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2" r:id="rId3"/>
    <p:sldId id="264" r:id="rId4"/>
    <p:sldId id="265" r:id="rId5"/>
    <p:sldId id="266" r:id="rId6"/>
    <p:sldId id="267" r:id="rId7"/>
    <p:sldId id="257" r:id="rId8"/>
    <p:sldId id="268" r:id="rId9"/>
    <p:sldId id="270" r:id="rId10"/>
    <p:sldId id="271" r:id="rId11"/>
    <p:sldId id="261" r:id="rId12"/>
    <p:sldId id="259" r:id="rId13"/>
    <p:sldId id="260" r:id="rId14"/>
    <p:sldId id="272" r:id="rId15"/>
    <p:sldId id="273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5" autoAdjust="0"/>
    <p:restoredTop sz="86364" autoAdjust="0"/>
  </p:normalViewPr>
  <p:slideViewPr>
    <p:cSldViewPr snapToGrid="0" snapToObjects="1">
      <p:cViewPr varScale="1">
        <p:scale>
          <a:sx n="78" d="100"/>
          <a:sy n="78" d="100"/>
        </p:scale>
        <p:origin x="-2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491D1-FE88-144C-81AC-A4B0FE4CDCB8}" type="datetimeFigureOut">
              <a:rPr lang="en-US" smtClean="0"/>
              <a:t>11/1/11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58D1E-AE9A-E542-B653-364F4AC91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453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F6BB6-EF16-C448-8D45-278FF700BDB1}" type="datetimeFigureOut">
              <a:rPr lang="en-US" smtClean="0"/>
              <a:t>11/1/11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30316-3712-374D-8D8B-CC3CB259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264A8F7-2520-7B41-80DB-748537F9EF4B}" type="datetime1">
              <a:rPr lang="en-US" smtClean="0"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4253-6B02-0B42-A33F-7A61D082C5E3}" type="datetime1">
              <a:rPr lang="en-US" smtClean="0"/>
              <a:t>11/1/11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474E-E3F2-104D-B20A-331F9533E339}" type="datetime1">
              <a:rPr lang="en-US" smtClean="0"/>
              <a:t>11/1/11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D29A-EE50-FA4E-B27C-5C0680C72C9B}" type="datetime1">
              <a:rPr lang="en-US" smtClean="0"/>
              <a:t>11/1/11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C24B-0682-2646-8673-88A5379EC5EB}" type="datetime1">
              <a:rPr lang="en-US" smtClean="0"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214C-5556-2C46-B8F4-D91A55145A39}" type="datetime1">
              <a:rPr lang="en-US" smtClean="0"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D810-0AF5-E642-BFC8-3A7099D24DAA}" type="datetime1">
              <a:rPr lang="en-US" smtClean="0"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146836DD-7259-B244-8D2C-A2EB33AFF182}" type="datetime1">
              <a:rPr lang="en-US" smtClean="0"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6500-84C1-134E-BDF9-B52213F5BF28}" type="datetime1">
              <a:rPr lang="en-US" smtClean="0"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5740-809E-4C4E-940A-1025CEFF54AC}" type="datetime1">
              <a:rPr lang="en-US" smtClean="0"/>
              <a:t>11/1/11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3823-3F19-8543-B85C-05EF4F153542}" type="datetime1">
              <a:rPr lang="en-US" smtClean="0"/>
              <a:t>11/1/11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03E9-E547-BC44-9102-A951DF3DBD07}" type="datetime1">
              <a:rPr lang="en-US" smtClean="0"/>
              <a:t>11/1/11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C37C-CA2E-7B44-927F-A34AF7913C92}" type="datetime1">
              <a:rPr lang="en-US" smtClean="0"/>
              <a:t>11/1/11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431F-C23D-1B4B-B860-CB552A565A7C}" type="datetime1">
              <a:rPr lang="en-US" smtClean="0"/>
              <a:t>11/1/11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514BAD23-3F99-C149-BD37-B89CAB69E5C4}" type="datetime1">
              <a:rPr lang="en-US" smtClean="0"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smtClean="0"/>
              <a:t>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38249"/>
            <a:ext cx="7342188" cy="1924050"/>
          </a:xfrm>
        </p:spPr>
        <p:txBody>
          <a:bodyPr/>
          <a:lstStyle/>
          <a:p>
            <a:r>
              <a:rPr lang="en-US" sz="4000" dirty="0" smtClean="0"/>
              <a:t>Multilingual Ontologies for Cross-Language Information Extraction and Semantic Search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121" y="3194297"/>
            <a:ext cx="7971594" cy="317092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Stephen W. Liddle</a:t>
            </a:r>
            <a:r>
              <a:rPr lang="en-US" dirty="0" smtClean="0"/>
              <a:t>, Information Systems Department</a:t>
            </a:r>
          </a:p>
          <a:p>
            <a:r>
              <a:rPr lang="en-US" b="1" dirty="0" smtClean="0"/>
              <a:t>David W. </a:t>
            </a:r>
            <a:r>
              <a:rPr lang="en-US" b="1" dirty="0" err="1" smtClean="0"/>
              <a:t>Embley</a:t>
            </a:r>
            <a:r>
              <a:rPr lang="en-US" dirty="0" smtClean="0"/>
              <a:t>, Computer Science Department</a:t>
            </a:r>
          </a:p>
          <a:p>
            <a:r>
              <a:rPr lang="en-US" b="1" dirty="0" err="1" smtClean="0"/>
              <a:t>Deryle</a:t>
            </a:r>
            <a:r>
              <a:rPr lang="en-US" b="1" dirty="0" smtClean="0"/>
              <a:t> W. Lonsdale</a:t>
            </a:r>
            <a:r>
              <a:rPr lang="en-US" dirty="0" smtClean="0"/>
              <a:t>, Department of Linguistics and English Language</a:t>
            </a:r>
          </a:p>
          <a:p>
            <a:r>
              <a:rPr lang="en-US" dirty="0" smtClean="0"/>
              <a:t>Brigham Young University, Provo, Utah, USA</a:t>
            </a:r>
          </a:p>
          <a:p>
            <a:endParaRPr lang="en-US" dirty="0"/>
          </a:p>
          <a:p>
            <a:r>
              <a:rPr lang="en-US" b="1" dirty="0" smtClean="0"/>
              <a:t>Yuri </a:t>
            </a:r>
            <a:r>
              <a:rPr lang="en-US" b="1" dirty="0" err="1" smtClean="0"/>
              <a:t>Tijerino</a:t>
            </a:r>
            <a:r>
              <a:rPr lang="en-US" dirty="0" smtClean="0"/>
              <a:t>, Department of Applied Informatics</a:t>
            </a:r>
          </a:p>
          <a:p>
            <a:r>
              <a:rPr lang="en-US" dirty="0" err="1" smtClean="0"/>
              <a:t>Kwansei</a:t>
            </a:r>
            <a:r>
              <a:rPr lang="en-US" dirty="0" smtClean="0"/>
              <a:t> </a:t>
            </a:r>
            <a:r>
              <a:rPr lang="en-US" dirty="0" err="1" smtClean="0"/>
              <a:t>Gakuin</a:t>
            </a:r>
            <a:r>
              <a:rPr lang="en-US" dirty="0" smtClean="0"/>
              <a:t> University, Kobe-</a:t>
            </a:r>
            <a:r>
              <a:rPr lang="en-US" dirty="0" err="1" smtClean="0"/>
              <a:t>Sanda</a:t>
            </a:r>
            <a:r>
              <a:rPr lang="en-US" dirty="0" smtClean="0"/>
              <a:t>, Japan</a:t>
            </a:r>
          </a:p>
          <a:p>
            <a:endParaRPr lang="en-US" sz="1700" dirty="0"/>
          </a:p>
          <a:p>
            <a:r>
              <a:rPr lang="en-US" sz="1700" dirty="0"/>
              <a:t>1</a:t>
            </a:r>
            <a:r>
              <a:rPr lang="en-US" sz="1700" dirty="0" smtClean="0"/>
              <a:t> November 2011</a:t>
            </a:r>
          </a:p>
          <a:p>
            <a:r>
              <a:rPr lang="en-US" sz="1700" dirty="0" smtClean="0"/>
              <a:t>30</a:t>
            </a:r>
            <a:r>
              <a:rPr lang="en-US" sz="1700" baseline="30000" dirty="0" smtClean="0"/>
              <a:t>th</a:t>
            </a:r>
            <a:r>
              <a:rPr lang="en-US" sz="1700" dirty="0" smtClean="0"/>
              <a:t> International Conference on Conceptual Modeling</a:t>
            </a:r>
          </a:p>
          <a:p>
            <a:r>
              <a:rPr lang="en-US" sz="1700" dirty="0" smtClean="0"/>
              <a:t>Brussels, Belgium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70633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Multilingual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Multilingual ontology localized to N contexts</a:t>
            </a:r>
          </a:p>
          <a:p>
            <a:pPr lvl="1"/>
            <a:r>
              <a:rPr lang="en-US" dirty="0" smtClean="0"/>
              <a:t>Language-agnostic ontology (</a:t>
            </a:r>
            <a:r>
              <a:rPr lang="en-US" dirty="0" smtClean="0">
                <a:latin typeface="Lucida Calligraphy"/>
                <a:cs typeface="Lucida Calligraphy"/>
              </a:rPr>
              <a:t>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 localizations, each </a:t>
            </a:r>
            <a:r>
              <a:rPr lang="en-US" i="1" dirty="0" smtClean="0">
                <a:latin typeface="Lucida Calligraphy"/>
                <a:cs typeface="Lucida Calligraphy"/>
              </a:rPr>
              <a:t>L</a:t>
            </a:r>
            <a:r>
              <a:rPr lang="en-US" i="1" baseline="-25000" dirty="0" smtClean="0"/>
              <a:t>i</a:t>
            </a:r>
            <a:r>
              <a:rPr lang="en-US" dirty="0" smtClean="0"/>
              <a:t> having:</a:t>
            </a:r>
          </a:p>
          <a:p>
            <a:pPr lvl="2"/>
            <a:r>
              <a:rPr lang="en-US" dirty="0" smtClean="0"/>
              <a:t>Context label</a:t>
            </a:r>
          </a:p>
          <a:p>
            <a:pPr lvl="2"/>
            <a:r>
              <a:rPr lang="en-US" dirty="0" smtClean="0"/>
              <a:t>Extraction ontology (</a:t>
            </a:r>
            <a:r>
              <a:rPr lang="en-US" i="1" dirty="0" err="1" smtClean="0">
                <a:latin typeface="Lucida Calligraphy"/>
                <a:cs typeface="Lucida Calligraphy"/>
              </a:rPr>
              <a:t>O</a:t>
            </a:r>
            <a:r>
              <a:rPr lang="en-US" i="1" baseline="-25000" dirty="0" err="1" smtClean="0"/>
              <a:t>i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Set of mappings from </a:t>
            </a:r>
            <a:r>
              <a:rPr lang="en-US" i="1" dirty="0">
                <a:latin typeface="Lucida Calligraphy"/>
                <a:cs typeface="Lucida Calligraphy"/>
              </a:rPr>
              <a:t>L</a:t>
            </a:r>
            <a:r>
              <a:rPr lang="en-US" i="1" baseline="-25000" dirty="0"/>
              <a:t>i</a:t>
            </a:r>
            <a:r>
              <a:rPr lang="en-US" dirty="0" smtClean="0"/>
              <a:t> to </a:t>
            </a:r>
            <a:r>
              <a:rPr lang="en-US" i="1" dirty="0" smtClean="0">
                <a:latin typeface="Lucida Calligraphy"/>
                <a:cs typeface="Lucida Calligraphy"/>
              </a:rPr>
              <a:t>A</a:t>
            </a:r>
          </a:p>
          <a:p>
            <a:pPr lvl="2"/>
            <a:r>
              <a:rPr lang="en-US" dirty="0" smtClean="0"/>
              <a:t>Set of mappings from </a:t>
            </a:r>
            <a:r>
              <a:rPr lang="en-US" i="1" dirty="0" smtClean="0">
                <a:latin typeface="Lucida Calligraphy"/>
                <a:cs typeface="Lucida Calligraphy"/>
              </a:rPr>
              <a:t>A</a:t>
            </a:r>
            <a:r>
              <a:rPr lang="en-US" dirty="0" smtClean="0"/>
              <a:t> to </a:t>
            </a:r>
            <a:r>
              <a:rPr lang="en-US" i="1" dirty="0" smtClean="0">
                <a:latin typeface="Lucida Calligraphy"/>
                <a:cs typeface="Lucida Calligraphy"/>
              </a:rPr>
              <a:t>L</a:t>
            </a:r>
            <a:r>
              <a:rPr lang="en-US" i="1" baseline="-25000" dirty="0" smtClean="0"/>
              <a:t>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04557" y="3005246"/>
            <a:ext cx="1940918" cy="1698903"/>
            <a:chOff x="314517" y="1841572"/>
            <a:chExt cx="1940918" cy="1698903"/>
          </a:xfrm>
        </p:grpSpPr>
        <p:sp>
          <p:nvSpPr>
            <p:cNvPr id="5" name="Rectangle 4"/>
            <p:cNvSpPr/>
            <p:nvPr/>
          </p:nvSpPr>
          <p:spPr>
            <a:xfrm>
              <a:off x="314517" y="1841572"/>
              <a:ext cx="1940918" cy="169890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127000" dist="63500" dir="2700000" sx="101000" sy="101000" algn="ctr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32551" y="1938061"/>
              <a:ext cx="1751575" cy="1514826"/>
              <a:chOff x="600428" y="2025649"/>
              <a:chExt cx="1751575" cy="151482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217997" y="2437751"/>
                <a:ext cx="4737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Lucida Calligraphy"/>
                    <a:cs typeface="Lucida Calligraphy"/>
                  </a:rPr>
                  <a:t>A</a:t>
                </a:r>
                <a:endParaRPr lang="en-US" dirty="0">
                  <a:latin typeface="Lucida Calligraphy"/>
                  <a:cs typeface="Lucida Calligraphy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00428" y="2026238"/>
                <a:ext cx="452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Lucida Calligraphy"/>
                    <a:cs typeface="Lucida Calligraphy"/>
                  </a:rPr>
                  <a:t>L</a:t>
                </a:r>
                <a:r>
                  <a:rPr lang="en-US" baseline="-25000" dirty="0" smtClean="0">
                    <a:latin typeface="Lucida Calligraphy"/>
                    <a:cs typeface="Lucida Calligraphy"/>
                  </a:rPr>
                  <a:t>1</a:t>
                </a:r>
                <a:endParaRPr lang="en-US" baseline="-25000" dirty="0">
                  <a:latin typeface="Lucida Calligraphy"/>
                  <a:cs typeface="Lucida Calligraphy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00428" y="2850517"/>
                <a:ext cx="472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Lucida Calligraphy"/>
                    <a:cs typeface="Lucida Calligraphy"/>
                  </a:rPr>
                  <a:t>L</a:t>
                </a:r>
                <a:r>
                  <a:rPr lang="en-US" baseline="-25000" dirty="0" smtClean="0">
                    <a:latin typeface="Lucida Calligraphy"/>
                    <a:cs typeface="Lucida Calligraphy"/>
                  </a:rPr>
                  <a:t>2</a:t>
                </a:r>
                <a:endParaRPr lang="en-US" baseline="-25000" dirty="0">
                  <a:latin typeface="Lucida Calligraphy"/>
                  <a:cs typeface="Lucida Calligraphy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17997" y="3171143"/>
                <a:ext cx="467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Lucida Calligraphy"/>
                    <a:cs typeface="Lucida Calligraphy"/>
                  </a:rPr>
                  <a:t>L</a:t>
                </a:r>
                <a:r>
                  <a:rPr lang="en-US" baseline="-25000" dirty="0">
                    <a:latin typeface="Lucida Calligraphy"/>
                    <a:cs typeface="Lucida Calligraphy"/>
                  </a:rPr>
                  <a:t>3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857239" y="2807083"/>
                <a:ext cx="468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Lucida Calligraphy"/>
                    <a:cs typeface="Lucida Calligraphy"/>
                  </a:rPr>
                  <a:t>L</a:t>
                </a:r>
                <a:r>
                  <a:rPr lang="en-US" baseline="-25000" dirty="0" smtClean="0">
                    <a:latin typeface="Lucida Calligraphy"/>
                    <a:cs typeface="Lucida Calligraphy"/>
                  </a:rPr>
                  <a:t>5</a:t>
                </a:r>
                <a:endParaRPr lang="en-US" baseline="-25000" dirty="0">
                  <a:latin typeface="Lucida Calligraphy"/>
                  <a:cs typeface="Lucida Calligraphy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57239" y="2025649"/>
                <a:ext cx="494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Lucida Calligraphy"/>
                    <a:cs typeface="Lucida Calligraphy"/>
                  </a:rPr>
                  <a:t>L</a:t>
                </a:r>
                <a:r>
                  <a:rPr lang="en-US" baseline="-25000" dirty="0" smtClean="0">
                    <a:latin typeface="Lucida Calligraphy"/>
                    <a:cs typeface="Lucida Calligraphy"/>
                  </a:rPr>
                  <a:t>n</a:t>
                </a:r>
                <a:endParaRPr lang="en-US" baseline="-25000" dirty="0">
                  <a:latin typeface="Lucida Calligraphy"/>
                  <a:cs typeface="Lucida Calligraphy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978085" y="2335570"/>
                <a:ext cx="318052" cy="2262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978085" y="2788086"/>
                <a:ext cx="318052" cy="173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7" idx="2"/>
                <a:endCxn id="10" idx="0"/>
              </p:cNvCxnSpPr>
              <p:nvPr/>
            </p:nvCxnSpPr>
            <p:spPr>
              <a:xfrm flipH="1">
                <a:off x="1451892" y="2807083"/>
                <a:ext cx="2984" cy="3640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1555328" y="2735286"/>
                <a:ext cx="318052" cy="2262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1555328" y="2335570"/>
                <a:ext cx="364346" cy="1798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taurantAgnost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36" y="2231134"/>
            <a:ext cx="3349059" cy="1185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53238" y="1841572"/>
            <a:ext cx="461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Language-Agnostic Restaurant Ontology (</a:t>
            </a:r>
            <a:r>
              <a:rPr lang="en-US" dirty="0" smtClean="0">
                <a:latin typeface="Lucida Calligraphy"/>
                <a:cs typeface="Lucida Calligraphy"/>
              </a:rPr>
              <a:t>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Architecture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640864" y="2276716"/>
            <a:ext cx="557225" cy="445685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42093" y="2985172"/>
            <a:ext cx="737772" cy="170717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staurant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7" y="4395166"/>
            <a:ext cx="4076749" cy="14432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6137" y="5796938"/>
            <a:ext cx="268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U.S. Localization (</a:t>
            </a:r>
            <a:r>
              <a:rPr lang="en-US" dirty="0" err="1" smtClean="0">
                <a:latin typeface="Lucida Calligraphy"/>
                <a:cs typeface="Lucida Calligraphy"/>
              </a:rPr>
              <a:t>L</a:t>
            </a:r>
            <a:r>
              <a:rPr lang="en-US" i="1" baseline="-25000" dirty="0" err="1" smtClean="0"/>
              <a:t>en_US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RestaurantJapane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38" y="4395167"/>
            <a:ext cx="3700528" cy="14432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02100" y="5796938"/>
            <a:ext cx="304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Japanese </a:t>
            </a:r>
            <a:r>
              <a:rPr lang="en-US" dirty="0"/>
              <a:t>Localization (</a:t>
            </a:r>
            <a:r>
              <a:rPr lang="en-US" dirty="0" err="1" smtClean="0">
                <a:latin typeface="Lucida Calligraphy"/>
                <a:cs typeface="Lucida Calligraphy"/>
              </a:rPr>
              <a:t>L</a:t>
            </a:r>
            <a:r>
              <a:rPr lang="en-US" i="1" baseline="-25000" dirty="0" err="1" smtClean="0"/>
              <a:t>jp_JP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988989">
            <a:off x="2794590" y="3620955"/>
            <a:ext cx="257420" cy="6388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2780000">
            <a:off x="2575788" y="3435358"/>
            <a:ext cx="257420" cy="6388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8837358">
            <a:off x="5706212" y="3559372"/>
            <a:ext cx="257420" cy="6388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9620000">
            <a:off x="5952543" y="3460307"/>
            <a:ext cx="257420" cy="6388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900112" y="6447232"/>
            <a:ext cx="7345363" cy="197243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14517" y="1841572"/>
            <a:ext cx="1940918" cy="1698903"/>
            <a:chOff x="314517" y="1841572"/>
            <a:chExt cx="1940918" cy="1698903"/>
          </a:xfrm>
        </p:grpSpPr>
        <p:sp>
          <p:nvSpPr>
            <p:cNvPr id="34" name="Rectangle 33"/>
            <p:cNvSpPr/>
            <p:nvPr/>
          </p:nvSpPr>
          <p:spPr>
            <a:xfrm>
              <a:off x="314517" y="1841572"/>
              <a:ext cx="1940918" cy="169890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127000" dist="63500" dir="2700000" sx="101000" sy="101000" algn="ctr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32551" y="1938061"/>
              <a:ext cx="1751575" cy="1514826"/>
              <a:chOff x="600428" y="2025649"/>
              <a:chExt cx="1751575" cy="1514826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217997" y="2437751"/>
                <a:ext cx="4737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Lucida Calligraphy"/>
                    <a:cs typeface="Lucida Calligraphy"/>
                  </a:rPr>
                  <a:t>A</a:t>
                </a:r>
                <a:endParaRPr lang="en-US" dirty="0">
                  <a:latin typeface="Lucida Calligraphy"/>
                  <a:cs typeface="Lucida Calligraphy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00428" y="2026238"/>
                <a:ext cx="452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Lucida Calligraphy"/>
                    <a:cs typeface="Lucida Calligraphy"/>
                  </a:rPr>
                  <a:t>L</a:t>
                </a:r>
                <a:r>
                  <a:rPr lang="en-US" baseline="-25000" dirty="0" smtClean="0">
                    <a:latin typeface="Lucida Calligraphy"/>
                    <a:cs typeface="Lucida Calligraphy"/>
                  </a:rPr>
                  <a:t>1</a:t>
                </a:r>
                <a:endParaRPr lang="en-US" baseline="-25000" dirty="0">
                  <a:latin typeface="Lucida Calligraphy"/>
                  <a:cs typeface="Lucida Calligraphy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00428" y="2850517"/>
                <a:ext cx="472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Lucida Calligraphy"/>
                    <a:cs typeface="Lucida Calligraphy"/>
                  </a:rPr>
                  <a:t>L</a:t>
                </a:r>
                <a:r>
                  <a:rPr lang="en-US" baseline="-25000" dirty="0" smtClean="0">
                    <a:latin typeface="Lucida Calligraphy"/>
                    <a:cs typeface="Lucida Calligraphy"/>
                  </a:rPr>
                  <a:t>2</a:t>
                </a:r>
                <a:endParaRPr lang="en-US" baseline="-25000" dirty="0">
                  <a:latin typeface="Lucida Calligraphy"/>
                  <a:cs typeface="Lucida Calligraphy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217997" y="3171143"/>
                <a:ext cx="467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Lucida Calligraphy"/>
                    <a:cs typeface="Lucida Calligraphy"/>
                  </a:rPr>
                  <a:t>L</a:t>
                </a:r>
                <a:r>
                  <a:rPr lang="en-US" baseline="-25000" dirty="0">
                    <a:latin typeface="Lucida Calligraphy"/>
                    <a:cs typeface="Lucida Calligraphy"/>
                  </a:rPr>
                  <a:t>3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857239" y="2807083"/>
                <a:ext cx="468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Lucida Calligraphy"/>
                    <a:cs typeface="Lucida Calligraphy"/>
                  </a:rPr>
                  <a:t>L</a:t>
                </a:r>
                <a:r>
                  <a:rPr lang="en-US" baseline="-25000" dirty="0" smtClean="0">
                    <a:latin typeface="Lucida Calligraphy"/>
                    <a:cs typeface="Lucida Calligraphy"/>
                  </a:rPr>
                  <a:t>5</a:t>
                </a:r>
                <a:endParaRPr lang="en-US" baseline="-25000" dirty="0">
                  <a:latin typeface="Lucida Calligraphy"/>
                  <a:cs typeface="Lucida Calligraphy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857239" y="2025649"/>
                <a:ext cx="494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Lucida Calligraphy"/>
                    <a:cs typeface="Lucida Calligraphy"/>
                  </a:rPr>
                  <a:t>L</a:t>
                </a:r>
                <a:r>
                  <a:rPr lang="en-US" baseline="-25000" dirty="0" smtClean="0">
                    <a:latin typeface="Lucida Calligraphy"/>
                    <a:cs typeface="Lucida Calligraphy"/>
                  </a:rPr>
                  <a:t>n</a:t>
                </a:r>
                <a:endParaRPr lang="en-US" baseline="-25000" dirty="0">
                  <a:latin typeface="Lucida Calligraphy"/>
                  <a:cs typeface="Lucida Calligraphy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978085" y="2335570"/>
                <a:ext cx="318052" cy="2262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978085" y="2788086"/>
                <a:ext cx="318052" cy="173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3" idx="2"/>
                <a:endCxn id="22" idx="0"/>
              </p:cNvCxnSpPr>
              <p:nvPr/>
            </p:nvCxnSpPr>
            <p:spPr>
              <a:xfrm flipH="1">
                <a:off x="1451892" y="2807083"/>
                <a:ext cx="2984" cy="3640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1555328" y="2735286"/>
                <a:ext cx="318052" cy="2262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1555328" y="2335570"/>
                <a:ext cx="364346" cy="1798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2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Restaurant Ontology</a:t>
            </a:r>
            <a:br>
              <a:rPr lang="en-US" dirty="0" smtClean="0"/>
            </a:br>
            <a:r>
              <a:rPr lang="en-US" dirty="0" smtClean="0"/>
              <a:t>U.S.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Restaurant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5" y="2133601"/>
            <a:ext cx="8229600" cy="291350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0463" y="2315792"/>
            <a:ext cx="1341739" cy="981811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74136" y="3492690"/>
            <a:ext cx="1341739" cy="42388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5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Restaurant Ontology Japanese 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RestaurantJapane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47" y="2133601"/>
            <a:ext cx="7452360" cy="290656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0463" y="2315792"/>
            <a:ext cx="1341739" cy="981811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74136" y="3492690"/>
            <a:ext cx="1341739" cy="42388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Ontology Construction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0"/>
            <a:ext cx="7345363" cy="4318411"/>
          </a:xfrm>
        </p:spPr>
        <p:txBody>
          <a:bodyPr>
            <a:normAutofit/>
          </a:bodyPr>
          <a:lstStyle/>
          <a:p>
            <a:r>
              <a:rPr lang="en-US" dirty="0" smtClean="0"/>
              <a:t>Start with extraction ontology in one language</a:t>
            </a:r>
          </a:p>
          <a:p>
            <a:r>
              <a:rPr lang="en-US" dirty="0" smtClean="0"/>
              <a:t>Language-agnostic ontology is one-to-one with first language</a:t>
            </a:r>
          </a:p>
          <a:p>
            <a:r>
              <a:rPr lang="en-US" dirty="0" smtClean="0"/>
              <a:t>For each localization:</a:t>
            </a:r>
          </a:p>
          <a:p>
            <a:pPr lvl="1"/>
            <a:r>
              <a:rPr lang="en-US" dirty="0" smtClean="0"/>
              <a:t>Adjust central language-agnostic ontology as needed to accommodate concepts in the new localization</a:t>
            </a:r>
          </a:p>
          <a:p>
            <a:pPr lvl="2"/>
            <a:r>
              <a:rPr lang="en-US" dirty="0" smtClean="0"/>
              <a:t>Each concept in localization must map to a single concept in the central ontology (injective from </a:t>
            </a:r>
            <a:r>
              <a:rPr lang="en-US" dirty="0" smtClean="0">
                <a:latin typeface="Lucida Calligraphy"/>
                <a:cs typeface="Lucida Calligraphy"/>
              </a:rPr>
              <a:t>L</a:t>
            </a:r>
            <a:r>
              <a:rPr lang="en-US" i="1" baseline="-25000" dirty="0" smtClean="0"/>
              <a:t>i</a:t>
            </a:r>
            <a:r>
              <a:rPr lang="en-US" dirty="0" smtClean="0"/>
              <a:t> to </a:t>
            </a:r>
            <a:r>
              <a:rPr lang="en-US" dirty="0" smtClean="0">
                <a:latin typeface="Lucida Calligraphy"/>
                <a:cs typeface="Lucida Calligraphy"/>
              </a:rPr>
              <a:t>A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Not all concepts in central ontology need map to each localization </a:t>
            </a:r>
            <a:r>
              <a:rPr lang="en-US" dirty="0"/>
              <a:t>(</a:t>
            </a:r>
            <a:r>
              <a:rPr lang="en-US" dirty="0" err="1"/>
              <a:t>surjective</a:t>
            </a:r>
            <a:r>
              <a:rPr lang="en-US" dirty="0"/>
              <a:t> </a:t>
            </a:r>
            <a:r>
              <a:rPr lang="en-US" dirty="0" smtClean="0"/>
              <a:t>from</a:t>
            </a:r>
            <a:r>
              <a:rPr lang="en-US" dirty="0"/>
              <a:t> </a:t>
            </a:r>
            <a:r>
              <a:rPr lang="en-US" dirty="0" smtClean="0">
                <a:latin typeface="Lucida Calligraphy"/>
                <a:cs typeface="Lucida Calligraphy"/>
              </a:rPr>
              <a:t>A</a:t>
            </a:r>
            <a:r>
              <a:rPr lang="en-US" dirty="0"/>
              <a:t> to</a:t>
            </a:r>
            <a:r>
              <a:rPr lang="en-US" dirty="0" smtClean="0"/>
              <a:t> </a:t>
            </a:r>
            <a:r>
              <a:rPr lang="en-US" dirty="0" smtClean="0">
                <a:latin typeface="Lucida Calligraphy"/>
                <a:cs typeface="Lucida Calligraphy"/>
              </a:rPr>
              <a:t>L</a:t>
            </a:r>
            <a:r>
              <a:rPr lang="en-US" i="1" baseline="-25000" dirty="0" smtClean="0"/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6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Mappings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Structural (schema) mappings</a:t>
            </a:r>
          </a:p>
          <a:p>
            <a:pPr lvl="1"/>
            <a:r>
              <a:rPr lang="en-US" dirty="0" smtClean="0"/>
              <a:t>Most are direct</a:t>
            </a:r>
          </a:p>
          <a:p>
            <a:pPr lvl="1"/>
            <a:r>
              <a:rPr lang="en-US" dirty="0" smtClean="0"/>
              <a:t>We also support 1:</a:t>
            </a:r>
            <a:r>
              <a:rPr lang="en-US" i="1" dirty="0" smtClean="0"/>
              <a:t>n</a:t>
            </a:r>
            <a:r>
              <a:rPr lang="en-US" dirty="0" smtClean="0"/>
              <a:t>, </a:t>
            </a:r>
            <a:r>
              <a:rPr lang="en-US" i="1" dirty="0" smtClean="0"/>
              <a:t>n</a:t>
            </a:r>
            <a:r>
              <a:rPr lang="en-US" dirty="0" smtClean="0"/>
              <a:t>:1, </a:t>
            </a:r>
            <a:r>
              <a:rPr lang="en-US" i="1" dirty="0" err="1" smtClean="0"/>
              <a:t>m</a:t>
            </a:r>
            <a:r>
              <a:rPr lang="en-US" dirty="0" err="1" smtClean="0"/>
              <a:t>:</a:t>
            </a:r>
            <a:r>
              <a:rPr lang="en-US" i="1" dirty="0" err="1" smtClean="0"/>
              <a:t>n</a:t>
            </a:r>
            <a:r>
              <a:rPr lang="en-US" dirty="0" smtClean="0"/>
              <a:t>, split, merge, select, etc.</a:t>
            </a:r>
          </a:p>
          <a:p>
            <a:r>
              <a:rPr lang="en-US" dirty="0" smtClean="0"/>
              <a:t>Data instance mappings</a:t>
            </a:r>
          </a:p>
          <a:p>
            <a:pPr lvl="1"/>
            <a:r>
              <a:rPr lang="en-US" dirty="0"/>
              <a:t>Scalar </a:t>
            </a:r>
            <a:r>
              <a:rPr lang="en-US" dirty="0" smtClean="0"/>
              <a:t>units conversions</a:t>
            </a:r>
            <a:endParaRPr lang="en-US" dirty="0"/>
          </a:p>
          <a:p>
            <a:pPr lvl="1"/>
            <a:r>
              <a:rPr lang="en-US" dirty="0" smtClean="0"/>
              <a:t>Lexicon matching</a:t>
            </a:r>
            <a:endParaRPr lang="en-US" dirty="0"/>
          </a:p>
          <a:p>
            <a:pPr lvl="1"/>
            <a:r>
              <a:rPr lang="en-US" dirty="0" smtClean="0"/>
              <a:t>Transliteration</a:t>
            </a:r>
          </a:p>
          <a:p>
            <a:pPr lvl="1"/>
            <a:r>
              <a:rPr lang="en-US" dirty="0" smtClean="0"/>
              <a:t>Currency conversions</a:t>
            </a:r>
          </a:p>
          <a:p>
            <a:r>
              <a:rPr lang="en-US" dirty="0" smtClean="0"/>
              <a:t>Commentary mappings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6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Scalar</a:t>
            </a:r>
            <a:r>
              <a:rPr lang="en-US" baseline="0" dirty="0" smtClean="0"/>
              <a:t> Units Conversions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776348"/>
              </p:ext>
            </p:extLst>
          </p:nvPr>
        </p:nvGraphicFramePr>
        <p:xfrm>
          <a:off x="1387475" y="2432647"/>
          <a:ext cx="6364288" cy="317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2082800" imgH="1041400" progId="Equation.3">
                  <p:embed/>
                </p:oleObj>
              </mc:Choice>
              <mc:Fallback>
                <p:oleObj name="Equation" r:id="rId3" imgW="2082800" imgH="1041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7475" y="2432647"/>
                        <a:ext cx="6364288" cy="317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Lexicon</a:t>
            </a:r>
            <a:r>
              <a:rPr lang="en-US" baseline="0" dirty="0" smtClean="0"/>
              <a:t> Matching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476278"/>
              </p:ext>
            </p:extLst>
          </p:nvPr>
        </p:nvGraphicFramePr>
        <p:xfrm>
          <a:off x="1642303" y="1856244"/>
          <a:ext cx="578566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832"/>
                <a:gridCol w="28928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English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French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meal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repas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meal</a:t>
                      </a:r>
                      <a:r>
                        <a:rPr lang="en-US" sz="3600" baseline="0" dirty="0" smtClean="0"/>
                        <a:t> (flour)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farine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supper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souper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1642303" y="4751437"/>
            <a:ext cx="5486638" cy="151081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dirty="0" smtClean="0"/>
              <a:t>Term base systems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Lexical databases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Statistical machine translation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7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Muhammar</a:t>
            </a:r>
            <a:r>
              <a:rPr lang="en-US" dirty="0" smtClean="0"/>
              <a:t> </a:t>
            </a:r>
            <a:r>
              <a:rPr lang="en-US" dirty="0" err="1" smtClean="0"/>
              <a:t>Ghadaffi</a:t>
            </a:r>
            <a:endParaRPr lang="en-US" dirty="0" smtClean="0"/>
          </a:p>
          <a:p>
            <a:pPr lvl="1"/>
            <a:r>
              <a:rPr lang="en-US" dirty="0" smtClean="0"/>
              <a:t>At least 39 variant spellings in English</a:t>
            </a:r>
            <a:endParaRPr lang="en-US" dirty="0"/>
          </a:p>
          <a:p>
            <a:r>
              <a:rPr lang="en-US" dirty="0" smtClean="0"/>
              <a:t>Bill Clinton</a:t>
            </a:r>
          </a:p>
          <a:p>
            <a:pPr lvl="1"/>
            <a:r>
              <a:rPr lang="en-US" dirty="0" smtClean="0"/>
              <a:t>At least 6 variants of “Clinton” in Arabic</a:t>
            </a:r>
          </a:p>
          <a:p>
            <a:r>
              <a:rPr lang="en-US" dirty="0" smtClean="0"/>
              <a:t>Single language: machine learning techniques, language resources</a:t>
            </a:r>
          </a:p>
          <a:p>
            <a:r>
              <a:rPr lang="en-US" dirty="0" smtClean="0"/>
              <a:t>Cross-linguistic: lexicon possible, but on-the-fly tools may be more helpful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01418" y="2600510"/>
            <a:ext cx="550752" cy="809507"/>
            <a:chOff x="2401418" y="2600510"/>
            <a:chExt cx="550752" cy="809507"/>
          </a:xfrm>
        </p:grpSpPr>
        <p:sp>
          <p:nvSpPr>
            <p:cNvPr id="4" name="TextBox 3"/>
            <p:cNvSpPr txBox="1"/>
            <p:nvPr/>
          </p:nvSpPr>
          <p:spPr>
            <a:xfrm>
              <a:off x="2401418" y="2886797"/>
              <a:ext cx="550752" cy="523220"/>
            </a:xfrm>
            <a:prstGeom prst="rect">
              <a:avLst/>
            </a:prstGeom>
            <a:noFill/>
            <a:effectLst>
              <a:outerShdw blurRad="50800" dist="127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45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&quot;No&quot; Symbol 4"/>
            <p:cNvSpPr/>
            <p:nvPr/>
          </p:nvSpPr>
          <p:spPr>
            <a:xfrm>
              <a:off x="2485505" y="2600510"/>
              <a:ext cx="381520" cy="383990"/>
            </a:xfrm>
            <a:prstGeom prst="noSmoking">
              <a:avLst>
                <a:gd name="adj" fmla="val 786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6250" y="2133601"/>
            <a:ext cx="7777340" cy="2904743"/>
            <a:chOff x="586250" y="2133601"/>
            <a:chExt cx="7777340" cy="2904743"/>
          </a:xfrm>
        </p:grpSpPr>
        <p:grpSp>
          <p:nvGrpSpPr>
            <p:cNvPr id="10" name="Group 9"/>
            <p:cNvGrpSpPr/>
            <p:nvPr/>
          </p:nvGrpSpPr>
          <p:grpSpPr>
            <a:xfrm>
              <a:off x="586250" y="2133601"/>
              <a:ext cx="7777340" cy="753196"/>
              <a:chOff x="586250" y="2133601"/>
              <a:chExt cx="7777340" cy="75319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86250" y="2133601"/>
                <a:ext cx="7777340" cy="7531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86250" y="2138845"/>
                <a:ext cx="77773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Created via automatic Kanji-to-English transliteration tool</a:t>
                </a:r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7" name="Content Placeholder 3" descr="SampleQuery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" t="20494" r="-140" b="21132"/>
            <a:stretch/>
          </p:blipFill>
          <p:spPr>
            <a:xfrm>
              <a:off x="987552" y="2743200"/>
              <a:ext cx="6894576" cy="2295144"/>
            </a:xfrm>
            <a:prstGeom prst="rect">
              <a:avLst/>
            </a:prstGeom>
            <a:effectLst>
              <a:outerShdw blurRad="127000" dist="635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1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Currency</a:t>
            </a:r>
            <a:r>
              <a:rPr lang="en-US" baseline="0" dirty="0" smtClean="0"/>
              <a:t> 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Euro = 1.40009 US Dollar</a:t>
            </a:r>
          </a:p>
          <a:p>
            <a:r>
              <a:rPr lang="en-US" dirty="0" smtClean="0"/>
              <a:t>1 British Pound = 1.14534 Euro</a:t>
            </a:r>
          </a:p>
          <a:p>
            <a:r>
              <a:rPr lang="en-US" dirty="0" smtClean="0"/>
              <a:t>1 Swiss Franc = 1.14846 USD</a:t>
            </a:r>
          </a:p>
          <a:p>
            <a:r>
              <a:rPr lang="en-US" dirty="0" smtClean="0"/>
              <a:t>But exchange rates change over time</a:t>
            </a:r>
          </a:p>
          <a:p>
            <a:r>
              <a:rPr lang="en-US" dirty="0" smtClean="0"/>
              <a:t>Solution: web services</a:t>
            </a:r>
          </a:p>
          <a:p>
            <a:pPr lvl="1"/>
            <a:r>
              <a:rPr lang="en-US" dirty="0" smtClean="0"/>
              <a:t>Look up exchange rate at date/time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7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Knowledge Is Valuable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best way to get from A to B?</a:t>
            </a:r>
          </a:p>
          <a:p>
            <a:pPr lvl="1"/>
            <a:r>
              <a:rPr lang="en-US" dirty="0" smtClean="0"/>
              <a:t>Optimize time, cost, convenience</a:t>
            </a:r>
          </a:p>
          <a:p>
            <a:r>
              <a:rPr lang="en-US" dirty="0" smtClean="0"/>
              <a:t>Where can I find good food at a good price?</a:t>
            </a:r>
          </a:p>
          <a:p>
            <a:pPr lvl="1"/>
            <a:r>
              <a:rPr lang="en-US" dirty="0" smtClean="0"/>
              <a:t>Optimize quality, price, schedule constraints</a:t>
            </a:r>
          </a:p>
          <a:p>
            <a:r>
              <a:rPr lang="en-US" dirty="0" smtClean="0"/>
              <a:t>Are there high-value deals (bargains) available for consumer products you may want?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2790"/>
          <a:stretch/>
        </p:blipFill>
        <p:spPr>
          <a:xfrm>
            <a:off x="6773602" y="4933249"/>
            <a:ext cx="1795590" cy="1252728"/>
          </a:xfrm>
          <a:prstGeom prst="rect">
            <a:avLst/>
          </a:prstGeom>
          <a:effectLst>
            <a:outerShdw blurRad="127000" dist="635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498" y="1902791"/>
            <a:ext cx="1080694" cy="1208134"/>
          </a:xfrm>
          <a:prstGeom prst="rect">
            <a:avLst/>
          </a:prstGeom>
          <a:effectLst>
            <a:outerShdw blurRad="127000" dist="635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9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Commentary</a:t>
            </a:r>
            <a:r>
              <a:rPr lang="en-US" baseline="0" dirty="0" smtClean="0"/>
              <a:t> Mappings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Some ideas require commentary to describe well</a:t>
            </a:r>
          </a:p>
          <a:p>
            <a:pPr lvl="1"/>
            <a:r>
              <a:rPr lang="en-US" dirty="0" smtClean="0"/>
              <a:t>Tipping</a:t>
            </a:r>
            <a:r>
              <a:rPr lang="en-US" baseline="0" dirty="0" smtClean="0"/>
              <a:t> protocol</a:t>
            </a:r>
          </a:p>
          <a:p>
            <a:pPr lvl="1"/>
            <a:r>
              <a:rPr lang="en-US" baseline="0" dirty="0" smtClean="0"/>
              <a:t>How meals are structured</a:t>
            </a:r>
          </a:p>
          <a:p>
            <a:pPr lvl="1"/>
            <a:r>
              <a:rPr lang="en-US" baseline="0" dirty="0" smtClean="0"/>
              <a:t>Dress codes</a:t>
            </a:r>
          </a:p>
          <a:p>
            <a:r>
              <a:rPr lang="en-US" baseline="0" dirty="0" smtClean="0"/>
              <a:t>Automatic</a:t>
            </a:r>
            <a:r>
              <a:rPr lang="en-US" dirty="0" smtClean="0"/>
              <a:t> translation can help</a:t>
            </a:r>
          </a:p>
          <a:p>
            <a:pPr lvl="1"/>
            <a:r>
              <a:rPr lang="en-US" dirty="0" smtClean="0"/>
              <a:t>Gives starting point</a:t>
            </a:r>
          </a:p>
          <a:p>
            <a:pPr lvl="1"/>
            <a:r>
              <a:rPr lang="en-US" baseline="0" dirty="0" smtClean="0"/>
              <a:t>Can</a:t>
            </a:r>
            <a:r>
              <a:rPr lang="en-US" dirty="0" smtClean="0"/>
              <a:t> give </a:t>
            </a:r>
            <a:r>
              <a:rPr lang="en-US" i="1" dirty="0" smtClean="0"/>
              <a:t>something</a:t>
            </a:r>
            <a:r>
              <a:rPr lang="en-US" dirty="0" smtClean="0"/>
              <a:t> for virtually any commentary</a:t>
            </a:r>
          </a:p>
          <a:p>
            <a:pPr lvl="1"/>
            <a:r>
              <a:rPr lang="en-US" baseline="0" dirty="0" smtClean="0"/>
              <a:t>Likely requires human refinement</a:t>
            </a:r>
          </a:p>
          <a:p>
            <a:pPr lvl="2"/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 mappings, but pay-as-you-go tuning, base level “free”</a:t>
            </a: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9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09518"/>
            <a:ext cx="7661781" cy="3931920"/>
          </a:xfrm>
        </p:spPr>
        <p:txBody>
          <a:bodyPr/>
          <a:lstStyle/>
          <a:p>
            <a:pPr lvl="0"/>
            <a:r>
              <a:rPr lang="en-US" dirty="0" smtClean="0"/>
              <a:t>“Reservations highly recommended, especially on Friday, Saturday, and holiday evenings”</a:t>
            </a:r>
          </a:p>
          <a:p>
            <a:r>
              <a:rPr lang="en-US" dirty="0" err="1" smtClean="0">
                <a:latin typeface="Lucida Console"/>
                <a:cs typeface="Lucida Console"/>
              </a:rPr>
              <a:t>translate.google.com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Réservations</a:t>
            </a:r>
            <a:r>
              <a:rPr lang="en-US" dirty="0" smtClean="0"/>
              <a:t> </a:t>
            </a:r>
            <a:r>
              <a:rPr lang="en-US" dirty="0" err="1" smtClean="0"/>
              <a:t>fortement</a:t>
            </a:r>
            <a:r>
              <a:rPr lang="en-US" dirty="0" smtClean="0"/>
              <a:t> </a:t>
            </a:r>
            <a:r>
              <a:rPr lang="en-US" dirty="0" err="1" smtClean="0"/>
              <a:t>recommandé</a:t>
            </a:r>
            <a:r>
              <a:rPr lang="en-US" dirty="0" smtClean="0"/>
              <a:t>, </a:t>
            </a:r>
            <a:r>
              <a:rPr lang="en-US" dirty="0" err="1" smtClean="0"/>
              <a:t>surtout</a:t>
            </a:r>
            <a:r>
              <a:rPr lang="en-US" dirty="0" smtClean="0"/>
              <a:t> le </a:t>
            </a:r>
            <a:r>
              <a:rPr lang="en-US" dirty="0" err="1" smtClean="0"/>
              <a:t>vendredi</a:t>
            </a:r>
            <a:r>
              <a:rPr lang="en-US" dirty="0" smtClean="0"/>
              <a:t>, </a:t>
            </a:r>
            <a:r>
              <a:rPr lang="en-US" dirty="0" err="1" smtClean="0"/>
              <a:t>samedi</a:t>
            </a:r>
            <a:r>
              <a:rPr lang="en-US" dirty="0" smtClean="0"/>
              <a:t>, et les soirées de </a:t>
            </a:r>
            <a:r>
              <a:rPr lang="en-US" dirty="0" err="1" smtClean="0"/>
              <a:t>vacances</a:t>
            </a:r>
            <a:r>
              <a:rPr lang="en-US" dirty="0" smtClean="0"/>
              <a:t>”</a:t>
            </a:r>
          </a:p>
          <a:p>
            <a:r>
              <a:rPr lang="en-US" dirty="0" err="1" smtClean="0">
                <a:latin typeface="Lucida Console"/>
                <a:cs typeface="Lucida Console"/>
              </a:rPr>
              <a:t>babelfish.yahoo.com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Réservations</a:t>
            </a:r>
            <a:r>
              <a:rPr lang="en-US" dirty="0" smtClean="0"/>
              <a:t> </a:t>
            </a:r>
            <a:r>
              <a:rPr lang="en-US" dirty="0" err="1" smtClean="0"/>
              <a:t>fortement</a:t>
            </a:r>
            <a:r>
              <a:rPr lang="en-US" dirty="0" smtClean="0"/>
              <a:t> - </a:t>
            </a:r>
            <a:r>
              <a:rPr lang="en-US" dirty="0" err="1" smtClean="0"/>
              <a:t>recommandé</a:t>
            </a:r>
            <a:r>
              <a:rPr lang="en-US" dirty="0" smtClean="0"/>
              <a:t>, </a:t>
            </a:r>
            <a:r>
              <a:rPr lang="en-US" dirty="0" err="1" smtClean="0"/>
              <a:t>particulièrement</a:t>
            </a:r>
            <a:r>
              <a:rPr lang="en-US" dirty="0" smtClean="0"/>
              <a:t> </a:t>
            </a:r>
            <a:r>
              <a:rPr lang="en-US" dirty="0" err="1" smtClean="0"/>
              <a:t>vendredi</a:t>
            </a:r>
            <a:r>
              <a:rPr lang="en-US" dirty="0" smtClean="0"/>
              <a:t>, </a:t>
            </a:r>
            <a:r>
              <a:rPr lang="en-US" dirty="0" err="1" smtClean="0"/>
              <a:t>samedi</a:t>
            </a:r>
            <a:r>
              <a:rPr lang="en-US" dirty="0" smtClean="0"/>
              <a:t>, et soirées de </a:t>
            </a:r>
            <a:r>
              <a:rPr lang="en-US" dirty="0" err="1" smtClean="0"/>
              <a:t>vacances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0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790813"/>
            <a:ext cx="7523098" cy="4726887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“Reservations highly recommended, especially on Friday, Saturday, and holiday evenings”</a:t>
            </a:r>
          </a:p>
          <a:p>
            <a:r>
              <a:rPr lang="en-US" dirty="0" err="1" smtClean="0">
                <a:latin typeface="Lucida Console"/>
                <a:cs typeface="Lucida Console"/>
              </a:rPr>
              <a:t>translate.google.com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Reservierungen</a:t>
            </a:r>
            <a:r>
              <a:rPr lang="en-US" dirty="0" smtClean="0"/>
              <a:t> </a:t>
            </a:r>
            <a:r>
              <a:rPr lang="en-US" dirty="0" err="1"/>
              <a:t>dringend</a:t>
            </a:r>
            <a:r>
              <a:rPr lang="en-US" dirty="0"/>
              <a:t> </a:t>
            </a:r>
            <a:r>
              <a:rPr lang="en-US" dirty="0" err="1"/>
              <a:t>empfohlen</a:t>
            </a:r>
            <a:r>
              <a:rPr lang="en-US" dirty="0"/>
              <a:t>,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allem</a:t>
            </a:r>
            <a:r>
              <a:rPr lang="en-US" dirty="0"/>
              <a:t> am </a:t>
            </a:r>
            <a:r>
              <a:rPr lang="en-US" dirty="0" err="1"/>
              <a:t>Freitag</a:t>
            </a:r>
            <a:r>
              <a:rPr lang="en-US" dirty="0"/>
              <a:t>, </a:t>
            </a:r>
            <a:r>
              <a:rPr lang="en-US" dirty="0" err="1"/>
              <a:t>Samstag</a:t>
            </a:r>
            <a:r>
              <a:rPr lang="en-US" dirty="0"/>
              <a:t> und </a:t>
            </a:r>
            <a:r>
              <a:rPr lang="en-US" dirty="0" err="1"/>
              <a:t>Feiertag</a:t>
            </a:r>
            <a:r>
              <a:rPr lang="en-US" dirty="0"/>
              <a:t> </a:t>
            </a:r>
            <a:r>
              <a:rPr lang="en-US" dirty="0" err="1" smtClean="0"/>
              <a:t>abends</a:t>
            </a:r>
            <a:endParaRPr lang="en-US" dirty="0" smtClean="0"/>
          </a:p>
          <a:p>
            <a:pPr lvl="1"/>
            <a:r>
              <a:rPr lang="en-US" dirty="0" err="1" smtClean="0"/>
              <a:t>Reservas</a:t>
            </a:r>
            <a:r>
              <a:rPr lang="en-US" dirty="0" smtClean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recomendable</a:t>
            </a:r>
            <a:r>
              <a:rPr lang="en-US" dirty="0"/>
              <a:t>,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los </a:t>
            </a:r>
            <a:r>
              <a:rPr lang="en-US" dirty="0" err="1"/>
              <a:t>viernes</a:t>
            </a:r>
            <a:r>
              <a:rPr lang="en-US" dirty="0"/>
              <a:t>, </a:t>
            </a:r>
            <a:r>
              <a:rPr lang="en-US" dirty="0" err="1"/>
              <a:t>sábados</a:t>
            </a:r>
            <a:r>
              <a:rPr lang="en-US" dirty="0"/>
              <a:t> y </a:t>
            </a:r>
            <a:r>
              <a:rPr lang="en-US" dirty="0" err="1"/>
              <a:t>las</a:t>
            </a:r>
            <a:r>
              <a:rPr lang="en-US" dirty="0"/>
              <a:t> fiestas </a:t>
            </a:r>
            <a:r>
              <a:rPr lang="en-US" dirty="0" smtClean="0"/>
              <a:t>en</a:t>
            </a:r>
          </a:p>
          <a:p>
            <a:pPr lvl="1"/>
            <a:r>
              <a:rPr lang="en-US" dirty="0" err="1" smtClean="0"/>
              <a:t>Reservasjoner</a:t>
            </a:r>
            <a:r>
              <a:rPr lang="en-US" dirty="0" smtClean="0"/>
              <a:t> </a:t>
            </a:r>
            <a:r>
              <a:rPr lang="en-US" dirty="0" err="1"/>
              <a:t>anbefales</a:t>
            </a:r>
            <a:r>
              <a:rPr lang="en-US" dirty="0"/>
              <a:t>, </a:t>
            </a:r>
            <a:r>
              <a:rPr lang="en-US" dirty="0" err="1"/>
              <a:t>spesielt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fredag</a:t>
            </a:r>
            <a:r>
              <a:rPr lang="en-US" dirty="0"/>
              <a:t>, </a:t>
            </a:r>
            <a:r>
              <a:rPr lang="en-US" dirty="0" err="1"/>
              <a:t>lørdag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ferie</a:t>
            </a:r>
            <a:r>
              <a:rPr lang="en-US" dirty="0"/>
              <a:t> </a:t>
            </a:r>
            <a:r>
              <a:rPr lang="en-US" dirty="0" err="1" smtClean="0"/>
              <a:t>kvelder</a:t>
            </a:r>
            <a:endParaRPr lang="en-US" dirty="0" smtClean="0"/>
          </a:p>
          <a:p>
            <a:pPr lvl="1"/>
            <a:r>
              <a:rPr lang="ko-KR" altLang="en-US" dirty="0"/>
              <a:t>예약 매우 특히 금요일</a:t>
            </a:r>
            <a:r>
              <a:rPr lang="en-US" altLang="ko-KR" dirty="0"/>
              <a:t>, </a:t>
            </a:r>
            <a:r>
              <a:rPr lang="ko-KR" altLang="en-US" dirty="0"/>
              <a:t>토요일 및 공휴일 저녁에 </a:t>
            </a:r>
            <a:r>
              <a:rPr lang="ko-KR" altLang="en-US" dirty="0" smtClean="0"/>
              <a:t>권장</a:t>
            </a:r>
            <a:endParaRPr lang="en-US" altLang="ko-KR" dirty="0" smtClean="0"/>
          </a:p>
          <a:p>
            <a:pPr lvl="1"/>
            <a:r>
              <a:rPr lang="en-US" dirty="0" err="1"/>
              <a:t>Tempahan</a:t>
            </a:r>
            <a:r>
              <a:rPr lang="en-US" dirty="0"/>
              <a:t> </a:t>
            </a:r>
            <a:r>
              <a:rPr lang="en-US" dirty="0" err="1"/>
              <a:t>amat</a:t>
            </a:r>
            <a:r>
              <a:rPr lang="en-US" dirty="0"/>
              <a:t> </a:t>
            </a:r>
            <a:r>
              <a:rPr lang="en-US" dirty="0" err="1"/>
              <a:t>disyorkan</a:t>
            </a:r>
            <a:r>
              <a:rPr lang="en-US" dirty="0"/>
              <a:t>, </a:t>
            </a:r>
            <a:r>
              <a:rPr lang="en-US" dirty="0" err="1"/>
              <a:t>terutamanya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Jumaat</a:t>
            </a:r>
            <a:r>
              <a:rPr lang="en-US" dirty="0"/>
              <a:t>, </a:t>
            </a:r>
            <a:r>
              <a:rPr lang="en-US" dirty="0" err="1"/>
              <a:t>Sabtu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malam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bercuti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5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Pijin</a:t>
            </a:r>
            <a:r>
              <a:rPr lang="en-US" dirty="0" smtClean="0"/>
              <a:t>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07342"/>
            <a:ext cx="7345363" cy="421623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Accept</a:t>
            </a:r>
            <a:r>
              <a:rPr lang="en-US" baseline="0" dirty="0" smtClean="0"/>
              <a:t> free-form natural-language queries</a:t>
            </a:r>
          </a:p>
          <a:p>
            <a:pPr lvl="1"/>
            <a:r>
              <a:rPr lang="en-US" dirty="0" smtClean="0"/>
              <a:t>English, </a:t>
            </a:r>
            <a:r>
              <a:rPr lang="en-US" baseline="0" dirty="0" smtClean="0"/>
              <a:t>Japanese,</a:t>
            </a:r>
            <a:r>
              <a:rPr lang="en-US" dirty="0" smtClean="0"/>
              <a:t> Chinese</a:t>
            </a:r>
          </a:p>
          <a:p>
            <a:pPr marL="350838" lvl="1" indent="0">
              <a:buNone/>
            </a:pPr>
            <a:endParaRPr lang="en-US" baseline="0" dirty="0" smtClean="0"/>
          </a:p>
          <a:p>
            <a:r>
              <a:rPr lang="en-US" baseline="0" dirty="0" smtClean="0"/>
              <a:t>Map to restaurant</a:t>
            </a:r>
            <a:r>
              <a:rPr lang="en-US" dirty="0" smtClean="0"/>
              <a:t> extraction ontology</a:t>
            </a:r>
          </a:p>
          <a:p>
            <a:r>
              <a:rPr lang="en-US" dirty="0" smtClean="0"/>
              <a:t>Reformulate as form queries suitable for submitting to restaurant-recommendation web services</a:t>
            </a:r>
          </a:p>
          <a:p>
            <a:pPr lvl="1"/>
            <a:r>
              <a:rPr lang="en-US" dirty="0" err="1" smtClean="0"/>
              <a:t>Hotpepper</a:t>
            </a:r>
            <a:r>
              <a:rPr lang="en-US" dirty="0" smtClean="0"/>
              <a:t>, </a:t>
            </a:r>
            <a:r>
              <a:rPr lang="en-US" dirty="0" err="1" smtClean="0"/>
              <a:t>LivedoorGourmet</a:t>
            </a:r>
            <a:r>
              <a:rPr lang="en-US" dirty="0" smtClean="0"/>
              <a:t>, </a:t>
            </a:r>
            <a:r>
              <a:rPr lang="en-US" dirty="0" err="1" smtClean="0"/>
              <a:t>Tabelog</a:t>
            </a:r>
            <a:r>
              <a:rPr lang="en-US" dirty="0" smtClean="0"/>
              <a:t>, </a:t>
            </a:r>
            <a:r>
              <a:rPr lang="en-US" dirty="0" err="1" smtClean="0"/>
              <a:t>Gournavi</a:t>
            </a:r>
            <a:endParaRPr lang="en-US" dirty="0" smtClean="0"/>
          </a:p>
          <a:p>
            <a:r>
              <a:rPr lang="en-US" dirty="0" smtClean="0"/>
              <a:t>Process Japanese results, “mash up” with Google maps</a:t>
            </a:r>
          </a:p>
          <a:p>
            <a:r>
              <a:rPr lang="en-US" dirty="0" smtClean="0"/>
              <a:t>Correctly interpreted, translated queries</a:t>
            </a:r>
          </a:p>
          <a:p>
            <a:pPr lvl="1"/>
            <a:r>
              <a:rPr lang="en-US" dirty="0" smtClean="0"/>
              <a:t>Japanese: 79%</a:t>
            </a:r>
          </a:p>
          <a:p>
            <a:pPr lvl="1"/>
            <a:r>
              <a:rPr lang="en-US" dirty="0" smtClean="0"/>
              <a:t>Chinese: 69%</a:t>
            </a:r>
          </a:p>
          <a:p>
            <a:pPr lvl="1"/>
            <a:r>
              <a:rPr lang="en-US" dirty="0" smtClean="0"/>
              <a:t>English: 72%</a:t>
            </a:r>
          </a:p>
        </p:txBody>
      </p:sp>
      <p:pic>
        <p:nvPicPr>
          <p:cNvPr id="4" name="Picture 3" descr="Japanese-Free-For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72" y="2396617"/>
            <a:ext cx="3967477" cy="137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1048" y="2532317"/>
            <a:ext cx="38010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Loosely: “find </a:t>
            </a:r>
            <a:r>
              <a:rPr lang="en-US" sz="1100" dirty="0"/>
              <a:t>me a BBQ restaurant that offers </a:t>
            </a:r>
            <a:r>
              <a:rPr lang="en-US" sz="1100" dirty="0" smtClean="0"/>
              <a:t>coupons near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               Tokyo station </a:t>
            </a:r>
            <a:r>
              <a:rPr lang="en-US" sz="1100" dirty="0"/>
              <a:t>and my budget is under 5000 </a:t>
            </a:r>
            <a:r>
              <a:rPr lang="en-US" sz="1100" dirty="0" smtClean="0"/>
              <a:t>yen”</a:t>
            </a:r>
            <a:endParaRPr lang="en-US" sz="11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2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ML-</a:t>
            </a:r>
            <a:r>
              <a:rPr lang="en-US" dirty="0" err="1" smtClean="0"/>
              <a:t>OntoES</a:t>
            </a:r>
            <a:r>
              <a:rPr lang="en-US" dirty="0" smtClean="0"/>
              <a:t>´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Added UTF-8 abilities to </a:t>
            </a:r>
            <a:r>
              <a:rPr lang="en-US" dirty="0" err="1" smtClean="0"/>
              <a:t>OntoES</a:t>
            </a:r>
            <a:endParaRPr lang="en-US" dirty="0" smtClean="0"/>
          </a:p>
          <a:p>
            <a:r>
              <a:rPr lang="en-US" dirty="0" smtClean="0"/>
              <a:t>Car-ads application domain</a:t>
            </a:r>
          </a:p>
          <a:p>
            <a:r>
              <a:rPr lang="en-US" dirty="0" smtClean="0"/>
              <a:t>English and Japanese extraction ontologies</a:t>
            </a:r>
          </a:p>
          <a:p>
            <a:pPr lvl="1"/>
            <a:r>
              <a:rPr lang="en-US" dirty="0" smtClean="0"/>
              <a:t>Simple structure, 1-1 schema mappings</a:t>
            </a:r>
          </a:p>
          <a:p>
            <a:pPr lvl="1"/>
            <a:r>
              <a:rPr lang="en-US" dirty="0" smtClean="0"/>
              <a:t>But immediately converted, stored Japanese values in English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ML-</a:t>
            </a:r>
            <a:r>
              <a:rPr lang="en-US" sz="48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OntoES</a:t>
            </a:r>
            <a:r>
              <a:rPr lang="en-US" sz="4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´ </a:t>
            </a:r>
            <a:r>
              <a:rPr lang="en-US" dirty="0" smtClean="0"/>
              <a:t>Evaluation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51005"/>
              </p:ext>
            </p:extLst>
          </p:nvPr>
        </p:nvGraphicFramePr>
        <p:xfrm>
          <a:off x="767662" y="2344066"/>
          <a:ext cx="76137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580"/>
                <a:gridCol w="816151"/>
                <a:gridCol w="816151"/>
                <a:gridCol w="816151"/>
                <a:gridCol w="816151"/>
                <a:gridCol w="816151"/>
                <a:gridCol w="816151"/>
                <a:gridCol w="816151"/>
                <a:gridCol w="81615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ExE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ExJ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QiJ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QrJJ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QrEJ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QrJE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.87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.85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15212" y="3417060"/>
            <a:ext cx="3113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Harmonic-Mean F-Measures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36242" y="196506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Extraction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41905" y="1688063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Free-form Query</a:t>
            </a:r>
          </a:p>
          <a:p>
            <a:pPr algn="ctr"/>
            <a:r>
              <a:rPr lang="en-US" b="1" dirty="0" smtClean="0"/>
              <a:t>Interpretation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40402" y="1975594"/>
            <a:ext cx="161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Query Results</a:t>
            </a:r>
            <a:endParaRPr lang="en-US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900112" y="3917773"/>
            <a:ext cx="7345363" cy="2322570"/>
          </a:xfrm>
        </p:spPr>
        <p:txBody>
          <a:bodyPr>
            <a:normAutofit/>
          </a:bodyPr>
          <a:lstStyle/>
          <a:p>
            <a:r>
              <a:rPr lang="en-US" dirty="0" smtClean="0"/>
              <a:t>Interesting issues: years in Japanese car ads</a:t>
            </a:r>
          </a:p>
          <a:p>
            <a:pPr lvl="1"/>
            <a:r>
              <a:rPr lang="en-US" dirty="0" smtClean="0"/>
              <a:t>Model year (        and           )</a:t>
            </a:r>
          </a:p>
          <a:p>
            <a:pPr lvl="1"/>
            <a:r>
              <a:rPr lang="en-US" dirty="0" smtClean="0"/>
              <a:t>Shaken year (       )</a:t>
            </a:r>
          </a:p>
          <a:p>
            <a:pPr lvl="1"/>
            <a:r>
              <a:rPr lang="en-US" dirty="0" smtClean="0"/>
              <a:t>Heisei years (2008 written as                           )</a:t>
            </a:r>
          </a:p>
          <a:p>
            <a:r>
              <a:rPr lang="en-US" dirty="0" smtClean="0"/>
              <a:t>Lesson: there are </a:t>
            </a:r>
            <a:r>
              <a:rPr lang="en-US" i="1" dirty="0" smtClean="0"/>
              <a:t>many</a:t>
            </a:r>
            <a:r>
              <a:rPr lang="en-US" dirty="0" smtClean="0"/>
              <a:t> subtleties</a:t>
            </a:r>
            <a:endParaRPr lang="en-US" dirty="0"/>
          </a:p>
        </p:txBody>
      </p:sp>
      <p:pic>
        <p:nvPicPr>
          <p:cNvPr id="13" name="Picture 12" descr="Shak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05" y="4899594"/>
            <a:ext cx="483834" cy="228600"/>
          </a:xfrm>
          <a:prstGeom prst="rect">
            <a:avLst/>
          </a:prstGeom>
        </p:spPr>
      </p:pic>
      <p:pic>
        <p:nvPicPr>
          <p:cNvPr id="14" name="Picture 13" descr="Model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17" y="4483777"/>
            <a:ext cx="481614" cy="228600"/>
          </a:xfrm>
          <a:prstGeom prst="rect">
            <a:avLst/>
          </a:prstGeom>
        </p:spPr>
      </p:pic>
      <p:pic>
        <p:nvPicPr>
          <p:cNvPr id="15" name="Picture 14" descr="Model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65" y="4483777"/>
            <a:ext cx="723166" cy="228600"/>
          </a:xfrm>
          <a:prstGeom prst="rect">
            <a:avLst/>
          </a:prstGeom>
        </p:spPr>
      </p:pic>
      <p:pic>
        <p:nvPicPr>
          <p:cNvPr id="16" name="Picture 15" descr="Heise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337" y="5309840"/>
            <a:ext cx="1844336" cy="228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4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ML-</a:t>
            </a:r>
            <a:r>
              <a:rPr lang="en-US" dirty="0" err="1" smtClean="0"/>
              <a:t>OntoES</a:t>
            </a:r>
            <a:endParaRPr lang="en-US" dirty="0" smtClean="0"/>
          </a:p>
          <a:p>
            <a:pPr lvl="1"/>
            <a:r>
              <a:rPr lang="en-US" dirty="0" smtClean="0"/>
              <a:t>Central language-agnostic ontology, pay-as-you-go incremental design</a:t>
            </a:r>
          </a:p>
          <a:p>
            <a:r>
              <a:rPr lang="en-US" dirty="0" smtClean="0"/>
              <a:t>Proof-of-concept prototypes</a:t>
            </a:r>
          </a:p>
          <a:p>
            <a:r>
              <a:rPr lang="en-US" dirty="0" smtClean="0"/>
              <a:t>Cross</a:t>
            </a:r>
            <a:r>
              <a:rPr lang="en-US" dirty="0"/>
              <a:t>-language information extraction and </a:t>
            </a:r>
            <a:r>
              <a:rPr lang="en-US" dirty="0" smtClean="0"/>
              <a:t>semantic search </a:t>
            </a:r>
            <a:r>
              <a:rPr lang="en-US" dirty="0"/>
              <a:t>can be successful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7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Broaden our ML-</a:t>
            </a:r>
            <a:r>
              <a:rPr lang="en-US" dirty="0" err="1" smtClean="0"/>
              <a:t>OntoES</a:t>
            </a:r>
            <a:r>
              <a:rPr lang="en-US" dirty="0" smtClean="0"/>
              <a:t> prototype implementation</a:t>
            </a:r>
          </a:p>
          <a:p>
            <a:r>
              <a:rPr lang="en-US" dirty="0" smtClean="0"/>
              <a:t>Experiment with more domains</a:t>
            </a:r>
          </a:p>
          <a:p>
            <a:r>
              <a:rPr lang="en-US" dirty="0" smtClean="0"/>
              <a:t>Experiment with more languages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http://</a:t>
            </a:r>
            <a:r>
              <a:rPr lang="en-US" sz="2800" dirty="0" err="1" smtClean="0"/>
              <a:t>www.deg.byu.edu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9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67910"/>
            <a:ext cx="7345363" cy="3931920"/>
          </a:xfrm>
        </p:spPr>
        <p:txBody>
          <a:bodyPr/>
          <a:lstStyle/>
          <a:p>
            <a:r>
              <a:rPr lang="en-US" dirty="0" smtClean="0"/>
              <a:t>I’m visiting Osaka, Japan and I’m getting hungry</a:t>
            </a:r>
          </a:p>
          <a:p>
            <a:r>
              <a:rPr lang="en-US" dirty="0" smtClean="0"/>
              <a:t>Query: “Find a </a:t>
            </a:r>
            <a:r>
              <a:rPr lang="en-US" dirty="0"/>
              <a:t>BBQ restaurant near </a:t>
            </a:r>
            <a:r>
              <a:rPr lang="en-US" dirty="0" smtClean="0"/>
              <a:t>the </a:t>
            </a:r>
            <a:r>
              <a:rPr lang="en-US" dirty="0" err="1" smtClean="0"/>
              <a:t>Umeda</a:t>
            </a:r>
            <a:r>
              <a:rPr lang="en-US" dirty="0" smtClean="0"/>
              <a:t> station, </a:t>
            </a:r>
            <a:r>
              <a:rPr lang="en-US" dirty="0"/>
              <a:t>with typical prices less than $</a:t>
            </a:r>
            <a:r>
              <a:rPr lang="en-US" dirty="0" smtClean="0"/>
              <a:t>40”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388" y="4058053"/>
            <a:ext cx="2763917" cy="1839261"/>
          </a:xfrm>
          <a:prstGeom prst="rect">
            <a:avLst/>
          </a:prstGeom>
          <a:effectLst>
            <a:outerShdw blurRad="127000" dist="635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99233" y="3642028"/>
            <a:ext cx="4202867" cy="2393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Potential knowledge sources</a:t>
            </a:r>
          </a:p>
          <a:p>
            <a:pPr lvl="1"/>
            <a:r>
              <a:rPr lang="en-US" dirty="0" smtClean="0"/>
              <a:t>Hotel concierge</a:t>
            </a:r>
          </a:p>
          <a:p>
            <a:pPr lvl="1"/>
            <a:r>
              <a:rPr lang="en-US" dirty="0" smtClean="0"/>
              <a:t>Someone at the company or university I’m visiting</a:t>
            </a:r>
          </a:p>
          <a:p>
            <a:pPr lvl="1"/>
            <a:r>
              <a:rPr lang="en-US" dirty="0" smtClean="0"/>
              <a:t>Search engines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99233" y="1152828"/>
            <a:ext cx="7598031" cy="4991887"/>
            <a:chOff x="899233" y="1152828"/>
            <a:chExt cx="7598031" cy="4991887"/>
          </a:xfrm>
        </p:grpSpPr>
        <p:grpSp>
          <p:nvGrpSpPr>
            <p:cNvPr id="12" name="Group 11"/>
            <p:cNvGrpSpPr/>
            <p:nvPr/>
          </p:nvGrpSpPr>
          <p:grpSpPr>
            <a:xfrm>
              <a:off x="899233" y="1722687"/>
              <a:ext cx="7598031" cy="4422028"/>
              <a:chOff x="899233" y="1722687"/>
              <a:chExt cx="7598031" cy="442202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899233" y="1722687"/>
                <a:ext cx="5128589" cy="4422028"/>
                <a:chOff x="899233" y="1722687"/>
                <a:chExt cx="5128589" cy="4422028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57673" y="3807915"/>
                  <a:ext cx="3479800" cy="2336800"/>
                </a:xfrm>
                <a:prstGeom prst="rect">
                  <a:avLst/>
                </a:prstGeom>
                <a:effectLst>
                  <a:outerShdw blurRad="127000" dist="635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99233" y="1722687"/>
                  <a:ext cx="3187700" cy="2552700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  <a:effectLst>
                  <a:outerShdw blurRad="127000" dist="635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38522" y="2184694"/>
                  <a:ext cx="3289300" cy="2463800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  <a:effectLst>
                  <a:outerShdw blurRad="127000" dist="635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7964" y="3444932"/>
                <a:ext cx="3289300" cy="2463800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  <a:effectLst>
                <a:outerShdw blurRad="127000" dist="635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16388" y="1152828"/>
              <a:ext cx="2489200" cy="2489200"/>
            </a:xfrm>
            <a:prstGeom prst="rect">
              <a:avLst/>
            </a:prstGeom>
            <a:ln w="6350">
              <a:solidFill>
                <a:schemeClr val="tx1"/>
              </a:solidFill>
            </a:ln>
            <a:effectLst>
              <a:outerShdw blurRad="127000" dist="635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6" name="Picture 5" descr="VerbalQuery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3" y="438660"/>
            <a:ext cx="3224364" cy="6203739"/>
          </a:xfrm>
          <a:prstGeom prst="rect">
            <a:avLst/>
          </a:prstGeom>
          <a:effectLst>
            <a:outerShdw blurRad="152400" dist="63500" dir="2700000" algn="tl" rotWithShape="0">
              <a:schemeClr val="bg1">
                <a:alpha val="66000"/>
              </a:schemeClr>
            </a:outerShdw>
          </a:effectLst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8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  <a:r>
              <a:rPr lang="en-US" dirty="0" smtClean="0"/>
              <a:t>Says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7544" r="-57544"/>
          <a:stretch>
            <a:fillRect/>
          </a:stretch>
        </p:blipFill>
        <p:spPr>
          <a:xfrm>
            <a:off x="-1531830" y="1776341"/>
            <a:ext cx="8588612" cy="4597423"/>
          </a:xfrm>
        </p:spPr>
      </p:pic>
      <p:sp>
        <p:nvSpPr>
          <p:cNvPr id="5" name="TextBox 4"/>
          <p:cNvSpPr txBox="1"/>
          <p:nvPr/>
        </p:nvSpPr>
        <p:spPr>
          <a:xfrm>
            <a:off x="5127625" y="1873250"/>
            <a:ext cx="355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We’re getting </a:t>
            </a:r>
            <a:r>
              <a:rPr lang="en-US" sz="3200" i="1" dirty="0" smtClean="0"/>
              <a:t>some</a:t>
            </a:r>
            <a:r>
              <a:rPr lang="en-US" sz="3200" dirty="0" smtClean="0"/>
              <a:t> local knowledge, but I want more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39342" y="1236048"/>
            <a:ext cx="761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a BBQ restaurant near the </a:t>
            </a:r>
            <a:r>
              <a:rPr lang="en-US" dirty="0" err="1"/>
              <a:t>Umeda</a:t>
            </a:r>
            <a:r>
              <a:rPr lang="en-US" dirty="0"/>
              <a:t> station, with typical prices </a:t>
            </a:r>
            <a:r>
              <a:rPr lang="en-US" dirty="0" smtClean="0"/>
              <a:t>under $</a:t>
            </a:r>
            <a:r>
              <a:rPr lang="en-US" dirty="0"/>
              <a:t>40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0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12994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Compare with Local 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136" r="-4136"/>
          <a:stretch>
            <a:fillRect/>
          </a:stretch>
        </p:blipFill>
        <p:spPr>
          <a:xfrm>
            <a:off x="302821" y="1776341"/>
            <a:ext cx="8514435" cy="4557716"/>
          </a:xfrm>
        </p:spPr>
      </p:pic>
      <p:sp>
        <p:nvSpPr>
          <p:cNvPr id="6" name="TextBox 5"/>
          <p:cNvSpPr txBox="1"/>
          <p:nvPr/>
        </p:nvSpPr>
        <p:spPr>
          <a:xfrm>
            <a:off x="2337371" y="1201286"/>
            <a:ext cx="444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Query: “Sandwich shops near Provo, Utah”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014563" y="1852010"/>
            <a:ext cx="2872667" cy="461665"/>
            <a:chOff x="2014563" y="1852010"/>
            <a:chExt cx="2872667" cy="461665"/>
          </a:xfrm>
        </p:grpSpPr>
        <p:sp>
          <p:nvSpPr>
            <p:cNvPr id="3" name="Frame 2"/>
            <p:cNvSpPr/>
            <p:nvPr/>
          </p:nvSpPr>
          <p:spPr>
            <a:xfrm>
              <a:off x="2014563" y="2123909"/>
              <a:ext cx="1635008" cy="175168"/>
            </a:xfrm>
            <a:prstGeom prst="fram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38170" y="1852010"/>
              <a:ext cx="1249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Apple Casual"/>
                  <a:cs typeface="Apple Casual"/>
                </a:rPr>
                <a:t>Reviews</a:t>
              </a:r>
              <a:endParaRPr lang="en-US" sz="2400" b="1" dirty="0">
                <a:solidFill>
                  <a:srgbClr val="FF0000"/>
                </a:solidFill>
                <a:latin typeface="Apple Casual"/>
                <a:cs typeface="Apple Casu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00113" y="2395852"/>
            <a:ext cx="5300393" cy="689932"/>
            <a:chOff x="900113" y="2395852"/>
            <a:chExt cx="5300393" cy="689932"/>
          </a:xfrm>
        </p:grpSpPr>
        <p:sp>
          <p:nvSpPr>
            <p:cNvPr id="7" name="Frame 6"/>
            <p:cNvSpPr/>
            <p:nvPr/>
          </p:nvSpPr>
          <p:spPr>
            <a:xfrm>
              <a:off x="900113" y="2619345"/>
              <a:ext cx="3399082" cy="175168"/>
            </a:xfrm>
            <a:prstGeom prst="fram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84597" y="2395852"/>
              <a:ext cx="1915909" cy="689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280"/>
                </a:lnSpc>
              </a:pPr>
              <a:r>
                <a:rPr lang="en-US" sz="2400" b="1" dirty="0" smtClean="0">
                  <a:solidFill>
                    <a:srgbClr val="FF0000"/>
                  </a:solidFill>
                  <a:latin typeface="Apple Casual"/>
                  <a:cs typeface="Apple Casual"/>
                </a:rPr>
                <a:t>Location &amp;</a:t>
              </a:r>
            </a:p>
            <a:p>
              <a:pPr>
                <a:lnSpc>
                  <a:spcPts val="2280"/>
                </a:lnSpc>
              </a:pPr>
              <a:r>
                <a:rPr lang="en-US" sz="2400" b="1" dirty="0" smtClean="0">
                  <a:solidFill>
                    <a:srgbClr val="FF0000"/>
                  </a:solidFill>
                  <a:latin typeface="Apple Casual"/>
                  <a:cs typeface="Apple Casual"/>
                </a:rPr>
                <a:t>Contact Info</a:t>
              </a:r>
              <a:endParaRPr lang="en-US" sz="2400" b="1" dirty="0">
                <a:solidFill>
                  <a:srgbClr val="FF0000"/>
                </a:solidFill>
                <a:latin typeface="Apple Casual"/>
                <a:cs typeface="Apple Casu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77322" y="1789193"/>
            <a:ext cx="2875084" cy="2801661"/>
            <a:chOff x="5577322" y="1789193"/>
            <a:chExt cx="2875084" cy="2801661"/>
          </a:xfrm>
        </p:grpSpPr>
        <p:sp>
          <p:nvSpPr>
            <p:cNvPr id="9" name="TextBox 8"/>
            <p:cNvSpPr txBox="1"/>
            <p:nvPr/>
          </p:nvSpPr>
          <p:spPr>
            <a:xfrm>
              <a:off x="5577322" y="3321911"/>
              <a:ext cx="7232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Apple Casual"/>
                  <a:cs typeface="Apple Casual"/>
                </a:rPr>
                <a:t>Map</a:t>
              </a:r>
              <a:endParaRPr lang="en-US" sz="2400" b="1" dirty="0">
                <a:solidFill>
                  <a:srgbClr val="FF0000"/>
                </a:solidFill>
                <a:latin typeface="Apple Casual"/>
                <a:cs typeface="Apple Casual"/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6300597" y="1789193"/>
              <a:ext cx="2151809" cy="2801661"/>
            </a:xfrm>
            <a:prstGeom prst="frame">
              <a:avLst>
                <a:gd name="adj1" fmla="val 101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8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Local Knowledge Is Encoded in the Local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 could query in Japanese over a structured database, I might find this: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t="-20289" b="-20289"/>
          <a:stretch>
            <a:fillRect/>
          </a:stretch>
        </p:blipFill>
        <p:spPr>
          <a:xfrm>
            <a:off x="923490" y="2694549"/>
            <a:ext cx="7345362" cy="39322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Scenario</a:t>
            </a:r>
            <a:endParaRPr lang="en-US" dirty="0"/>
          </a:p>
        </p:txBody>
      </p:sp>
      <p:pic>
        <p:nvPicPr>
          <p:cNvPr id="4" name="Content Placeholder 3" descr="SampleQuer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0" r="-3130"/>
          <a:stretch>
            <a:fillRect/>
          </a:stretch>
        </p:blipFill>
        <p:spPr>
          <a:xfrm>
            <a:off x="845575" y="2032318"/>
            <a:ext cx="7345363" cy="3931920"/>
          </a:xfrm>
        </p:spPr>
      </p:pic>
      <p:grpSp>
        <p:nvGrpSpPr>
          <p:cNvPr id="10" name="Group 9"/>
          <p:cNvGrpSpPr/>
          <p:nvPr/>
        </p:nvGrpSpPr>
        <p:grpSpPr>
          <a:xfrm>
            <a:off x="3017520" y="4078224"/>
            <a:ext cx="5477256" cy="1313126"/>
            <a:chOff x="3017520" y="4078224"/>
            <a:chExt cx="5477256" cy="1313126"/>
          </a:xfrm>
        </p:grpSpPr>
        <p:grpSp>
          <p:nvGrpSpPr>
            <p:cNvPr id="7" name="Group 6"/>
            <p:cNvGrpSpPr/>
            <p:nvPr/>
          </p:nvGrpSpPr>
          <p:grpSpPr>
            <a:xfrm>
              <a:off x="3017520" y="4078224"/>
              <a:ext cx="5477256" cy="1225296"/>
              <a:chOff x="3017520" y="4078224"/>
              <a:chExt cx="5477256" cy="122529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017520" y="4078224"/>
                <a:ext cx="5477256" cy="12252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 descr="PaymentMethodDetails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722" t="-8761" r="-1703" b="-8897"/>
              <a:stretch/>
            </p:blipFill>
            <p:spPr>
              <a:xfrm>
                <a:off x="3017520" y="4078224"/>
                <a:ext cx="5477256" cy="1225296"/>
              </a:xfrm>
              <a:prstGeom prst="rec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</p:pic>
        </p:grpSp>
        <p:cxnSp>
          <p:nvCxnSpPr>
            <p:cNvPr id="9" name="Straight Arrow Connector 8"/>
            <p:cNvCxnSpPr/>
            <p:nvPr/>
          </p:nvCxnSpPr>
          <p:spPr>
            <a:xfrm flipV="1">
              <a:off x="5526217" y="5018216"/>
              <a:ext cx="99062" cy="3731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3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Past work:</a:t>
            </a:r>
          </a:p>
          <a:p>
            <a:pPr lvl="1"/>
            <a:r>
              <a:rPr lang="en-US" dirty="0" smtClean="0"/>
              <a:t>Ontology-based data extraction system (</a:t>
            </a:r>
            <a:r>
              <a:rPr lang="en-US" dirty="0" err="1" smtClean="0"/>
              <a:t>OntoES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Free-form query answering system (</a:t>
            </a:r>
            <a:r>
              <a:rPr lang="en-US" dirty="0" err="1" smtClean="0"/>
              <a:t>AskOntos</a:t>
            </a:r>
            <a:r>
              <a:rPr lang="en-US" dirty="0" smtClean="0"/>
              <a:t>/</a:t>
            </a:r>
            <a:r>
              <a:rPr lang="en-US" dirty="0" err="1" smtClean="0"/>
              <a:t>HyKSS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New proposal:</a:t>
            </a:r>
          </a:p>
          <a:p>
            <a:pPr lvl="1"/>
            <a:r>
              <a:rPr lang="en-US" dirty="0" err="1" smtClean="0"/>
              <a:t>MultiLingual</a:t>
            </a:r>
            <a:r>
              <a:rPr lang="en-US" dirty="0" smtClean="0"/>
              <a:t> Ontology Extraction System</a:t>
            </a:r>
          </a:p>
          <a:p>
            <a:pPr marL="579438" lvl="2" indent="0">
              <a:buNone/>
            </a:pPr>
            <a:r>
              <a:rPr lang="en-US" sz="2200" dirty="0" smtClean="0"/>
              <a:t>(ML-</a:t>
            </a:r>
            <a:r>
              <a:rPr lang="en-US" sz="2200" dirty="0" err="1" smtClean="0"/>
              <a:t>OntoES</a:t>
            </a:r>
            <a:r>
              <a:rPr lang="en-US" sz="2200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0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ML-</a:t>
            </a:r>
            <a:r>
              <a:rPr lang="en-US" dirty="0" err="1" smtClean="0"/>
              <a:t>OntoES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Restaurant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9" y="3024184"/>
            <a:ext cx="2825010" cy="1000130"/>
          </a:xfrm>
          <a:prstGeom prst="rect">
            <a:avLst/>
          </a:prstGeom>
        </p:spPr>
      </p:pic>
      <p:pic>
        <p:nvPicPr>
          <p:cNvPr id="5" name="Picture 4" descr="RestaurantJapane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26" y="5253631"/>
            <a:ext cx="2439858" cy="951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514" y="1805945"/>
            <a:ext cx="410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“Find a BBQ restaurant near the </a:t>
            </a:r>
            <a:r>
              <a:rPr lang="en-US" dirty="0" err="1" smtClean="0"/>
              <a:t>Umeda</a:t>
            </a:r>
            <a:r>
              <a:rPr lang="en-US" dirty="0" smtClean="0"/>
              <a:t> station, with typical prices under $40”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960438" y="4572008"/>
            <a:ext cx="1436688" cy="58737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Language-Agnostic Ontology</a:t>
            </a:r>
            <a:endParaRPr lang="en-US" sz="1200" dirty="0"/>
          </a:p>
        </p:txBody>
      </p:sp>
      <p:sp>
        <p:nvSpPr>
          <p:cNvPr id="8" name="Down Arrow 7"/>
          <p:cNvSpPr/>
          <p:nvPr/>
        </p:nvSpPr>
        <p:spPr>
          <a:xfrm>
            <a:off x="1827898" y="2519755"/>
            <a:ext cx="230187" cy="4206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571620" y="4129087"/>
            <a:ext cx="230187" cy="4206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7640000">
            <a:off x="2043061" y="5233986"/>
            <a:ext cx="230187" cy="4206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/>
          <a:srcRect t="-20289" b="-20289"/>
          <a:stretch>
            <a:fillRect/>
          </a:stretch>
        </p:blipFill>
        <p:spPr>
          <a:xfrm>
            <a:off x="5433414" y="5159383"/>
            <a:ext cx="2192499" cy="1173724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6200000">
            <a:off x="5018082" y="5666580"/>
            <a:ext cx="230187" cy="4206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5400000">
            <a:off x="4938702" y="5263232"/>
            <a:ext cx="230187" cy="4206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6840000">
            <a:off x="2584507" y="4797432"/>
            <a:ext cx="230187" cy="4206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2058086" y="4065583"/>
            <a:ext cx="230187" cy="4206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5876331">
            <a:off x="3630984" y="3327390"/>
            <a:ext cx="230187" cy="4206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3" descr="SampleQuer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0" r="-3130"/>
          <a:stretch>
            <a:fillRect/>
          </a:stretch>
        </p:blipFill>
        <p:spPr>
          <a:xfrm>
            <a:off x="3998720" y="2519971"/>
            <a:ext cx="4396947" cy="235365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844698" y="2133601"/>
            <a:ext cx="2723117" cy="1215655"/>
            <a:chOff x="844698" y="2133601"/>
            <a:chExt cx="2723117" cy="1215655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1216837" y="2133601"/>
              <a:ext cx="212651" cy="89058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1919183" y="2133601"/>
              <a:ext cx="369090" cy="12156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844698" y="2380512"/>
              <a:ext cx="2723117" cy="9687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 2011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9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2484</TotalTime>
  <Words>1190</Words>
  <Application>Microsoft Macintosh PowerPoint</Application>
  <PresentationFormat>On-screen Show (4:3)</PresentationFormat>
  <Paragraphs>264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Capital</vt:lpstr>
      <vt:lpstr>Equation</vt:lpstr>
      <vt:lpstr>Multilingual Ontologies for Cross-Language Information Extraction and Semantic Search</vt:lpstr>
      <vt:lpstr>Local Knowledge Is Valuable</vt:lpstr>
      <vt:lpstr>An Example</vt:lpstr>
      <vt:lpstr>Google Says…</vt:lpstr>
      <vt:lpstr>Compare with Local Search</vt:lpstr>
      <vt:lpstr>Local Knowledge Is Encoded in the Local Language</vt:lpstr>
      <vt:lpstr>A Better Scenario</vt:lpstr>
      <vt:lpstr>Building Blocks</vt:lpstr>
      <vt:lpstr>ML-OntoES Process</vt:lpstr>
      <vt:lpstr>Multilingual Ontology</vt:lpstr>
      <vt:lpstr>Star Architecture</vt:lpstr>
      <vt:lpstr>Restaurant Ontology U.S. Localization</vt:lpstr>
      <vt:lpstr>Restaurant Ontology Japanese Localization</vt:lpstr>
      <vt:lpstr>Ontology Construction Strategy</vt:lpstr>
      <vt:lpstr>Types of Mappings</vt:lpstr>
      <vt:lpstr>Scalar Units Conversions</vt:lpstr>
      <vt:lpstr>Lexicon Matching</vt:lpstr>
      <vt:lpstr>Transliteration</vt:lpstr>
      <vt:lpstr>Currency Conversions</vt:lpstr>
      <vt:lpstr>Commentary Mappings</vt:lpstr>
      <vt:lpstr>Automatic Translation</vt:lpstr>
      <vt:lpstr>Automatic Translation</vt:lpstr>
      <vt:lpstr>Pijin Prototype</vt:lpstr>
      <vt:lpstr>ML-OntoES´ Prototype</vt:lpstr>
      <vt:lpstr>ML-OntoES´ Evaluation</vt:lpstr>
      <vt:lpstr>Contributions</vt:lpstr>
      <vt:lpstr>Future Work</vt:lpstr>
    </vt:vector>
  </TitlesOfParts>
  <Company>Brigham Young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Multilingual Ontologies for Cross-Language Information Extraction and Semantic Search</dc:title>
  <dc:creator>Steve Liddle</dc:creator>
  <cp:lastModifiedBy>Steve Liddle</cp:lastModifiedBy>
  <cp:revision>50</cp:revision>
  <dcterms:created xsi:type="dcterms:W3CDTF">2011-10-19T22:28:12Z</dcterms:created>
  <dcterms:modified xsi:type="dcterms:W3CDTF">2011-11-01T15:36:41Z</dcterms:modified>
</cp:coreProperties>
</file>