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63" r:id="rId3"/>
    <p:sldId id="265" r:id="rId4"/>
    <p:sldId id="262" r:id="rId5"/>
    <p:sldId id="257" r:id="rId6"/>
    <p:sldId id="266" r:id="rId7"/>
    <p:sldId id="258" r:id="rId8"/>
    <p:sldId id="259" r:id="rId9"/>
    <p:sldId id="267" r:id="rId10"/>
    <p:sldId id="260" r:id="rId11"/>
    <p:sldId id="268" r:id="rId12"/>
    <p:sldId id="264"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2" autoAdjust="0"/>
    <p:restoredTop sz="86780" autoAdjust="0"/>
  </p:normalViewPr>
  <p:slideViewPr>
    <p:cSldViewPr snapToGrid="0" snapToObjects="1">
      <p:cViewPr varScale="1">
        <p:scale>
          <a:sx n="90" d="100"/>
          <a:sy n="90" d="100"/>
        </p:scale>
        <p:origin x="-15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24D0E-CF53-434D-BB48-BB325B5B4DFB}" type="datetimeFigureOut">
              <a:rPr lang="en-US" smtClean="0"/>
              <a:t>4/08/2014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9519A-106C-4B40-86C2-8C99189BDB39}" type="slidenum">
              <a:rPr lang="en-US" smtClean="0"/>
              <a:t>‹#›</a:t>
            </a:fld>
            <a:endParaRPr lang="en-US"/>
          </a:p>
        </p:txBody>
      </p:sp>
    </p:spTree>
    <p:extLst>
      <p:ext uri="{BB962C8B-B14F-4D97-AF65-F5344CB8AC3E}">
        <p14:creationId xmlns:p14="http://schemas.microsoft.com/office/powerpoint/2010/main" val="3374271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a:t>
            </a:r>
            <a:r>
              <a:rPr lang="en-US" baseline="0" dirty="0" smtClean="0"/>
              <a:t> name is Tae Woo. </a:t>
            </a:r>
            <a:r>
              <a:rPr lang="en-US" dirty="0" smtClean="0"/>
              <a:t>I’d like to propose</a:t>
            </a:r>
            <a:r>
              <a:rPr lang="en-US" baseline="0" dirty="0" smtClean="0"/>
              <a:t> GreenFIE-HD: A Form-based Information Extraction Tool for Historical Document (to the next slide).</a:t>
            </a:r>
          </a:p>
          <a:p>
            <a:endParaRPr lang="en-US" baseline="0" dirty="0" smtClean="0"/>
          </a:p>
          <a:p>
            <a:r>
              <a:rPr lang="en-US" sz="1200" kern="1200" dirty="0" smtClean="0">
                <a:solidFill>
                  <a:schemeClr val="tx1"/>
                </a:solidFill>
                <a:latin typeface="+mn-lt"/>
                <a:ea typeface="+mn-ea"/>
                <a:cs typeface="+mn-cs"/>
              </a:rPr>
              <a:t> &lt;li class="proposal"&gt;</a:t>
            </a:r>
          </a:p>
          <a:p>
            <a:r>
              <a:rPr lang="en-US" sz="1200" kern="1200" dirty="0" smtClean="0">
                <a:solidFill>
                  <a:schemeClr val="tx1"/>
                </a:solidFill>
                <a:latin typeface="+mn-lt"/>
                <a:ea typeface="+mn-ea"/>
                <a:cs typeface="+mn-cs"/>
              </a:rPr>
              <a:t>           &lt;div class="venue"&gt;Thesis Proposal, BYU CS&lt;/div&gt;</a:t>
            </a:r>
          </a:p>
          <a:p>
            <a:r>
              <a:rPr lang="en-US" sz="1200" kern="1200" dirty="0" smtClean="0">
                <a:solidFill>
                  <a:schemeClr val="tx1"/>
                </a:solidFill>
                <a:latin typeface="+mn-lt"/>
                <a:ea typeface="+mn-ea"/>
                <a:cs typeface="+mn-cs"/>
              </a:rPr>
              <a:t>           &lt;div class="title"&gt;GreenFIE-HD: A "Green” Form-based Information Extraction Tool for Historical Documents&lt;/div&gt;</a:t>
            </a:r>
          </a:p>
          <a:p>
            <a:r>
              <a:rPr lang="en-US" sz="1200" kern="1200" dirty="0" smtClean="0">
                <a:solidFill>
                  <a:schemeClr val="tx1"/>
                </a:solidFill>
                <a:latin typeface="+mn-lt"/>
                <a:ea typeface="+mn-ea"/>
                <a:cs typeface="+mn-cs"/>
              </a:rPr>
              <a:t>           &lt;div class="date"&gt;August 2014&lt;/div&gt;</a:t>
            </a:r>
          </a:p>
          <a:p>
            <a:r>
              <a:rPr lang="en-US" sz="1200" kern="1200" dirty="0" smtClean="0">
                <a:solidFill>
                  <a:schemeClr val="tx1"/>
                </a:solidFill>
                <a:latin typeface="+mn-lt"/>
                <a:ea typeface="+mn-ea"/>
                <a:cs typeface="+mn-cs"/>
              </a:rPr>
              <a:t>           &lt;div class="author"&gt;Tae Woo Kim&lt;/div&gt;</a:t>
            </a:r>
          </a:p>
          <a:p>
            <a:r>
              <a:rPr lang="en-US" sz="1200" kern="1200" dirty="0" smtClean="0">
                <a:solidFill>
                  <a:schemeClr val="tx1"/>
                </a:solidFill>
                <a:latin typeface="+mn-lt"/>
                <a:ea typeface="+mn-ea"/>
                <a:cs typeface="+mn-cs"/>
              </a:rPr>
              <a:t>           &lt;div class="download"&gt;&lt;a </a:t>
            </a:r>
            <a:r>
              <a:rPr lang="en-US" sz="1200" kern="1200" dirty="0" err="1" smtClean="0">
                <a:solidFill>
                  <a:schemeClr val="tx1"/>
                </a:solidFill>
                <a:latin typeface="+mn-lt"/>
                <a:ea typeface="+mn-ea"/>
                <a:cs typeface="+mn-cs"/>
              </a:rPr>
              <a:t>href</a:t>
            </a:r>
            <a:r>
              <a:rPr lang="en-US" sz="1200" kern="1200" dirty="0" smtClean="0">
                <a:solidFill>
                  <a:schemeClr val="tx1"/>
                </a:solidFill>
                <a:latin typeface="+mn-lt"/>
                <a:ea typeface="+mn-ea"/>
                <a:cs typeface="+mn-cs"/>
              </a:rPr>
              <a:t>="TaeWoo.Proposal.0814.pptx"&gt;</a:t>
            </a:r>
            <a:r>
              <a:rPr lang="en-US" sz="1200" u="sng" kern="1200" dirty="0" smtClean="0">
                <a:solidFill>
                  <a:schemeClr val="tx1"/>
                </a:solidFill>
                <a:latin typeface="+mn-lt"/>
                <a:ea typeface="+mn-ea"/>
                <a:cs typeface="+mn-cs"/>
              </a:rPr>
              <a:t>View/Download&lt;/a&gt;</a:t>
            </a:r>
          </a:p>
          <a:p>
            <a:r>
              <a:rPr lang="it-IT" sz="1200" u="sng" kern="1200" dirty="0" smtClean="0">
                <a:solidFill>
                  <a:schemeClr val="tx1"/>
                </a:solidFill>
                <a:latin typeface="+mn-lt"/>
                <a:ea typeface="+mn-ea"/>
                <a:cs typeface="+mn-cs"/>
              </a:rPr>
              <a:t>               &lt;div </a:t>
            </a:r>
            <a:r>
              <a:rPr lang="it-IT" sz="1200" u="sng" kern="1200" dirty="0" err="1" smtClean="0">
                <a:solidFill>
                  <a:schemeClr val="tx1"/>
                </a:solidFill>
                <a:latin typeface="+mn-lt"/>
                <a:ea typeface="+mn-ea"/>
                <a:cs typeface="+mn-cs"/>
              </a:rPr>
              <a:t>class</a:t>
            </a:r>
            <a:r>
              <a:rPr lang="it-IT" sz="1200" u="sng" kern="1200" dirty="0" smtClean="0">
                <a:solidFill>
                  <a:schemeClr val="tx1"/>
                </a:solidFill>
                <a:latin typeface="+mn-lt"/>
                <a:ea typeface="+mn-ea"/>
                <a:cs typeface="+mn-cs"/>
              </a:rPr>
              <a:t>="</a:t>
            </a:r>
            <a:r>
              <a:rPr lang="it-IT" sz="1200" u="sng" kern="1200" dirty="0" err="1" smtClean="0">
                <a:solidFill>
                  <a:schemeClr val="tx1"/>
                </a:solidFill>
                <a:latin typeface="+mn-lt"/>
                <a:ea typeface="+mn-ea"/>
                <a:cs typeface="+mn-cs"/>
              </a:rPr>
              <a:t>size</a:t>
            </a:r>
            <a:r>
              <a:rPr lang="it-IT" sz="1200" u="sng" kern="1200" dirty="0" smtClean="0">
                <a:solidFill>
                  <a:schemeClr val="tx1"/>
                </a:solidFill>
                <a:latin typeface="+mn-lt"/>
                <a:ea typeface="+mn-ea"/>
                <a:cs typeface="+mn-cs"/>
              </a:rPr>
              <a:t>"&gt;1.5MB&lt;/div&gt;</a:t>
            </a:r>
          </a:p>
          <a:p>
            <a:r>
              <a:rPr lang="it-IT" sz="1200" u="sng" kern="1200" dirty="0" smtClean="0">
                <a:solidFill>
                  <a:schemeClr val="tx1"/>
                </a:solidFill>
                <a:latin typeface="+mn-lt"/>
                <a:ea typeface="+mn-ea"/>
                <a:cs typeface="+mn-cs"/>
              </a:rPr>
              <a:t>           &lt;/div&gt;</a:t>
            </a:r>
          </a:p>
          <a:p>
            <a:r>
              <a:rPr lang="it-IT" sz="1200" u="sng" kern="1200" smtClean="0">
                <a:solidFill>
                  <a:schemeClr val="tx1"/>
                </a:solidFill>
                <a:latin typeface="+mn-lt"/>
                <a:ea typeface="+mn-ea"/>
                <a:cs typeface="+mn-cs"/>
              </a:rPr>
              <a:t>       &lt;/li&gt;</a:t>
            </a:r>
            <a:endParaRPr lang="en-US" dirty="0"/>
          </a:p>
        </p:txBody>
      </p:sp>
      <p:sp>
        <p:nvSpPr>
          <p:cNvPr id="4" name="Slide Number Placeholder 3"/>
          <p:cNvSpPr>
            <a:spLocks noGrp="1"/>
          </p:cNvSpPr>
          <p:nvPr>
            <p:ph type="sldNum" sz="quarter" idx="10"/>
          </p:nvPr>
        </p:nvSpPr>
        <p:spPr/>
        <p:txBody>
          <a:bodyPr/>
          <a:lstStyle/>
          <a:p>
            <a:fld id="{EE19519A-106C-4B40-86C2-8C99189BDB39}" type="slidenum">
              <a:rPr lang="en-US" smtClean="0"/>
              <a:t>1</a:t>
            </a:fld>
            <a:endParaRPr lang="en-US"/>
          </a:p>
        </p:txBody>
      </p:sp>
    </p:spTree>
    <p:extLst>
      <p:ext uri="{BB962C8B-B14F-4D97-AF65-F5344CB8AC3E}">
        <p14:creationId xmlns:p14="http://schemas.microsoft.com/office/powerpoint/2010/main" val="232287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Now, let’s look</a:t>
            </a:r>
            <a:r>
              <a:rPr lang="en-US" baseline="0" dirty="0" smtClean="0"/>
              <a:t> at precision errors. </a:t>
            </a:r>
            <a:r>
              <a:rPr lang="en-US" dirty="0" smtClean="0"/>
              <a:t>In this example,</a:t>
            </a:r>
            <a:r>
              <a:rPr lang="en-US" baseline="0" dirty="0" smtClean="0"/>
              <a:t> “Stillborn” is not a first name. In order to fix this, user can simply delete the incorrect information. Then the system can make special note on the deleted string and make an exception which OntoES make it really easy to do that. </a:t>
            </a:r>
          </a:p>
          <a:p>
            <a:endParaRPr lang="en-US" dirty="0" smtClean="0"/>
          </a:p>
          <a:p>
            <a:r>
              <a:rPr lang="en-US" baseline="0" dirty="0" smtClean="0"/>
              <a:t>	(to the next slide). </a:t>
            </a:r>
            <a:endParaRPr lang="en-US" dirty="0" smtClean="0"/>
          </a:p>
          <a:p>
            <a:endParaRPr lang="en-US" dirty="0"/>
          </a:p>
        </p:txBody>
      </p:sp>
      <p:sp>
        <p:nvSpPr>
          <p:cNvPr id="4" name="Slide Number Placeholder 3"/>
          <p:cNvSpPr>
            <a:spLocks noGrp="1"/>
          </p:cNvSpPr>
          <p:nvPr>
            <p:ph type="sldNum" sz="quarter" idx="10"/>
          </p:nvPr>
        </p:nvSpPr>
        <p:spPr/>
        <p:txBody>
          <a:bodyPr/>
          <a:lstStyle/>
          <a:p>
            <a:fld id="{EE19519A-106C-4B40-86C2-8C99189BDB39}" type="slidenum">
              <a:rPr lang="en-US" smtClean="0"/>
              <a:t>10</a:t>
            </a:fld>
            <a:endParaRPr lang="en-US"/>
          </a:p>
        </p:txBody>
      </p:sp>
    </p:spTree>
    <p:extLst>
      <p:ext uri="{BB962C8B-B14F-4D97-AF65-F5344CB8AC3E}">
        <p14:creationId xmlns:p14="http://schemas.microsoft.com/office/powerpoint/2010/main" val="161691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Lastly, this is</a:t>
            </a:r>
            <a:r>
              <a:rPr lang="en-US" baseline="0" dirty="0" smtClean="0"/>
              <a:t> when the entire record is wrong. “Home Journal” is not a name; however, the pattern is so simple that it picked up “Home Journal” as a name. The user can fix this by clicking this red “x” button which will delete the record and the system will make the rule more robust. In this case, getting more context to the left and right side of the pattern will not match “Home Journal” but will match other three names.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(to the next slide). </a:t>
            </a:r>
            <a:endParaRPr lang="en-US" dirty="0" smtClean="0"/>
          </a:p>
          <a:p>
            <a:endParaRPr lang="en-US" dirty="0"/>
          </a:p>
        </p:txBody>
      </p:sp>
      <p:sp>
        <p:nvSpPr>
          <p:cNvPr id="4" name="Slide Number Placeholder 3"/>
          <p:cNvSpPr>
            <a:spLocks noGrp="1"/>
          </p:cNvSpPr>
          <p:nvPr>
            <p:ph type="sldNum" sz="quarter" idx="10"/>
          </p:nvPr>
        </p:nvSpPr>
        <p:spPr/>
        <p:txBody>
          <a:bodyPr/>
          <a:lstStyle/>
          <a:p>
            <a:fld id="{EE19519A-106C-4B40-86C2-8C99189BDB39}" type="slidenum">
              <a:rPr lang="en-US" smtClean="0"/>
              <a:t>11</a:t>
            </a:fld>
            <a:endParaRPr lang="en-US"/>
          </a:p>
        </p:txBody>
      </p:sp>
    </p:spTree>
    <p:extLst>
      <p:ext uri="{BB962C8B-B14F-4D97-AF65-F5344CB8AC3E}">
        <p14:creationId xmlns:p14="http://schemas.microsoft.com/office/powerpoint/2010/main" val="161691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There is no</a:t>
            </a:r>
            <a:r>
              <a:rPr lang="en-US" baseline="0" dirty="0" smtClean="0"/>
              <a:t> other tools that GreenFIE-HD directly competes with. So instead, we will run a field experiment.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We plan to use 3 historical books that contain semi-structured genealogical information. And from each books, we will select sequence of 10 pages that have a lot of information that corresponds to the forms we plan to use. The 3 forms we plan to use are person, marriage, and parent-child.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We plan to have 6 to 10 subjects (hopefully more). The half of them will be given a task of annotating with GreenFIE-HD first then annotating with BYU Annotator. The other half will do this task in reverse order. This procedure will alleviate the effect of having an experience with one method or the other first.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From the experiment, we will observe annotation time with and without GreenFIE-HD to see if it reduces time of annotation. We will also validate the ‘Greenness” of the system. 	- We will see the percentage decrease from page to page in the number of required user annotations. </a:t>
            </a:r>
          </a:p>
          <a:p>
            <a:r>
              <a:rPr lang="en-US" dirty="0" smtClean="0"/>
              <a:t>	- </a:t>
            </a:r>
            <a:r>
              <a:rPr lang="en-US" sz="1200" kern="1200" dirty="0" smtClean="0">
                <a:solidFill>
                  <a:schemeClr val="tx1"/>
                </a:solidFill>
                <a:effectLst/>
                <a:latin typeface="+mn-lt"/>
                <a:ea typeface="+mn-ea"/>
                <a:cs typeface="+mn-cs"/>
              </a:rPr>
              <a:t>We will also measure the “greenness” of the system by observing recall and precision errors as a function of the number of patterns created/ merged. </a:t>
            </a:r>
            <a:endParaRPr lang="en-US" dirty="0" smtClean="0"/>
          </a:p>
        </p:txBody>
      </p:sp>
      <p:sp>
        <p:nvSpPr>
          <p:cNvPr id="4" name="Slide Number Placeholder 3"/>
          <p:cNvSpPr>
            <a:spLocks noGrp="1"/>
          </p:cNvSpPr>
          <p:nvPr>
            <p:ph type="sldNum" sz="quarter" idx="10"/>
          </p:nvPr>
        </p:nvSpPr>
        <p:spPr/>
        <p:txBody>
          <a:bodyPr/>
          <a:lstStyle/>
          <a:p>
            <a:fld id="{EE19519A-106C-4B40-86C2-8C99189BDB39}" type="slidenum">
              <a:rPr lang="en-US" smtClean="0"/>
              <a:t>12</a:t>
            </a:fld>
            <a:endParaRPr lang="en-US"/>
          </a:p>
        </p:txBody>
      </p:sp>
    </p:spTree>
    <p:extLst>
      <p:ext uri="{BB962C8B-B14F-4D97-AF65-F5344CB8AC3E}">
        <p14:creationId xmlns:p14="http://schemas.microsoft.com/office/powerpoint/2010/main" val="234111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GreenFIE-HD</a:t>
            </a:r>
            <a:r>
              <a:rPr lang="en-US" baseline="0" dirty="0" smtClean="0"/>
              <a:t> is a “green” annotation tool that gets better with use. It looks ahead to do automatic extraction to reduce annotation time and it looks behind the user’s input to derive or adjust extraction rules to improve itself. </a:t>
            </a:r>
          </a:p>
        </p:txBody>
      </p:sp>
      <p:sp>
        <p:nvSpPr>
          <p:cNvPr id="4" name="Slide Number Placeholder 3"/>
          <p:cNvSpPr>
            <a:spLocks noGrp="1"/>
          </p:cNvSpPr>
          <p:nvPr>
            <p:ph type="sldNum" sz="quarter" idx="10"/>
          </p:nvPr>
        </p:nvSpPr>
        <p:spPr/>
        <p:txBody>
          <a:bodyPr/>
          <a:lstStyle/>
          <a:p>
            <a:fld id="{EE19519A-106C-4B40-86C2-8C99189BDB39}" type="slidenum">
              <a:rPr lang="en-US" smtClean="0"/>
              <a:t>13</a:t>
            </a:fld>
            <a:endParaRPr lang="en-US"/>
          </a:p>
        </p:txBody>
      </p:sp>
    </p:spTree>
    <p:extLst>
      <p:ext uri="{BB962C8B-B14F-4D97-AF65-F5344CB8AC3E}">
        <p14:creationId xmlns:p14="http://schemas.microsoft.com/office/powerpoint/2010/main" val="202244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There</a:t>
            </a:r>
            <a:r>
              <a:rPr lang="en-US" baseline="0" dirty="0" smtClean="0"/>
              <a:t> are so many historical documents. In fact The Church of Jesus Christ of Latter-day Saints has gathered, scanned, and OCRed thousands of books that contain rich genealogical information about people and events in their lives. There are demands to extract these valuable information; however, because of volumes of facts and the lack of structure of these facts, the Church’s current indexing program is insufficient for handling the task. </a:t>
            </a:r>
          </a:p>
          <a:p>
            <a:r>
              <a:rPr lang="en-US" baseline="0" dirty="0" smtClean="0"/>
              <a:t>	Well, there are many efforts to extract these asserted facts. For instance, there are many people who are interested in information-extraction research. And there is </a:t>
            </a:r>
            <a:r>
              <a:rPr lang="en-US" baseline="0" dirty="0" err="1" smtClean="0"/>
              <a:t>FamilySearch</a:t>
            </a:r>
            <a:r>
              <a:rPr lang="en-US" baseline="0" dirty="0" smtClean="0"/>
              <a:t> which gathers genealogical information. In fact, in our research lab alone, there are three other tools that can extract asserted facts and GreenFIE-HD is an addition to them.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E19519A-106C-4B40-86C2-8C99189BDB39}" type="slidenum">
              <a:rPr lang="en-US" smtClean="0"/>
              <a:t>2</a:t>
            </a:fld>
            <a:endParaRPr lang="en-US"/>
          </a:p>
        </p:txBody>
      </p:sp>
    </p:spTree>
    <p:extLst>
      <p:ext uri="{BB962C8B-B14F-4D97-AF65-F5344CB8AC3E}">
        <p14:creationId xmlns:p14="http://schemas.microsoft.com/office/powerpoint/2010/main" val="267626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So what is GreenFIE-HD? It’s a ‘Green” form-based information extraction tool for historical document.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The ‘Green’ means, a tool or system that improves with use.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Its user interface has a form to fill in.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and a page to extract asserted facts.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It can be used to extract asserted facts from historical documents, especially documents that are rich in genealogical information.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so, how it is “Green”. It observes the user input to generate and modify automatic extraction rules. And it reuses extraction rules that are created by GreenFIE-HD and other DEG tools.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Let’s look</a:t>
            </a:r>
            <a:r>
              <a:rPr lang="en-US" baseline="0" dirty="0" smtClean="0"/>
              <a:t> the architecture of the system (to the next slide).</a:t>
            </a:r>
            <a:endParaRPr lang="en-US" dirty="0"/>
          </a:p>
        </p:txBody>
      </p:sp>
      <p:sp>
        <p:nvSpPr>
          <p:cNvPr id="4" name="Slide Number Placeholder 3"/>
          <p:cNvSpPr>
            <a:spLocks noGrp="1"/>
          </p:cNvSpPr>
          <p:nvPr>
            <p:ph type="sldNum" sz="quarter" idx="10"/>
          </p:nvPr>
        </p:nvSpPr>
        <p:spPr/>
        <p:txBody>
          <a:bodyPr/>
          <a:lstStyle/>
          <a:p>
            <a:fld id="{EE19519A-106C-4B40-86C2-8C99189BDB39}" type="slidenum">
              <a:rPr lang="en-US" smtClean="0"/>
              <a:t>3</a:t>
            </a:fld>
            <a:endParaRPr lang="en-US"/>
          </a:p>
        </p:txBody>
      </p:sp>
    </p:spTree>
    <p:extLst>
      <p:ext uri="{BB962C8B-B14F-4D97-AF65-F5344CB8AC3E}">
        <p14:creationId xmlns:p14="http://schemas.microsoft.com/office/powerpoint/2010/main" val="185586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aseline="0" dirty="0" smtClean="0"/>
              <a:t>It has two repositories, global and working. In global repository, a Knowledge Engineer creates forms for the end user to use. There are genealogical documents and extraction rules. </a:t>
            </a:r>
          </a:p>
          <a:p>
            <a:r>
              <a:rPr lang="en-US" baseline="0" dirty="0" smtClean="0"/>
              <a:t>	Once the end user chose a form and a sequence of pages, GreenFIE-HD will store all useful extraction rules from global repository to working repository. All the newly created extraction rules from processing the chosen sequence of pages will also be stored in the working repository and when the selected book is done, they will be stored in global repository.</a:t>
            </a:r>
          </a:p>
          <a:p>
            <a:endParaRPr lang="en-US" baseline="0" dirty="0" smtClean="0"/>
          </a:p>
          <a:p>
            <a:r>
              <a:rPr lang="en-US" baseline="0" dirty="0" smtClean="0"/>
              <a:t>	</a:t>
            </a:r>
            <a:r>
              <a:rPr lang="en-US" dirty="0" smtClean="0"/>
              <a:t>Let me explain</a:t>
            </a:r>
            <a:r>
              <a:rPr lang="en-US" baseline="0" dirty="0" smtClean="0"/>
              <a:t> the interface of the tool (to the next slide). </a:t>
            </a:r>
            <a:endParaRPr lang="en-US" dirty="0"/>
          </a:p>
        </p:txBody>
      </p:sp>
      <p:sp>
        <p:nvSpPr>
          <p:cNvPr id="4" name="Slide Number Placeholder 3"/>
          <p:cNvSpPr>
            <a:spLocks noGrp="1"/>
          </p:cNvSpPr>
          <p:nvPr>
            <p:ph type="sldNum" sz="quarter" idx="10"/>
          </p:nvPr>
        </p:nvSpPr>
        <p:spPr/>
        <p:txBody>
          <a:bodyPr/>
          <a:lstStyle/>
          <a:p>
            <a:fld id="{EE19519A-106C-4B40-86C2-8C99189BDB39}" type="slidenum">
              <a:rPr lang="en-US" smtClean="0"/>
              <a:t>4</a:t>
            </a:fld>
            <a:endParaRPr lang="en-US"/>
          </a:p>
        </p:txBody>
      </p:sp>
    </p:spTree>
    <p:extLst>
      <p:ext uri="{BB962C8B-B14F-4D97-AF65-F5344CB8AC3E}">
        <p14:creationId xmlns:p14="http://schemas.microsoft.com/office/powerpoint/2010/main" val="36329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So this is how </a:t>
            </a:r>
            <a:r>
              <a:rPr lang="en-US" dirty="0" smtClean="0"/>
              <a:t>the system</a:t>
            </a:r>
            <a:r>
              <a:rPr lang="en-US" baseline="0" dirty="0" smtClean="0"/>
              <a:t> works ‘ideally’. When the end user selects a form, a sequence of pages, and a page to work on. The extraction rules in working repository find all the facts in the page completely and correctly like this in the figure. Observe that it finds all the facts that correspond to the form. To help the user to more easily check each record, it highlights the extracted information when the user hovers over a record. Once the user checked all the records and they are complete and correct, the user can click on “Submit Completed Work”. Then the tool will show the next page and the form that is filled in as much as the system could. Then the user can again check whether it is correct or not.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So basically this UI has two main purpose. (next slide)</a:t>
            </a:r>
          </a:p>
        </p:txBody>
      </p:sp>
      <p:sp>
        <p:nvSpPr>
          <p:cNvPr id="4" name="Slide Number Placeholder 3"/>
          <p:cNvSpPr>
            <a:spLocks noGrp="1"/>
          </p:cNvSpPr>
          <p:nvPr>
            <p:ph type="sldNum" sz="quarter" idx="10"/>
          </p:nvPr>
        </p:nvSpPr>
        <p:spPr/>
        <p:txBody>
          <a:bodyPr/>
          <a:lstStyle/>
          <a:p>
            <a:fld id="{EE19519A-106C-4B40-86C2-8C99189BDB39}" type="slidenum">
              <a:rPr lang="en-US" smtClean="0"/>
              <a:t>5</a:t>
            </a:fld>
            <a:endParaRPr lang="en-US"/>
          </a:p>
        </p:txBody>
      </p:sp>
    </p:spTree>
    <p:extLst>
      <p:ext uri="{BB962C8B-B14F-4D97-AF65-F5344CB8AC3E}">
        <p14:creationId xmlns:p14="http://schemas.microsoft.com/office/powerpoint/2010/main" val="109387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Initializing</a:t>
            </a:r>
            <a:r>
              <a:rPr lang="en-US" baseline="0" dirty="0" smtClean="0"/>
              <a:t> filled-in form for a page in a book and check and fix the filled-in form. GreenFIE-HD can initialize the form from output of any DEG information-extraction tool and from extraction rules that GreenFIE-HD learned from previous pages. It also can start with empty form when there is no output of other tools and no extraction rules that GreenFIE-HD learned.</a:t>
            </a:r>
          </a:p>
          <a:p>
            <a:r>
              <a:rPr lang="en-US" baseline="0" dirty="0" smtClean="0"/>
              <a:t>	But when the form is filled-in in whichever way, then user can check. If it is correct, the user can submit. Or if it is incorrect, the user can fix. GreenFIE-HD can make two types of errors, recall and precision error. In recall error, it can miss one or more whole record or one or more field in a record. In precision error, it can fill one or more field in a record with invalid information or one or more whole record could be invalid.</a:t>
            </a:r>
          </a:p>
          <a:p>
            <a:r>
              <a:rPr lang="en-US" baseline="0" dirty="0" smtClean="0"/>
              <a:t>	</a:t>
            </a:r>
          </a:p>
          <a:p>
            <a:r>
              <a:rPr lang="en-US" baseline="0" dirty="0" smtClean="0"/>
              <a:t>	We will look at how user can fix these errors and how GreenFIE-HD learns from the corrections in the following slides. But before we do that, let’s look at how GreenFIE-HD create extraction rules first. (next slide)</a:t>
            </a:r>
          </a:p>
        </p:txBody>
      </p:sp>
      <p:sp>
        <p:nvSpPr>
          <p:cNvPr id="4" name="Slide Number Placeholder 3"/>
          <p:cNvSpPr>
            <a:spLocks noGrp="1"/>
          </p:cNvSpPr>
          <p:nvPr>
            <p:ph type="sldNum" sz="quarter" idx="10"/>
          </p:nvPr>
        </p:nvSpPr>
        <p:spPr/>
        <p:txBody>
          <a:bodyPr/>
          <a:lstStyle/>
          <a:p>
            <a:fld id="{EE19519A-106C-4B40-86C2-8C99189BDB39}" type="slidenum">
              <a:rPr lang="en-US" smtClean="0"/>
              <a:t>6</a:t>
            </a:fld>
            <a:endParaRPr lang="en-US"/>
          </a:p>
        </p:txBody>
      </p:sp>
    </p:spTree>
    <p:extLst>
      <p:ext uri="{BB962C8B-B14F-4D97-AF65-F5344CB8AC3E}">
        <p14:creationId xmlns:p14="http://schemas.microsoft.com/office/powerpoint/2010/main" val="132855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When there are no</a:t>
            </a:r>
            <a:r>
              <a:rPr lang="en-US" baseline="0" dirty="0" smtClean="0"/>
              <a:t> rules or no rules for this record</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a user fills in this</a:t>
            </a:r>
            <a:r>
              <a:rPr lang="en-US" baseline="0" dirty="0" smtClean="0"/>
              <a:t> form</a:t>
            </a:r>
            <a:r>
              <a:rPr lang="en-US" dirty="0" smtClean="0"/>
              <a:t>,</a:t>
            </a:r>
            <a:r>
              <a:rPr lang="en-US" baseline="0" dirty="0" smtClean="0"/>
              <a:t> the system knows exactly where each strings are on the page. So it is trivial to create a regular-expression and adjust it so that it will be more general for the fields. The transformations for turning a labeled text pattern into a regular-expression may change as we learn more about rule initialization. </a:t>
            </a:r>
          </a:p>
        </p:txBody>
      </p:sp>
      <p:sp>
        <p:nvSpPr>
          <p:cNvPr id="4" name="Slide Number Placeholder 3"/>
          <p:cNvSpPr>
            <a:spLocks noGrp="1"/>
          </p:cNvSpPr>
          <p:nvPr>
            <p:ph type="sldNum" sz="quarter" idx="10"/>
          </p:nvPr>
        </p:nvSpPr>
        <p:spPr/>
        <p:txBody>
          <a:bodyPr/>
          <a:lstStyle/>
          <a:p>
            <a:fld id="{EE19519A-106C-4B40-86C2-8C99189BDB39}" type="slidenum">
              <a:rPr lang="en-US" smtClean="0"/>
              <a:t>7</a:t>
            </a:fld>
            <a:endParaRPr lang="en-US"/>
          </a:p>
        </p:txBody>
      </p:sp>
    </p:spTree>
    <p:extLst>
      <p:ext uri="{BB962C8B-B14F-4D97-AF65-F5344CB8AC3E}">
        <p14:creationId xmlns:p14="http://schemas.microsoft.com/office/powerpoint/2010/main" val="155484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First, Let’s look at recall error. This is when</a:t>
            </a:r>
            <a:r>
              <a:rPr lang="en-US" baseline="0" dirty="0" smtClean="0"/>
              <a:t> it misses a whole record, “Theodore </a:t>
            </a:r>
            <a:r>
              <a:rPr lang="en-US" baseline="0" dirty="0" err="1" smtClean="0"/>
              <a:t>Andruss</a:t>
            </a:r>
            <a:r>
              <a:rPr lang="en-US" baseline="0" dirty="0" smtClean="0"/>
              <a:t>”. It misses because there is an OCR error and the system never seen a character in dates before. So user can fix this by clicking ‘Add Record” button which will create an empty record and then the user can fill it in. Then the system will create a new extraction rule for the new record. The system may merge the new extraction rule with an existing rule in the working repository. In this example, it will merge with an existing rule since it has the same delimiter. </a:t>
            </a:r>
          </a:p>
          <a:p>
            <a:r>
              <a:rPr lang="en-US" baseline="0" dirty="0" smtClean="0"/>
              <a:t>	</a:t>
            </a:r>
          </a:p>
        </p:txBody>
      </p:sp>
      <p:sp>
        <p:nvSpPr>
          <p:cNvPr id="4" name="Slide Number Placeholder 3"/>
          <p:cNvSpPr>
            <a:spLocks noGrp="1"/>
          </p:cNvSpPr>
          <p:nvPr>
            <p:ph type="sldNum" sz="quarter" idx="10"/>
          </p:nvPr>
        </p:nvSpPr>
        <p:spPr/>
        <p:txBody>
          <a:bodyPr/>
          <a:lstStyle/>
          <a:p>
            <a:fld id="{EE19519A-106C-4B40-86C2-8C99189BDB39}" type="slidenum">
              <a:rPr lang="en-US" smtClean="0"/>
              <a:t>8</a:t>
            </a:fld>
            <a:endParaRPr lang="en-US"/>
          </a:p>
        </p:txBody>
      </p:sp>
    </p:spTree>
    <p:extLst>
      <p:ext uri="{BB962C8B-B14F-4D97-AF65-F5344CB8AC3E}">
        <p14:creationId xmlns:p14="http://schemas.microsoft.com/office/powerpoint/2010/main" val="352571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is</a:t>
            </a:r>
            <a:r>
              <a:rPr lang="en-US" baseline="0" dirty="0" smtClean="0"/>
              <a:t> an example of recall error where it misses a field. The extraction rule that GreenFIE-HD had wasn’t sufficient to pick up the death date of Robert Raymond. The user can fix this by simple annotate the death date for the Robert. Then the system will adjust the rule.</a:t>
            </a:r>
            <a:endParaRPr lang="en-US" dirty="0"/>
          </a:p>
        </p:txBody>
      </p:sp>
      <p:sp>
        <p:nvSpPr>
          <p:cNvPr id="4" name="Slide Number Placeholder 3"/>
          <p:cNvSpPr>
            <a:spLocks noGrp="1"/>
          </p:cNvSpPr>
          <p:nvPr>
            <p:ph type="sldNum" sz="quarter" idx="10"/>
          </p:nvPr>
        </p:nvSpPr>
        <p:spPr/>
        <p:txBody>
          <a:bodyPr/>
          <a:lstStyle/>
          <a:p>
            <a:fld id="{EE19519A-106C-4B40-86C2-8C99189BDB39}" type="slidenum">
              <a:rPr lang="en-US" smtClean="0"/>
              <a:t>9</a:t>
            </a:fld>
            <a:endParaRPr lang="en-US"/>
          </a:p>
        </p:txBody>
      </p:sp>
    </p:spTree>
    <p:extLst>
      <p:ext uri="{BB962C8B-B14F-4D97-AF65-F5344CB8AC3E}">
        <p14:creationId xmlns:p14="http://schemas.microsoft.com/office/powerpoint/2010/main" val="352571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7B44BA83-5482-4B02-B6B9-F8A518ABD7B8}" type="datetime1">
              <a:rPr lang="en-US" smtClean="0"/>
              <a:t>4/08/2014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35D48F4-C5E2-4826-91E1-4C7DB03213C6}" type="datetime1">
              <a:rPr lang="en-US" smtClean="0"/>
              <a:t>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2D0B9C0-41A5-4A59-9E77-B9F57DC93D28}" type="datetime1">
              <a:rPr lang="en-US" smtClean="0"/>
              <a:t>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E7EE906-993F-40BD-B91B-03FCA0FC359D}" type="datetime1">
              <a:rPr lang="en-US" smtClean="0"/>
              <a:t>4/08/2014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C6ED8-6DF9-4EEC-A784-8C31BA610FF0}" type="datetime1">
              <a:rPr lang="en-US" smtClean="0"/>
              <a:t>4/08/2014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C2D21-B2DF-4BCD-9905-7C0458C1B22D}" type="datetime1">
              <a:rPr lang="en-US" smtClean="0"/>
              <a:t>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AF073-7538-437F-96A8-F2BC7565D2ED}" type="datetime1">
              <a:rPr lang="en-US" smtClean="0"/>
              <a:t>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8FDD5-8D27-422E-849D-620CDAD78EA4}" type="datetime1">
              <a:rPr lang="en-US" smtClean="0"/>
              <a:t>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1C891-2D32-4183-9654-4C9F87EFB6BB}" type="datetime1">
              <a:rPr lang="en-US" smtClean="0"/>
              <a:t>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620B3-38A6-40AA-9AE7-768D587B59AB}" type="datetime1">
              <a:rPr lang="en-US" smtClean="0"/>
              <a:t>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96A4975-EB7E-4EC6-87FD-88714F05B195}" type="datetime1">
              <a:rPr lang="en-US" smtClean="0"/>
              <a:t>4/08/2014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88F99F9-1A22-448B-8CC5-63552EBD50E4}" type="datetime1">
              <a:rPr lang="en-US" smtClean="0"/>
              <a:t>4/08/2014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E8FC75-2D5B-47A8-9A74-CB5898020C72}" type="datetime1">
              <a:rPr lang="en-US" smtClean="0"/>
              <a:t>4/08/2014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F7D14C9-83DC-4C64-8278-CDF2DAC3F539}" type="datetime1">
              <a:rPr lang="en-US" smtClean="0"/>
              <a:t>4/08/2014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763E5F3C-E46F-4876-955D-9D3E06D17AE4}" type="datetime1">
              <a:rPr lang="en-US" smtClean="0"/>
              <a:t>4/08/2014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C32EB2-99CA-4227-B295-1B872662A7C7}" type="datetime1">
              <a:rPr lang="en-US" smtClean="0"/>
              <a:t>4/08/2014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45366-D8EE-486D-A5FD-DA3E789C21F1}" type="datetime1">
              <a:rPr lang="en-US" smtClean="0"/>
              <a:t>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068494-CDE6-48D8-A65F-D57DB24CACFA}" type="datetime1">
              <a:rPr lang="en-US" smtClean="0"/>
              <a:t>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901508-5619-45FE-879B-A0F3A404DDF4}" type="datetime1">
              <a:rPr lang="en-US" smtClean="0"/>
              <a:t>4/08/2014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E06A9BE-73C4-45B2-B757-947E434A254B}" type="datetime1">
              <a:rPr lang="en-US" smtClean="0"/>
              <a:t>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F96144A-D49A-48D9-A50F-666846CFB5D4}" type="datetime1">
              <a:rPr lang="en-US" smtClean="0"/>
              <a:t>4/08/2014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7318" y="2989485"/>
            <a:ext cx="6216681" cy="2590994"/>
          </a:xfrm>
        </p:spPr>
        <p:txBody>
          <a:bodyPr/>
          <a:lstStyle/>
          <a:p>
            <a:r>
              <a:rPr lang="en-US" b="1" dirty="0"/>
              <a:t>GreenFIE-HD: A </a:t>
            </a:r>
            <a:r>
              <a:rPr lang="en-US" b="1" dirty="0" smtClean="0"/>
              <a:t/>
            </a:r>
            <a:br>
              <a:rPr lang="en-US" b="1" dirty="0" smtClean="0"/>
            </a:br>
            <a:r>
              <a:rPr lang="en-US" b="1" dirty="0" smtClean="0"/>
              <a:t>“Green” Form-based </a:t>
            </a:r>
            <a:r>
              <a:rPr lang="en-US" b="1" dirty="0"/>
              <a:t>Information Extraction Tool for Historical Documents</a:t>
            </a:r>
          </a:p>
        </p:txBody>
      </p:sp>
      <p:sp>
        <p:nvSpPr>
          <p:cNvPr id="3" name="Subtitle 2"/>
          <p:cNvSpPr>
            <a:spLocks noGrp="1"/>
          </p:cNvSpPr>
          <p:nvPr>
            <p:ph type="subTitle" idx="1"/>
          </p:nvPr>
        </p:nvSpPr>
        <p:spPr>
          <a:xfrm>
            <a:off x="2927318" y="5762114"/>
            <a:ext cx="6216682" cy="824866"/>
          </a:xfrm>
        </p:spPr>
        <p:txBody>
          <a:bodyPr/>
          <a:lstStyle/>
          <a:p>
            <a:r>
              <a:rPr lang="en-US" b="1" dirty="0" smtClean="0"/>
              <a:t>Tae Woo Kim</a:t>
            </a:r>
            <a:endParaRPr lang="en-US" b="1" dirty="0"/>
          </a:p>
        </p:txBody>
      </p:sp>
    </p:spTree>
    <p:extLst>
      <p:ext uri="{BB962C8B-B14F-4D97-AF65-F5344CB8AC3E}">
        <p14:creationId xmlns:p14="http://schemas.microsoft.com/office/powerpoint/2010/main" val="37771676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61" y="500063"/>
            <a:ext cx="8801100" cy="868362"/>
          </a:xfrm>
        </p:spPr>
        <p:txBody>
          <a:bodyPr/>
          <a:lstStyle/>
          <a:p>
            <a:r>
              <a:rPr lang="en-US" dirty="0"/>
              <a:t>Precision </a:t>
            </a:r>
            <a:r>
              <a:rPr lang="en-US" dirty="0" smtClean="0"/>
              <a:t>Error: Invalid Field</a:t>
            </a:r>
            <a:br>
              <a:rPr lang="en-US" dirty="0" smtClean="0"/>
            </a:br>
            <a:r>
              <a:rPr lang="en-US" sz="3200" dirty="0" smtClean="0"/>
              <a:t>(Extraction Rule Adjustment)</a:t>
            </a:r>
            <a:endParaRPr lang="en-US" sz="3200" dirty="0"/>
          </a:p>
        </p:txBody>
      </p:sp>
      <p:sp>
        <p:nvSpPr>
          <p:cNvPr id="5" name="TextBox 4"/>
          <p:cNvSpPr txBox="1"/>
          <p:nvPr/>
        </p:nvSpPr>
        <p:spPr>
          <a:xfrm>
            <a:off x="873124" y="4800600"/>
            <a:ext cx="7924801" cy="461665"/>
          </a:xfrm>
          <a:prstGeom prst="rect">
            <a:avLst/>
          </a:prstGeom>
          <a:noFill/>
        </p:spPr>
        <p:txBody>
          <a:bodyPr wrap="square" rtlCol="0">
            <a:spAutoFit/>
          </a:bodyPr>
          <a:lstStyle/>
          <a:p>
            <a:r>
              <a:rPr lang="en-US" sz="2400" dirty="0" smtClean="0"/>
              <a:t>Exception Expression</a:t>
            </a:r>
            <a:endParaRPr lang="en-US" sz="2400" b="1" dirty="0"/>
          </a:p>
        </p:txBody>
      </p:sp>
      <p:sp>
        <p:nvSpPr>
          <p:cNvPr id="8" name="Rectangle 7"/>
          <p:cNvSpPr/>
          <p:nvPr/>
        </p:nvSpPr>
        <p:spPr>
          <a:xfrm>
            <a:off x="3369733" y="2360083"/>
            <a:ext cx="313268" cy="237068"/>
          </a:xfrm>
          <a:prstGeom prst="rect">
            <a:avLst/>
          </a:prstGeom>
          <a:noFill/>
          <a:ln w="2540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 name="Slide Number Placeholder 2"/>
          <p:cNvSpPr>
            <a:spLocks noGrp="1"/>
          </p:cNvSpPr>
          <p:nvPr>
            <p:ph type="sldNum" sz="quarter" idx="12"/>
          </p:nvPr>
        </p:nvSpPr>
        <p:spPr>
          <a:xfrm>
            <a:off x="7646983" y="6020420"/>
            <a:ext cx="1483056" cy="851848"/>
          </a:xfrm>
        </p:spPr>
        <p:txBody>
          <a:bodyPr/>
          <a:lstStyle/>
          <a:p>
            <a:fld id="{B9D2C864-9362-43C7-A136-D9C41D93A96D}" type="slidenum">
              <a:rPr lang="en-US" sz="2800" smtClean="0"/>
              <a:t>10</a:t>
            </a:fld>
            <a:endParaRPr lang="en-US" sz="2800"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761999" y="2213611"/>
            <a:ext cx="7675961" cy="2056764"/>
          </a:xfrm>
          <a:prstGeom prst="rect">
            <a:avLst/>
          </a:prstGeom>
          <a:noFill/>
          <a:ln>
            <a:solidFill>
              <a:schemeClr val="bg2">
                <a:lumMod val="10000"/>
              </a:schemeClr>
            </a:solidFill>
          </a:ln>
        </p:spPr>
      </p:pic>
    </p:spTree>
    <p:extLst>
      <p:ext uri="{BB962C8B-B14F-4D97-AF65-F5344CB8AC3E}">
        <p14:creationId xmlns:p14="http://schemas.microsoft.com/office/powerpoint/2010/main" val="24570380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515938"/>
            <a:ext cx="8801100" cy="868362"/>
          </a:xfrm>
        </p:spPr>
        <p:txBody>
          <a:bodyPr/>
          <a:lstStyle/>
          <a:p>
            <a:r>
              <a:rPr lang="en-US" dirty="0"/>
              <a:t>Precision Error: Invalid Record</a:t>
            </a:r>
            <a:r>
              <a:rPr lang="en-US" dirty="0" smtClean="0"/>
              <a:t/>
            </a:r>
            <a:br>
              <a:rPr lang="en-US" dirty="0" smtClean="0"/>
            </a:br>
            <a:r>
              <a:rPr lang="en-US" sz="3200" dirty="0" smtClean="0"/>
              <a:t>(Extraction Rule Adjustment)</a:t>
            </a:r>
            <a:endParaRPr lang="en-US" sz="3200" dirty="0"/>
          </a:p>
        </p:txBody>
      </p:sp>
      <p:pic>
        <p:nvPicPr>
          <p:cNvPr id="4" name="Content Placeholder 3"/>
          <p:cNvPicPr>
            <a:picLocks noGrp="1" noChangeAspect="1"/>
          </p:cNvPicPr>
          <p:nvPr>
            <p:ph idx="1"/>
          </p:nvPr>
        </p:nvPicPr>
        <p:blipFill rotWithShape="1">
          <a:blip r:embed="rId3"/>
          <a:srcRect t="-391" b="579"/>
          <a:stretch/>
        </p:blipFill>
        <p:spPr>
          <a:xfrm>
            <a:off x="762000" y="1803400"/>
            <a:ext cx="7667999" cy="2223670"/>
          </a:xfrm>
          <a:prstGeom prst="rect">
            <a:avLst/>
          </a:prstGeom>
          <a:ln>
            <a:solidFill>
              <a:schemeClr val="bg2">
                <a:lumMod val="10000"/>
              </a:schemeClr>
            </a:solidFill>
          </a:ln>
        </p:spPr>
      </p:pic>
      <p:sp>
        <p:nvSpPr>
          <p:cNvPr id="5" name="TextBox 4"/>
          <p:cNvSpPr txBox="1"/>
          <p:nvPr/>
        </p:nvSpPr>
        <p:spPr>
          <a:xfrm>
            <a:off x="439297" y="4292600"/>
            <a:ext cx="8247503" cy="400110"/>
          </a:xfrm>
          <a:prstGeom prst="rect">
            <a:avLst/>
          </a:prstGeom>
          <a:noFill/>
        </p:spPr>
        <p:txBody>
          <a:bodyPr wrap="square" rtlCol="0">
            <a:spAutoFit/>
          </a:bodyPr>
          <a:lstStyle/>
          <a:p>
            <a:pPr algn="ctr"/>
            <a:r>
              <a:rPr lang="en-US" sz="2000" b="1" dirty="0" smtClean="0"/>
              <a:t>\</a:t>
            </a:r>
            <a:r>
              <a:rPr lang="en-US" sz="2000" b="1" dirty="0"/>
              <a:t>.\s([A-Z][a-z]{2,8})\s([A-Z][a-z]{1,8})</a:t>
            </a:r>
            <a:r>
              <a:rPr lang="en-US" sz="2000" b="1" dirty="0" smtClean="0"/>
              <a:t>, </a:t>
            </a:r>
            <a:endParaRPr lang="en-US" sz="2000" b="1" dirty="0"/>
          </a:p>
        </p:txBody>
      </p:sp>
      <p:sp>
        <p:nvSpPr>
          <p:cNvPr id="6" name="TextBox 5"/>
          <p:cNvSpPr txBox="1"/>
          <p:nvPr/>
        </p:nvSpPr>
        <p:spPr>
          <a:xfrm>
            <a:off x="457201" y="5676900"/>
            <a:ext cx="8229600" cy="400110"/>
          </a:xfrm>
          <a:prstGeom prst="rect">
            <a:avLst/>
          </a:prstGeom>
          <a:noFill/>
        </p:spPr>
        <p:txBody>
          <a:bodyPr wrap="square" rtlCol="0">
            <a:spAutoFit/>
          </a:bodyPr>
          <a:lstStyle/>
          <a:p>
            <a:pPr algn="ctr"/>
            <a:r>
              <a:rPr lang="en-US" sz="2000" b="1" dirty="0" smtClean="0">
                <a:solidFill>
                  <a:srgbClr val="FF0000"/>
                </a:solidFill>
              </a:rPr>
              <a:t>\</a:t>
            </a:r>
            <a:r>
              <a:rPr lang="en-US" sz="2000" b="1" dirty="0">
                <a:solidFill>
                  <a:srgbClr val="FF0000"/>
                </a:solidFill>
              </a:rPr>
              <a:t>d{1}</a:t>
            </a:r>
            <a:r>
              <a:rPr lang="en-US" sz="2000" b="1" dirty="0"/>
              <a:t>\.\s ([A-Z][a-z]{2,8})\s([A-Z][a-z]{1,8}),</a:t>
            </a:r>
            <a:r>
              <a:rPr lang="en-US" sz="2000" b="1" dirty="0">
                <a:solidFill>
                  <a:srgbClr val="FF0000"/>
                </a:solidFill>
              </a:rPr>
              <a:t>\sb\.\</a:t>
            </a:r>
            <a:r>
              <a:rPr lang="en-US" sz="2000" b="1" dirty="0" smtClean="0">
                <a:solidFill>
                  <a:srgbClr val="FF0000"/>
                </a:solidFill>
              </a:rPr>
              <a:t>s</a:t>
            </a:r>
            <a:r>
              <a:rPr lang="en-US" sz="2000" b="1" dirty="0" smtClean="0"/>
              <a:t> </a:t>
            </a:r>
            <a:endParaRPr lang="en-US" sz="2000" b="1" dirty="0"/>
          </a:p>
        </p:txBody>
      </p:sp>
      <p:sp>
        <p:nvSpPr>
          <p:cNvPr id="7" name="Down Arrow 6"/>
          <p:cNvSpPr/>
          <p:nvPr/>
        </p:nvSpPr>
        <p:spPr>
          <a:xfrm>
            <a:off x="4114800" y="4838700"/>
            <a:ext cx="850900" cy="762000"/>
          </a:xfrm>
          <a:prstGeom prst="downArrow">
            <a:avLst/>
          </a:prstGeom>
          <a:solidFill>
            <a:schemeClr val="accent6">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7660938" y="6020420"/>
            <a:ext cx="1483056" cy="851848"/>
          </a:xfrm>
        </p:spPr>
        <p:txBody>
          <a:bodyPr/>
          <a:lstStyle/>
          <a:p>
            <a:fld id="{B9D2C864-9362-43C7-A136-D9C41D93A96D}" type="slidenum">
              <a:rPr lang="en-US" sz="2800" smtClean="0"/>
              <a:t>11</a:t>
            </a:fld>
            <a:endParaRPr lang="en-US" sz="2800" dirty="0"/>
          </a:p>
        </p:txBody>
      </p:sp>
      <p:sp>
        <p:nvSpPr>
          <p:cNvPr id="9" name="Donut 8"/>
          <p:cNvSpPr/>
          <p:nvPr/>
        </p:nvSpPr>
        <p:spPr>
          <a:xfrm>
            <a:off x="3267075" y="2222500"/>
            <a:ext cx="527050" cy="527050"/>
          </a:xfrm>
          <a:prstGeom prst="donut">
            <a:avLst>
              <a:gd name="adj" fmla="val 12952"/>
            </a:avLst>
          </a:prstGeom>
          <a:solidFill>
            <a:srgbClr val="008000"/>
          </a:solidFill>
          <a:ln w="1905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Tree>
    <p:extLst>
      <p:ext uri="{BB962C8B-B14F-4D97-AF65-F5344CB8AC3E}">
        <p14:creationId xmlns:p14="http://schemas.microsoft.com/office/powerpoint/2010/main" val="28892202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4488"/>
            <a:ext cx="7313613" cy="868362"/>
          </a:xfrm>
        </p:spPr>
        <p:txBody>
          <a:bodyPr/>
          <a:lstStyle/>
          <a:p>
            <a:r>
              <a:rPr lang="en-US" dirty="0" smtClean="0"/>
              <a:t>Validation</a:t>
            </a:r>
            <a:endParaRPr lang="en-US" dirty="0"/>
          </a:p>
        </p:txBody>
      </p:sp>
      <p:sp>
        <p:nvSpPr>
          <p:cNvPr id="3" name="Content Placeholder 2"/>
          <p:cNvSpPr>
            <a:spLocks noGrp="1"/>
          </p:cNvSpPr>
          <p:nvPr>
            <p:ph idx="1"/>
          </p:nvPr>
        </p:nvSpPr>
        <p:spPr>
          <a:xfrm>
            <a:off x="914400" y="2366096"/>
            <a:ext cx="7313613" cy="4047403"/>
          </a:xfrm>
        </p:spPr>
        <p:txBody>
          <a:bodyPr>
            <a:normAutofit/>
          </a:bodyPr>
          <a:lstStyle/>
          <a:p>
            <a:pPr>
              <a:spcBef>
                <a:spcPts val="0"/>
              </a:spcBef>
              <a:buFont typeface="Arial"/>
              <a:buChar char="•"/>
            </a:pPr>
            <a:r>
              <a:rPr lang="en-US" dirty="0" smtClean="0"/>
              <a:t>Field experiment</a:t>
            </a:r>
          </a:p>
          <a:p>
            <a:pPr lvl="1">
              <a:spcBef>
                <a:spcPts val="0"/>
              </a:spcBef>
              <a:buFont typeface="Arial"/>
              <a:buChar char="•"/>
            </a:pPr>
            <a:r>
              <a:rPr lang="en-US" dirty="0"/>
              <a:t>Three books / sequence of ten pages / three </a:t>
            </a:r>
            <a:r>
              <a:rPr lang="en-US" dirty="0" smtClean="0"/>
              <a:t>forms</a:t>
            </a:r>
          </a:p>
          <a:p>
            <a:pPr lvl="1">
              <a:spcBef>
                <a:spcPts val="0"/>
              </a:spcBef>
              <a:buFont typeface="Arial"/>
              <a:buChar char="•"/>
            </a:pPr>
            <a:r>
              <a:rPr lang="en-US" dirty="0" smtClean="0"/>
              <a:t>N subjects (6—10),</a:t>
            </a:r>
          </a:p>
          <a:p>
            <a:pPr lvl="2">
              <a:spcBef>
                <a:spcPts val="0"/>
              </a:spcBef>
              <a:buFont typeface="Arial"/>
              <a:buChar char="•"/>
            </a:pPr>
            <a:r>
              <a:rPr lang="en-US" dirty="0"/>
              <a:t>H</a:t>
            </a:r>
            <a:r>
              <a:rPr lang="en-US" dirty="0" smtClean="0"/>
              <a:t>alf annotate with </a:t>
            </a:r>
            <a:r>
              <a:rPr lang="en-US" dirty="0" err="1" smtClean="0"/>
              <a:t>GreenFIE</a:t>
            </a:r>
            <a:r>
              <a:rPr lang="en-US" dirty="0" smtClean="0"/>
              <a:t>-HD first</a:t>
            </a:r>
          </a:p>
          <a:p>
            <a:pPr lvl="2">
              <a:spcBef>
                <a:spcPts val="0"/>
              </a:spcBef>
              <a:buFont typeface="Arial"/>
              <a:buChar char="•"/>
            </a:pPr>
            <a:r>
              <a:rPr lang="en-US" dirty="0" smtClean="0"/>
              <a:t>Half annotate with the BYU Annotator first </a:t>
            </a:r>
          </a:p>
          <a:p>
            <a:pPr>
              <a:spcBef>
                <a:spcPts val="0"/>
              </a:spcBef>
              <a:buFont typeface="Arial"/>
              <a:buChar char="•"/>
            </a:pPr>
            <a:r>
              <a:rPr lang="en-US" dirty="0" smtClean="0"/>
              <a:t>Observations</a:t>
            </a:r>
          </a:p>
          <a:p>
            <a:pPr lvl="1">
              <a:spcBef>
                <a:spcPts val="0"/>
              </a:spcBef>
              <a:buFont typeface="Arial"/>
              <a:buChar char="•"/>
            </a:pPr>
            <a:r>
              <a:rPr lang="en-US" dirty="0" smtClean="0"/>
              <a:t>Annotation time with vs. without </a:t>
            </a:r>
            <a:r>
              <a:rPr lang="en-US" dirty="0" err="1" smtClean="0"/>
              <a:t>GreenFIE</a:t>
            </a:r>
            <a:r>
              <a:rPr lang="en-US" dirty="0" smtClean="0"/>
              <a:t>-HD</a:t>
            </a:r>
          </a:p>
          <a:p>
            <a:pPr lvl="1">
              <a:spcBef>
                <a:spcPts val="0"/>
              </a:spcBef>
              <a:buFont typeface="Arial"/>
              <a:buChar char="•"/>
            </a:pPr>
            <a:r>
              <a:rPr lang="en-US" dirty="0" smtClean="0"/>
              <a:t>Greenness (improvement with use):</a:t>
            </a:r>
          </a:p>
          <a:p>
            <a:pPr lvl="2">
              <a:spcBef>
                <a:spcPts val="0"/>
              </a:spcBef>
              <a:buFont typeface="Arial"/>
              <a:buChar char="•"/>
            </a:pPr>
            <a:r>
              <a:rPr lang="en-US" dirty="0" smtClean="0"/>
              <a:t>Percentage decrease from page to page in the number of required annotations</a:t>
            </a:r>
          </a:p>
          <a:p>
            <a:pPr lvl="2">
              <a:spcBef>
                <a:spcPts val="0"/>
              </a:spcBef>
              <a:buFont typeface="Arial"/>
              <a:buChar char="•"/>
            </a:pPr>
            <a:r>
              <a:rPr lang="en-US" dirty="0" smtClean="0"/>
              <a:t>Recall and precision errors as a function of the number of patterns created/merged</a:t>
            </a:r>
            <a:r>
              <a:rPr lang="en-AU" dirty="0" smtClean="0"/>
              <a:t> </a:t>
            </a:r>
            <a:endParaRPr lang="en-US" dirty="0"/>
          </a:p>
        </p:txBody>
      </p:sp>
      <p:sp>
        <p:nvSpPr>
          <p:cNvPr id="4" name="Rectangle 3"/>
          <p:cNvSpPr/>
          <p:nvPr/>
        </p:nvSpPr>
        <p:spPr>
          <a:xfrm>
            <a:off x="270164" y="1479535"/>
            <a:ext cx="8655628" cy="646331"/>
          </a:xfrm>
          <a:prstGeom prst="rect">
            <a:avLst/>
          </a:prstGeom>
        </p:spPr>
        <p:txBody>
          <a:bodyPr wrap="square">
            <a:spAutoFit/>
          </a:bodyPr>
          <a:lstStyle/>
          <a:p>
            <a:r>
              <a:rPr lang="en-US" dirty="0" smtClean="0"/>
              <a:t>Thesis Statement: </a:t>
            </a:r>
            <a:r>
              <a:rPr lang="en-US" dirty="0" err="1" smtClean="0"/>
              <a:t>GreenFIE</a:t>
            </a:r>
            <a:r>
              <a:rPr lang="en-US" dirty="0" smtClean="0"/>
              <a:t>-HD</a:t>
            </a:r>
            <a:r>
              <a:rPr lang="en-US" dirty="0"/>
              <a:t>, whose features include look-ahead automatic extraction and look-behind pattern derivation and adjustment, can reduce the time of annotation for a user.</a:t>
            </a:r>
          </a:p>
        </p:txBody>
      </p:sp>
      <p:sp>
        <p:nvSpPr>
          <p:cNvPr id="5" name="Slide Number Placeholder 4"/>
          <p:cNvSpPr>
            <a:spLocks noGrp="1"/>
          </p:cNvSpPr>
          <p:nvPr>
            <p:ph type="sldNum" sz="quarter" idx="12"/>
          </p:nvPr>
        </p:nvSpPr>
        <p:spPr>
          <a:xfrm>
            <a:off x="7660938" y="6020420"/>
            <a:ext cx="1483056" cy="851848"/>
          </a:xfrm>
        </p:spPr>
        <p:txBody>
          <a:bodyPr/>
          <a:lstStyle/>
          <a:p>
            <a:fld id="{B9D2C864-9362-43C7-A136-D9C41D93A96D}" type="slidenum">
              <a:rPr lang="en-US" sz="2800" smtClean="0"/>
              <a:t>12</a:t>
            </a:fld>
            <a:endParaRPr lang="en-US" sz="2800" dirty="0"/>
          </a:p>
        </p:txBody>
      </p:sp>
    </p:spTree>
    <p:extLst>
      <p:ext uri="{BB962C8B-B14F-4D97-AF65-F5344CB8AC3E}">
        <p14:creationId xmlns:p14="http://schemas.microsoft.com/office/powerpoint/2010/main" val="1671514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8"/>
            <a:ext cx="7313613" cy="868362"/>
          </a:xfrm>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spcBef>
                <a:spcPts val="0"/>
              </a:spcBef>
              <a:buNone/>
            </a:pPr>
            <a:r>
              <a:rPr lang="en-US" sz="2600" dirty="0" err="1" smtClean="0"/>
              <a:t>GreenFIE</a:t>
            </a:r>
            <a:r>
              <a:rPr lang="en-US" sz="2600" dirty="0" smtClean="0"/>
              <a:t>-HD features:</a:t>
            </a:r>
          </a:p>
          <a:p>
            <a:pPr>
              <a:spcBef>
                <a:spcPts val="0"/>
              </a:spcBef>
              <a:buFont typeface="Arial"/>
              <a:buChar char="•"/>
            </a:pPr>
            <a:endParaRPr lang="en-US" b="1" dirty="0" smtClean="0"/>
          </a:p>
          <a:p>
            <a:pPr lvl="1">
              <a:spcBef>
                <a:spcPts val="0"/>
              </a:spcBef>
              <a:buFont typeface="Arial"/>
              <a:buChar char="•"/>
            </a:pPr>
            <a:r>
              <a:rPr lang="en-US" sz="2400" dirty="0" smtClean="0"/>
              <a:t>Look-ahead </a:t>
            </a:r>
            <a:r>
              <a:rPr lang="en-US" sz="2400" dirty="0"/>
              <a:t>automatic </a:t>
            </a:r>
            <a:r>
              <a:rPr lang="en-US" sz="2400" dirty="0" smtClean="0"/>
              <a:t>extraction</a:t>
            </a:r>
          </a:p>
          <a:p>
            <a:pPr lvl="1">
              <a:spcBef>
                <a:spcPts val="0"/>
              </a:spcBef>
              <a:buFont typeface="Arial"/>
              <a:buChar char="•"/>
            </a:pPr>
            <a:r>
              <a:rPr lang="en-US" sz="2400" dirty="0" smtClean="0"/>
              <a:t>(yielding) annotation time reduction</a:t>
            </a:r>
          </a:p>
          <a:p>
            <a:pPr>
              <a:spcBef>
                <a:spcPts val="0"/>
              </a:spcBef>
              <a:buFont typeface="Arial"/>
              <a:buChar char="•"/>
            </a:pPr>
            <a:endParaRPr lang="en-US" dirty="0"/>
          </a:p>
          <a:p>
            <a:pPr lvl="1">
              <a:spcBef>
                <a:spcPts val="0"/>
              </a:spcBef>
              <a:buFont typeface="Arial"/>
              <a:buChar char="•"/>
            </a:pPr>
            <a:r>
              <a:rPr lang="en-US" sz="2400" dirty="0" smtClean="0"/>
              <a:t>Look-behind </a:t>
            </a:r>
            <a:r>
              <a:rPr lang="en-US" sz="2400" dirty="0"/>
              <a:t>rule derivation and </a:t>
            </a:r>
            <a:r>
              <a:rPr lang="en-US" sz="2400" dirty="0" smtClean="0"/>
              <a:t>adjustment</a:t>
            </a:r>
          </a:p>
          <a:p>
            <a:pPr lvl="1">
              <a:spcBef>
                <a:spcPts val="0"/>
              </a:spcBef>
              <a:buFont typeface="Arial"/>
              <a:buChar char="•"/>
            </a:pPr>
            <a:r>
              <a:rPr lang="en-US" sz="2400" dirty="0" smtClean="0"/>
              <a:t>(yielding) tool improvement with use  </a:t>
            </a:r>
          </a:p>
          <a:p>
            <a:pPr lvl="1">
              <a:spcBef>
                <a:spcPts val="0"/>
              </a:spcBef>
              <a:buFont typeface="Arial"/>
              <a:buChar char="•"/>
            </a:pPr>
            <a:endParaRPr lang="en-US" b="1" dirty="0"/>
          </a:p>
          <a:p>
            <a:pPr lvl="1">
              <a:spcBef>
                <a:spcPts val="0"/>
              </a:spcBef>
              <a:buFont typeface="Arial"/>
              <a:buChar char="•"/>
            </a:pPr>
            <a:endParaRPr lang="en-US" b="1" dirty="0"/>
          </a:p>
          <a:p>
            <a:pPr>
              <a:spcBef>
                <a:spcPts val="0"/>
              </a:spcBef>
              <a:buFont typeface="Arial"/>
              <a:buChar char="•"/>
            </a:pPr>
            <a:endParaRPr lang="en-US" dirty="0"/>
          </a:p>
        </p:txBody>
      </p:sp>
      <p:sp>
        <p:nvSpPr>
          <p:cNvPr id="4" name="Slide Number Placeholder 3"/>
          <p:cNvSpPr>
            <a:spLocks noGrp="1"/>
          </p:cNvSpPr>
          <p:nvPr>
            <p:ph type="sldNum" sz="quarter" idx="12"/>
          </p:nvPr>
        </p:nvSpPr>
        <p:spPr>
          <a:xfrm>
            <a:off x="7646983" y="6020420"/>
            <a:ext cx="1483056" cy="851848"/>
          </a:xfrm>
        </p:spPr>
        <p:txBody>
          <a:bodyPr/>
          <a:lstStyle/>
          <a:p>
            <a:fld id="{B9D2C864-9362-43C7-A136-D9C41D93A96D}" type="slidenum">
              <a:rPr lang="en-US" sz="2800" smtClean="0"/>
              <a:t>13</a:t>
            </a:fld>
            <a:endParaRPr lang="en-US" sz="2800" dirty="0"/>
          </a:p>
        </p:txBody>
      </p:sp>
    </p:spTree>
    <p:extLst>
      <p:ext uri="{BB962C8B-B14F-4D97-AF65-F5344CB8AC3E}">
        <p14:creationId xmlns:p14="http://schemas.microsoft.com/office/powerpoint/2010/main" val="39182933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4488"/>
            <a:ext cx="7313613" cy="868362"/>
          </a:xfrm>
        </p:spPr>
        <p:txBody>
          <a:bodyPr/>
          <a:lstStyle/>
          <a:p>
            <a:r>
              <a:rPr lang="en-US" dirty="0" smtClean="0"/>
              <a:t>Motivation</a:t>
            </a:r>
            <a:endParaRPr lang="en-US" dirty="0"/>
          </a:p>
        </p:txBody>
      </p:sp>
      <p:pic>
        <p:nvPicPr>
          <p:cNvPr id="4" name="Content Placeholder 3"/>
          <p:cNvPicPr>
            <a:picLocks noGrp="1" noChangeAspect="1"/>
          </p:cNvPicPr>
          <p:nvPr>
            <p:ph idx="1"/>
          </p:nvPr>
        </p:nvPicPr>
        <p:blipFill rotWithShape="1">
          <a:blip r:embed="rId3"/>
          <a:srcRect l="91" r="-23"/>
          <a:stretch/>
        </p:blipFill>
        <p:spPr>
          <a:xfrm>
            <a:off x="5396057" y="4142015"/>
            <a:ext cx="2581131" cy="1984147"/>
          </a:xfrm>
          <a:ln>
            <a:solidFill>
              <a:schemeClr val="bg2">
                <a:lumMod val="10000"/>
              </a:schemeClr>
            </a:solidFill>
          </a:ln>
        </p:spPr>
      </p:pic>
      <p:sp>
        <p:nvSpPr>
          <p:cNvPr id="7" name="TextBox 6"/>
          <p:cNvSpPr txBox="1"/>
          <p:nvPr/>
        </p:nvSpPr>
        <p:spPr>
          <a:xfrm>
            <a:off x="723899" y="1903307"/>
            <a:ext cx="6310745" cy="2549416"/>
          </a:xfrm>
          <a:prstGeom prst="rect">
            <a:avLst/>
          </a:prstGeom>
          <a:noFill/>
        </p:spPr>
        <p:txBody>
          <a:bodyPr wrap="square" rtlCol="0">
            <a:spAutoFit/>
          </a:bodyPr>
          <a:lstStyle/>
          <a:p>
            <a:pPr marL="342900" indent="-342900">
              <a:spcBef>
                <a:spcPts val="800"/>
              </a:spcBef>
              <a:buFont typeface="Arial"/>
              <a:buChar char="•"/>
            </a:pPr>
            <a:r>
              <a:rPr lang="en-US" sz="2400" dirty="0" smtClean="0"/>
              <a:t>Thousands of OCRed books with rich genealogical information</a:t>
            </a:r>
          </a:p>
          <a:p>
            <a:pPr marL="342900" indent="-342900">
              <a:spcBef>
                <a:spcPts val="800"/>
              </a:spcBef>
              <a:buFont typeface="Arial"/>
              <a:buChar char="•"/>
            </a:pPr>
            <a:r>
              <a:rPr lang="en-US" sz="2400" dirty="0" smtClean="0"/>
              <a:t>Many efforts to extract asserted facts</a:t>
            </a:r>
          </a:p>
          <a:p>
            <a:pPr marL="800100" lvl="1" indent="-342900">
              <a:spcBef>
                <a:spcPts val="600"/>
              </a:spcBef>
              <a:buFont typeface="Arial"/>
              <a:buChar char="•"/>
            </a:pPr>
            <a:r>
              <a:rPr lang="en-US" sz="2200" dirty="0" smtClean="0"/>
              <a:t>General information-extraction research</a:t>
            </a:r>
          </a:p>
          <a:p>
            <a:pPr marL="800100" lvl="1" indent="-342900">
              <a:spcBef>
                <a:spcPts val="600"/>
              </a:spcBef>
              <a:buFont typeface="Arial"/>
              <a:buChar char="•"/>
            </a:pPr>
            <a:r>
              <a:rPr lang="en-US" sz="2200" dirty="0" err="1" smtClean="0"/>
              <a:t>FamilySearch</a:t>
            </a:r>
            <a:endParaRPr lang="en-US" sz="2200" dirty="0" smtClean="0"/>
          </a:p>
          <a:p>
            <a:pPr marL="800100" lvl="1" indent="-342900">
              <a:spcBef>
                <a:spcPts val="600"/>
              </a:spcBef>
              <a:buFont typeface="Arial"/>
              <a:buChar char="•"/>
            </a:pPr>
            <a:r>
              <a:rPr lang="en-US" sz="2200" dirty="0" smtClean="0"/>
              <a:t>BYU DEG research and tools </a:t>
            </a:r>
          </a:p>
        </p:txBody>
      </p:sp>
      <p:sp>
        <p:nvSpPr>
          <p:cNvPr id="3" name="Slide Number Placeholder 2"/>
          <p:cNvSpPr>
            <a:spLocks noGrp="1"/>
          </p:cNvSpPr>
          <p:nvPr>
            <p:ph type="sldNum" sz="quarter" idx="12"/>
          </p:nvPr>
        </p:nvSpPr>
        <p:spPr>
          <a:xfrm>
            <a:off x="7646983" y="6020420"/>
            <a:ext cx="1483056" cy="851848"/>
          </a:xfrm>
        </p:spPr>
        <p:txBody>
          <a:bodyPr/>
          <a:lstStyle/>
          <a:p>
            <a:fld id="{B9D2C864-9362-43C7-A136-D9C41D93A96D}" type="slidenum">
              <a:rPr lang="en-US" sz="2800" smtClean="0"/>
              <a:t>2</a:t>
            </a:fld>
            <a:endParaRPr lang="en-US" sz="2800" dirty="0"/>
          </a:p>
        </p:txBody>
      </p:sp>
    </p:spTree>
    <p:extLst>
      <p:ext uri="{BB962C8B-B14F-4D97-AF65-F5344CB8AC3E}">
        <p14:creationId xmlns:p14="http://schemas.microsoft.com/office/powerpoint/2010/main" val="20341756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0" y="503238"/>
            <a:ext cx="8900534" cy="868362"/>
          </a:xfrm>
        </p:spPr>
        <p:txBody>
          <a:bodyPr/>
          <a:lstStyle/>
          <a:p>
            <a:r>
              <a:rPr lang="en-US" dirty="0" err="1" smtClean="0"/>
              <a:t>GreenFIE</a:t>
            </a:r>
            <a:r>
              <a:rPr lang="en-US" dirty="0" smtClean="0"/>
              <a:t>-HD</a:t>
            </a:r>
            <a:br>
              <a:rPr lang="en-US" dirty="0" smtClean="0"/>
            </a:br>
            <a:r>
              <a:rPr lang="en-US" sz="2400" dirty="0" smtClean="0"/>
              <a:t>“Green” Form-based Information Extraction for Historical Documents</a:t>
            </a:r>
            <a:endParaRPr lang="en-US" sz="2400" dirty="0"/>
          </a:p>
        </p:txBody>
      </p:sp>
      <p:sp>
        <p:nvSpPr>
          <p:cNvPr id="3" name="Content Placeholder 2"/>
          <p:cNvSpPr>
            <a:spLocks noGrp="1"/>
          </p:cNvSpPr>
          <p:nvPr>
            <p:ph idx="1"/>
          </p:nvPr>
        </p:nvSpPr>
        <p:spPr>
          <a:xfrm>
            <a:off x="723900" y="2019132"/>
            <a:ext cx="7647709" cy="4447453"/>
          </a:xfrm>
        </p:spPr>
        <p:txBody>
          <a:bodyPr>
            <a:normAutofit/>
          </a:bodyPr>
          <a:lstStyle/>
          <a:p>
            <a:pPr>
              <a:spcBef>
                <a:spcPts val="800"/>
              </a:spcBef>
              <a:buFont typeface="Arial"/>
              <a:buChar char="•"/>
            </a:pPr>
            <a:r>
              <a:rPr lang="en-US" dirty="0" smtClean="0"/>
              <a:t>“Green” --- improves with use</a:t>
            </a:r>
          </a:p>
          <a:p>
            <a:pPr>
              <a:spcBef>
                <a:spcPts val="800"/>
              </a:spcBef>
              <a:buFont typeface="Arial"/>
              <a:buChar char="•"/>
            </a:pPr>
            <a:r>
              <a:rPr lang="en-US" dirty="0" smtClean="0"/>
              <a:t>UI metaphor: form fill-in</a:t>
            </a:r>
          </a:p>
          <a:p>
            <a:pPr>
              <a:spcBef>
                <a:spcPts val="800"/>
              </a:spcBef>
              <a:buFont typeface="Arial"/>
              <a:buChar char="•"/>
            </a:pPr>
            <a:r>
              <a:rPr lang="en-US" dirty="0" smtClean="0"/>
              <a:t>Objective: extract asserted facts</a:t>
            </a:r>
          </a:p>
          <a:p>
            <a:pPr>
              <a:spcBef>
                <a:spcPts val="800"/>
              </a:spcBef>
              <a:buFont typeface="Arial"/>
              <a:buChar char="•"/>
            </a:pPr>
            <a:r>
              <a:rPr lang="en-US" dirty="0"/>
              <a:t>Application: historical documents, rich in family </a:t>
            </a:r>
            <a:r>
              <a:rPr lang="en-US" dirty="0" smtClean="0"/>
              <a:t>history</a:t>
            </a:r>
          </a:p>
          <a:p>
            <a:pPr>
              <a:spcBef>
                <a:spcPts val="800"/>
              </a:spcBef>
              <a:buFont typeface="Arial"/>
              <a:buChar char="•"/>
            </a:pPr>
            <a:r>
              <a:rPr lang="en-US" dirty="0" smtClean="0"/>
              <a:t>Approach to “Green” improvement</a:t>
            </a:r>
          </a:p>
          <a:p>
            <a:pPr lvl="1">
              <a:buFont typeface="Arial"/>
              <a:buChar char="•"/>
            </a:pPr>
            <a:r>
              <a:rPr lang="en-US" dirty="0"/>
              <a:t>O</a:t>
            </a:r>
            <a:r>
              <a:rPr lang="en-US" dirty="0" smtClean="0"/>
              <a:t>bserve user work</a:t>
            </a:r>
          </a:p>
          <a:p>
            <a:pPr lvl="1">
              <a:buFont typeface="Arial"/>
              <a:buChar char="•"/>
            </a:pPr>
            <a:r>
              <a:rPr lang="en-US" dirty="0" smtClean="0"/>
              <a:t>Generate/Modify automatic extraction rules</a:t>
            </a:r>
          </a:p>
          <a:p>
            <a:pPr lvl="1">
              <a:buFont typeface="Arial"/>
              <a:buChar char="•"/>
            </a:pPr>
            <a:r>
              <a:rPr lang="en-US" dirty="0" smtClean="0"/>
              <a:t>Reuse:</a:t>
            </a:r>
          </a:p>
          <a:p>
            <a:pPr lvl="2">
              <a:spcBef>
                <a:spcPts val="400"/>
              </a:spcBef>
              <a:buFont typeface="Arial"/>
              <a:buChar char="•"/>
            </a:pPr>
            <a:r>
              <a:rPr lang="en-US" dirty="0" smtClean="0"/>
              <a:t>GreenFIE-HD-created extraction rules</a:t>
            </a:r>
          </a:p>
          <a:p>
            <a:pPr lvl="2">
              <a:spcBef>
                <a:spcPts val="400"/>
              </a:spcBef>
              <a:buFont typeface="Arial"/>
              <a:buChar char="•"/>
            </a:pPr>
            <a:r>
              <a:rPr lang="en-US" dirty="0" smtClean="0"/>
              <a:t>And DEG-tool-created extraction rules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4154" y="1577210"/>
            <a:ext cx="3021379" cy="18625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7646983" y="6006463"/>
            <a:ext cx="1483056" cy="851848"/>
          </a:xfrm>
        </p:spPr>
        <p:txBody>
          <a:bodyPr/>
          <a:lstStyle/>
          <a:p>
            <a:fld id="{B9D2C864-9362-43C7-A136-D9C41D93A96D}" type="slidenum">
              <a:rPr lang="en-US" sz="2800" smtClean="0"/>
              <a:t>3</a:t>
            </a:fld>
            <a:endParaRPr lang="en-US" sz="2800" dirty="0"/>
          </a:p>
        </p:txBody>
      </p:sp>
    </p:spTree>
    <p:extLst>
      <p:ext uri="{BB962C8B-B14F-4D97-AF65-F5344CB8AC3E}">
        <p14:creationId xmlns:p14="http://schemas.microsoft.com/office/powerpoint/2010/main" val="2615145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0363"/>
            <a:ext cx="7313613" cy="868362"/>
          </a:xfrm>
        </p:spPr>
        <p:txBody>
          <a:bodyPr/>
          <a:lstStyle/>
          <a:p>
            <a:r>
              <a:rPr lang="en-US" dirty="0" smtClean="0"/>
              <a:t>Architecture</a:t>
            </a:r>
            <a:endParaRPr lang="en-US" dirty="0"/>
          </a:p>
        </p:txBody>
      </p:sp>
      <p:sp>
        <p:nvSpPr>
          <p:cNvPr id="3" name="Slide Number Placeholder 2"/>
          <p:cNvSpPr>
            <a:spLocks noGrp="1"/>
          </p:cNvSpPr>
          <p:nvPr>
            <p:ph type="sldNum" sz="quarter" idx="12"/>
          </p:nvPr>
        </p:nvSpPr>
        <p:spPr>
          <a:xfrm>
            <a:off x="7646983" y="6020420"/>
            <a:ext cx="1483056" cy="851848"/>
          </a:xfrm>
        </p:spPr>
        <p:txBody>
          <a:bodyPr/>
          <a:lstStyle/>
          <a:p>
            <a:fld id="{B9D2C864-9362-43C7-A136-D9C41D93A96D}" type="slidenum">
              <a:rPr lang="en-US" sz="2800" smtClean="0"/>
              <a:t>4</a:t>
            </a:fld>
            <a:endParaRPr lang="en-US" sz="2800" dirty="0"/>
          </a:p>
        </p:txBody>
      </p:sp>
      <p:pic>
        <p:nvPicPr>
          <p:cNvPr id="6" name="Picture 5"/>
          <p:cNvPicPr>
            <a:picLocks noChangeAspect="1"/>
          </p:cNvPicPr>
          <p:nvPr/>
        </p:nvPicPr>
        <p:blipFill>
          <a:blip r:embed="rId3"/>
          <a:stretch>
            <a:fillRect/>
          </a:stretch>
        </p:blipFill>
        <p:spPr>
          <a:xfrm>
            <a:off x="491218" y="1580923"/>
            <a:ext cx="8229600" cy="4893816"/>
          </a:xfrm>
          <a:prstGeom prst="rect">
            <a:avLst/>
          </a:prstGeom>
          <a:ln>
            <a:solidFill>
              <a:schemeClr val="bg2">
                <a:lumMod val="10000"/>
              </a:schemeClr>
            </a:solidFill>
          </a:ln>
        </p:spPr>
      </p:pic>
    </p:spTree>
    <p:extLst>
      <p:ext uri="{BB962C8B-B14F-4D97-AF65-F5344CB8AC3E}">
        <p14:creationId xmlns:p14="http://schemas.microsoft.com/office/powerpoint/2010/main" val="34284905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4488"/>
            <a:ext cx="7313613" cy="868362"/>
          </a:xfrm>
        </p:spPr>
        <p:txBody>
          <a:bodyPr/>
          <a:lstStyle/>
          <a:p>
            <a:r>
              <a:rPr lang="en-US" dirty="0" smtClean="0"/>
              <a:t>User Interface</a:t>
            </a:r>
            <a:endParaRPr lang="en-US" dirty="0"/>
          </a:p>
        </p:txBody>
      </p:sp>
      <p:pic>
        <p:nvPicPr>
          <p:cNvPr id="5" name="Content Placeholder 4"/>
          <p:cNvPicPr>
            <a:picLocks noGrp="1" noChangeAspect="1"/>
          </p:cNvPicPr>
          <p:nvPr>
            <p:ph idx="1"/>
          </p:nvPr>
        </p:nvPicPr>
        <p:blipFill rotWithShape="1">
          <a:blip r:embed="rId3"/>
          <a:srcRect l="-10" r="160"/>
          <a:stretch/>
        </p:blipFill>
        <p:spPr>
          <a:xfrm>
            <a:off x="711202" y="1735124"/>
            <a:ext cx="7671299" cy="4720651"/>
          </a:xfrm>
          <a:ln>
            <a:solidFill>
              <a:schemeClr val="bg2">
                <a:lumMod val="10000"/>
              </a:schemeClr>
            </a:solidFill>
          </a:ln>
        </p:spPr>
      </p:pic>
      <p:sp>
        <p:nvSpPr>
          <p:cNvPr id="3" name="Slide Number Placeholder 2"/>
          <p:cNvSpPr>
            <a:spLocks noGrp="1"/>
          </p:cNvSpPr>
          <p:nvPr>
            <p:ph type="sldNum" sz="quarter" idx="12"/>
          </p:nvPr>
        </p:nvSpPr>
        <p:spPr>
          <a:xfrm>
            <a:off x="7660938" y="6020420"/>
            <a:ext cx="1483056" cy="851848"/>
          </a:xfrm>
        </p:spPr>
        <p:txBody>
          <a:bodyPr/>
          <a:lstStyle/>
          <a:p>
            <a:fld id="{B9D2C864-9362-43C7-A136-D9C41D93A96D}" type="slidenum">
              <a:rPr lang="en-US" sz="2800" smtClean="0"/>
              <a:t>5</a:t>
            </a:fld>
            <a:endParaRPr lang="en-US" sz="2800" dirty="0"/>
          </a:p>
        </p:txBody>
      </p:sp>
    </p:spTree>
    <p:extLst>
      <p:ext uri="{BB962C8B-B14F-4D97-AF65-F5344CB8AC3E}">
        <p14:creationId xmlns:p14="http://schemas.microsoft.com/office/powerpoint/2010/main" val="15723873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8613"/>
            <a:ext cx="7313613" cy="868362"/>
          </a:xfrm>
        </p:spPr>
        <p:txBody>
          <a:bodyPr/>
          <a:lstStyle/>
          <a:p>
            <a:r>
              <a:rPr lang="en-US" dirty="0" smtClean="0"/>
              <a:t>UI Usage Cycle</a:t>
            </a:r>
            <a:endParaRPr lang="en-US" dirty="0"/>
          </a:p>
        </p:txBody>
      </p:sp>
      <p:sp>
        <p:nvSpPr>
          <p:cNvPr id="3" name="Content Placeholder 2"/>
          <p:cNvSpPr>
            <a:spLocks noGrp="1"/>
          </p:cNvSpPr>
          <p:nvPr>
            <p:ph idx="1"/>
          </p:nvPr>
        </p:nvSpPr>
        <p:spPr>
          <a:xfrm>
            <a:off x="819150" y="1735137"/>
            <a:ext cx="7658100" cy="4634489"/>
          </a:xfrm>
        </p:spPr>
        <p:txBody>
          <a:bodyPr>
            <a:normAutofit fontScale="92500" lnSpcReduction="10000"/>
          </a:bodyPr>
          <a:lstStyle/>
          <a:p>
            <a:pPr>
              <a:buFont typeface="Arial"/>
              <a:buChar char="•"/>
            </a:pPr>
            <a:r>
              <a:rPr lang="en-US" dirty="0" smtClean="0"/>
              <a:t>Initialize filled-in form for a page in a book</a:t>
            </a:r>
          </a:p>
          <a:p>
            <a:pPr lvl="1">
              <a:buFont typeface="Arial"/>
              <a:buChar char="•"/>
            </a:pPr>
            <a:r>
              <a:rPr lang="en-US" dirty="0"/>
              <a:t>F</a:t>
            </a:r>
            <a:r>
              <a:rPr lang="en-US" dirty="0" smtClean="0"/>
              <a:t>rom output of any DEG information-extraction tool</a:t>
            </a:r>
          </a:p>
          <a:p>
            <a:pPr lvl="1">
              <a:buFont typeface="Arial"/>
              <a:buChar char="•"/>
            </a:pPr>
            <a:r>
              <a:rPr lang="en-US" dirty="0" smtClean="0"/>
              <a:t>And from GreenFIE-HD-learned rules from previous pages</a:t>
            </a:r>
          </a:p>
          <a:p>
            <a:pPr lvl="1">
              <a:buFont typeface="Arial"/>
              <a:buChar char="•"/>
            </a:pPr>
            <a:r>
              <a:rPr lang="en-US" dirty="0"/>
              <a:t>(No initial form-fill is also acceptable</a:t>
            </a:r>
            <a:r>
              <a:rPr lang="en-US" dirty="0" smtClean="0"/>
              <a:t>)</a:t>
            </a:r>
          </a:p>
          <a:p>
            <a:pPr>
              <a:buFont typeface="Arial"/>
              <a:buChar char="•"/>
            </a:pPr>
            <a:r>
              <a:rPr lang="en-US" dirty="0" smtClean="0"/>
              <a:t>Check and fix</a:t>
            </a:r>
          </a:p>
          <a:p>
            <a:pPr lvl="1">
              <a:buFont typeface="Arial"/>
              <a:buChar char="•"/>
            </a:pPr>
            <a:r>
              <a:rPr lang="en-US" dirty="0" smtClean="0"/>
              <a:t>When fully correct, submit</a:t>
            </a:r>
          </a:p>
          <a:p>
            <a:pPr lvl="1">
              <a:buFont typeface="Arial"/>
              <a:buChar char="•"/>
            </a:pPr>
            <a:r>
              <a:rPr lang="en-US" dirty="0" smtClean="0"/>
              <a:t>Fix recall errors</a:t>
            </a:r>
          </a:p>
          <a:p>
            <a:pPr lvl="2">
              <a:buFont typeface="Arial"/>
              <a:buChar char="•"/>
            </a:pPr>
            <a:r>
              <a:rPr lang="en-US" dirty="0" smtClean="0"/>
              <a:t>Missing record</a:t>
            </a:r>
          </a:p>
          <a:p>
            <a:pPr lvl="2">
              <a:buFont typeface="Arial"/>
              <a:buChar char="•"/>
            </a:pPr>
            <a:r>
              <a:rPr lang="en-US" dirty="0"/>
              <a:t>Missing field in a </a:t>
            </a:r>
            <a:r>
              <a:rPr lang="en-US" dirty="0" smtClean="0"/>
              <a:t>record</a:t>
            </a:r>
          </a:p>
          <a:p>
            <a:pPr lvl="1">
              <a:buFont typeface="Arial"/>
              <a:buChar char="•"/>
            </a:pPr>
            <a:r>
              <a:rPr lang="en-US" dirty="0" smtClean="0"/>
              <a:t>Fix precision errors</a:t>
            </a:r>
          </a:p>
          <a:p>
            <a:pPr lvl="2">
              <a:buFont typeface="Arial"/>
              <a:buChar char="•"/>
            </a:pPr>
            <a:r>
              <a:rPr lang="en-US" dirty="0" smtClean="0"/>
              <a:t>Invalid field in a record</a:t>
            </a:r>
          </a:p>
          <a:p>
            <a:pPr lvl="2">
              <a:buFont typeface="Arial"/>
              <a:buChar char="•"/>
            </a:pPr>
            <a:r>
              <a:rPr lang="en-US" dirty="0"/>
              <a:t>Invalid </a:t>
            </a:r>
            <a:r>
              <a:rPr lang="en-US" dirty="0" smtClean="0"/>
              <a:t>record</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986" y="3810900"/>
            <a:ext cx="3328987" cy="19929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7660938" y="6020420"/>
            <a:ext cx="1483056" cy="851848"/>
          </a:xfrm>
        </p:spPr>
        <p:txBody>
          <a:bodyPr/>
          <a:lstStyle/>
          <a:p>
            <a:fld id="{B9D2C864-9362-43C7-A136-D9C41D93A96D}" type="slidenum">
              <a:rPr lang="en-US" sz="2800" smtClean="0"/>
              <a:t>6</a:t>
            </a:fld>
            <a:endParaRPr lang="en-US" sz="2800" dirty="0"/>
          </a:p>
        </p:txBody>
      </p:sp>
    </p:spTree>
    <p:extLst>
      <p:ext uri="{BB962C8B-B14F-4D97-AF65-F5344CB8AC3E}">
        <p14:creationId xmlns:p14="http://schemas.microsoft.com/office/powerpoint/2010/main" val="25516595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Error: Missing Record</a:t>
            </a:r>
            <a:br>
              <a:rPr lang="en-US" dirty="0" smtClean="0"/>
            </a:br>
            <a:r>
              <a:rPr lang="en-US" sz="3200" dirty="0" smtClean="0"/>
              <a:t>(Extraction </a:t>
            </a:r>
            <a:r>
              <a:rPr lang="en-US" sz="3200" dirty="0"/>
              <a:t>Rule </a:t>
            </a:r>
            <a:r>
              <a:rPr lang="en-US" sz="3200" dirty="0" smtClean="0"/>
              <a:t>Creation)</a:t>
            </a:r>
            <a:endParaRPr lang="en-US" sz="3200" dirty="0"/>
          </a:p>
        </p:txBody>
      </p:sp>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val="0"/>
              </a:ext>
            </a:extLst>
          </a:blip>
          <a:srcRect t="-613" b="-1142"/>
          <a:stretch/>
        </p:blipFill>
        <p:spPr bwMode="auto">
          <a:xfrm>
            <a:off x="774700" y="2264833"/>
            <a:ext cx="7667999" cy="918634"/>
          </a:xfrm>
          <a:prstGeom prst="rect">
            <a:avLst/>
          </a:prstGeom>
          <a:noFill/>
          <a:ln>
            <a:solidFill>
              <a:schemeClr val="bg2">
                <a:lumMod val="10000"/>
              </a:schemeClr>
            </a:solidFill>
          </a:ln>
        </p:spPr>
      </p:pic>
      <p:sp>
        <p:nvSpPr>
          <p:cNvPr id="5" name="Down Arrow 4"/>
          <p:cNvSpPr/>
          <p:nvPr/>
        </p:nvSpPr>
        <p:spPr>
          <a:xfrm>
            <a:off x="4114800" y="3657600"/>
            <a:ext cx="850900" cy="762000"/>
          </a:xfrm>
          <a:prstGeom prst="downArrow">
            <a:avLst/>
          </a:prstGeom>
          <a:solidFill>
            <a:schemeClr val="accent6">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74700" y="4991100"/>
            <a:ext cx="7667999" cy="415498"/>
          </a:xfrm>
          <a:prstGeom prst="rect">
            <a:avLst/>
          </a:prstGeom>
          <a:noFill/>
        </p:spPr>
        <p:txBody>
          <a:bodyPr wrap="square" rtlCol="0">
            <a:spAutoFit/>
          </a:bodyPr>
          <a:lstStyle/>
          <a:p>
            <a:pPr algn="ctr"/>
            <a:r>
              <a:rPr lang="en-US" sz="2100" b="1" dirty="0"/>
              <a:t>\d{1}\.\s([A-Z][a-z]{2,6})\s([A-Z][a-z]{4,10}),\</a:t>
            </a:r>
            <a:r>
              <a:rPr lang="en-US" sz="2100" b="1" dirty="0" err="1"/>
              <a:t>sb</a:t>
            </a:r>
            <a:r>
              <a:rPr lang="en-US" sz="2100" b="1" dirty="0"/>
              <a:t>\.\s(\d{4}),\</a:t>
            </a:r>
            <a:r>
              <a:rPr lang="en-US" sz="2100" b="1" dirty="0" err="1"/>
              <a:t>sd</a:t>
            </a:r>
            <a:r>
              <a:rPr lang="en-US" sz="2100" b="1" dirty="0"/>
              <a:t>\.\s(\d{4})\</a:t>
            </a:r>
            <a:r>
              <a:rPr lang="en-US" sz="2100" b="1" dirty="0" smtClean="0"/>
              <a:t>.</a:t>
            </a:r>
            <a:endParaRPr lang="en-US" sz="2100" b="1" dirty="0"/>
          </a:p>
        </p:txBody>
      </p:sp>
      <p:sp>
        <p:nvSpPr>
          <p:cNvPr id="3" name="Slide Number Placeholder 2"/>
          <p:cNvSpPr>
            <a:spLocks noGrp="1"/>
          </p:cNvSpPr>
          <p:nvPr>
            <p:ph type="sldNum" sz="quarter" idx="12"/>
          </p:nvPr>
        </p:nvSpPr>
        <p:spPr>
          <a:xfrm>
            <a:off x="7646983" y="6020420"/>
            <a:ext cx="1483056" cy="851848"/>
          </a:xfrm>
        </p:spPr>
        <p:txBody>
          <a:bodyPr/>
          <a:lstStyle/>
          <a:p>
            <a:fld id="{B9D2C864-9362-43C7-A136-D9C41D93A96D}" type="slidenum">
              <a:rPr lang="en-US" sz="2800" smtClean="0"/>
              <a:t>7</a:t>
            </a:fld>
            <a:endParaRPr lang="en-US" sz="2800" dirty="0"/>
          </a:p>
        </p:txBody>
      </p:sp>
    </p:spTree>
    <p:extLst>
      <p:ext uri="{BB962C8B-B14F-4D97-AF65-F5344CB8AC3E}">
        <p14:creationId xmlns:p14="http://schemas.microsoft.com/office/powerpoint/2010/main" val="21268211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Error: Missing Record</a:t>
            </a:r>
            <a:br>
              <a:rPr lang="en-US" dirty="0" smtClean="0"/>
            </a:br>
            <a:r>
              <a:rPr lang="en-US" sz="3200" dirty="0" smtClean="0"/>
              <a:t>(Extraction Rule Adjustment)</a:t>
            </a:r>
            <a:endParaRPr lang="en-US" sz="3200" dirty="0"/>
          </a:p>
        </p:txBody>
      </p:sp>
      <p:sp>
        <p:nvSpPr>
          <p:cNvPr id="5" name="Rectangle 4"/>
          <p:cNvSpPr/>
          <p:nvPr/>
        </p:nvSpPr>
        <p:spPr>
          <a:xfrm>
            <a:off x="6210300" y="2711450"/>
            <a:ext cx="2025650" cy="120650"/>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Content Placeholder 6"/>
          <p:cNvPicPr>
            <a:picLocks noGrp="1"/>
          </p:cNvPicPr>
          <p:nvPr>
            <p:ph idx="1"/>
          </p:nvPr>
        </p:nvPicPr>
        <p:blipFill rotWithShape="1">
          <a:blip r:embed="rId3" cstate="email">
            <a:extLst>
              <a:ext uri="{28A0092B-C50C-407E-A947-70E740481C1C}">
                <a14:useLocalDpi xmlns:a14="http://schemas.microsoft.com/office/drawing/2010/main" val="0"/>
              </a:ext>
            </a:extLst>
          </a:blip>
          <a:srcRect t="599" b="-425"/>
          <a:stretch/>
        </p:blipFill>
        <p:spPr bwMode="auto">
          <a:xfrm>
            <a:off x="762000" y="1981200"/>
            <a:ext cx="7667999" cy="1701800"/>
          </a:xfrm>
          <a:prstGeom prst="rect">
            <a:avLst/>
          </a:prstGeom>
          <a:noFill/>
          <a:ln>
            <a:solidFill>
              <a:schemeClr val="bg2">
                <a:lumMod val="10000"/>
              </a:schemeClr>
            </a:solidFill>
          </a:ln>
        </p:spPr>
      </p:pic>
      <p:sp>
        <p:nvSpPr>
          <p:cNvPr id="9" name="Rectangle 8"/>
          <p:cNvSpPr/>
          <p:nvPr/>
        </p:nvSpPr>
        <p:spPr>
          <a:xfrm>
            <a:off x="5765800" y="2585605"/>
            <a:ext cx="2025650" cy="120650"/>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Callout 9"/>
          <p:cNvSpPr/>
          <p:nvPr/>
        </p:nvSpPr>
        <p:spPr>
          <a:xfrm>
            <a:off x="7241110" y="2774961"/>
            <a:ext cx="627495" cy="533400"/>
          </a:xfrm>
          <a:prstGeom prst="upArrowCallout">
            <a:avLst>
              <a:gd name="adj1" fmla="val 25000"/>
              <a:gd name="adj2" fmla="val 25000"/>
              <a:gd name="adj3" fmla="val 25000"/>
              <a:gd name="adj4" fmla="val 45197"/>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rPr>
              <a:t>i860</a:t>
            </a:r>
            <a:endParaRPr lang="en-US" sz="1500" b="1" dirty="0">
              <a:solidFill>
                <a:schemeClr val="tx1"/>
              </a:solidFill>
            </a:endParaRPr>
          </a:p>
        </p:txBody>
      </p:sp>
      <p:sp>
        <p:nvSpPr>
          <p:cNvPr id="11" name="Rectangle 10"/>
          <p:cNvSpPr/>
          <p:nvPr/>
        </p:nvSpPr>
        <p:spPr>
          <a:xfrm>
            <a:off x="2061634" y="3321056"/>
            <a:ext cx="588442" cy="171450"/>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09600" y="4064218"/>
            <a:ext cx="7861300" cy="415498"/>
          </a:xfrm>
          <a:prstGeom prst="rect">
            <a:avLst/>
          </a:prstGeom>
          <a:noFill/>
        </p:spPr>
        <p:txBody>
          <a:bodyPr wrap="square" rtlCol="0">
            <a:spAutoFit/>
          </a:bodyPr>
          <a:lstStyle/>
          <a:p>
            <a:r>
              <a:rPr lang="en-US" sz="2000" b="1" dirty="0">
                <a:solidFill>
                  <a:srgbClr val="008000"/>
                </a:solidFill>
              </a:rPr>
              <a:t>\d{1}\.\s</a:t>
            </a:r>
            <a:r>
              <a:rPr lang="en-US" sz="2000" b="1" dirty="0"/>
              <a:t>([A-Z][a-z]{2,8})</a:t>
            </a:r>
            <a:r>
              <a:rPr lang="en-US" sz="2000" b="1" dirty="0">
                <a:solidFill>
                  <a:srgbClr val="008000"/>
                </a:solidFill>
              </a:rPr>
              <a:t>\s</a:t>
            </a:r>
            <a:r>
              <a:rPr lang="en-US" sz="2000" b="1" dirty="0"/>
              <a:t>([A-Z][a-z]{1,8})</a:t>
            </a:r>
            <a:r>
              <a:rPr lang="en-US" sz="2000" b="1" dirty="0">
                <a:solidFill>
                  <a:srgbClr val="008000"/>
                </a:solidFill>
              </a:rPr>
              <a:t>,\</a:t>
            </a:r>
            <a:r>
              <a:rPr lang="en-US" sz="2000" b="1" dirty="0" err="1">
                <a:solidFill>
                  <a:srgbClr val="008000"/>
                </a:solidFill>
              </a:rPr>
              <a:t>sb</a:t>
            </a:r>
            <a:r>
              <a:rPr lang="en-US" sz="2000" b="1" dirty="0">
                <a:solidFill>
                  <a:srgbClr val="008000"/>
                </a:solidFill>
              </a:rPr>
              <a:t>\.\s</a:t>
            </a:r>
            <a:r>
              <a:rPr lang="en-US" sz="2000" b="1" dirty="0"/>
              <a:t>(\d{4})(</a:t>
            </a:r>
            <a:r>
              <a:rPr lang="en-US" sz="2000" b="1" dirty="0">
                <a:solidFill>
                  <a:srgbClr val="008000"/>
                </a:solidFill>
              </a:rPr>
              <a:t>\.</a:t>
            </a:r>
            <a:r>
              <a:rPr lang="en-US" sz="2000" b="1" dirty="0"/>
              <a:t>|,\</a:t>
            </a:r>
            <a:r>
              <a:rPr lang="en-US" sz="2000" b="1" dirty="0" err="1"/>
              <a:t>sd</a:t>
            </a:r>
            <a:r>
              <a:rPr lang="en-US" sz="2000" b="1" dirty="0"/>
              <a:t>\.\s(\d{4}))</a:t>
            </a:r>
          </a:p>
        </p:txBody>
      </p:sp>
      <p:sp>
        <p:nvSpPr>
          <p:cNvPr id="14" name="TextBox 13"/>
          <p:cNvSpPr txBox="1"/>
          <p:nvPr/>
        </p:nvSpPr>
        <p:spPr>
          <a:xfrm>
            <a:off x="609600" y="5701705"/>
            <a:ext cx="8229600" cy="400110"/>
          </a:xfrm>
          <a:prstGeom prst="rect">
            <a:avLst/>
          </a:prstGeom>
          <a:noFill/>
        </p:spPr>
        <p:txBody>
          <a:bodyPr wrap="square" rtlCol="0">
            <a:spAutoFit/>
          </a:bodyPr>
          <a:lstStyle/>
          <a:p>
            <a:r>
              <a:rPr lang="en-US" sz="2000" b="1" dirty="0" smtClean="0">
                <a:solidFill>
                  <a:srgbClr val="008000"/>
                </a:solidFill>
              </a:rPr>
              <a:t>\</a:t>
            </a:r>
            <a:r>
              <a:rPr lang="en-US" sz="2000" b="1" dirty="0">
                <a:solidFill>
                  <a:srgbClr val="008000"/>
                </a:solidFill>
              </a:rPr>
              <a:t>d{1}\.\s</a:t>
            </a:r>
            <a:r>
              <a:rPr lang="en-US" sz="2000" b="1" dirty="0"/>
              <a:t>([A-Z][a-z]{2,8})</a:t>
            </a:r>
            <a:r>
              <a:rPr lang="en-US" sz="2000" b="1" dirty="0">
                <a:solidFill>
                  <a:srgbClr val="008000"/>
                </a:solidFill>
              </a:rPr>
              <a:t>\s</a:t>
            </a:r>
            <a:r>
              <a:rPr lang="en-US" sz="2000" b="1" dirty="0"/>
              <a:t>([A-Z][a-z]{1,8})</a:t>
            </a:r>
            <a:r>
              <a:rPr lang="en-US" sz="2000" b="1" dirty="0">
                <a:solidFill>
                  <a:srgbClr val="008000"/>
                </a:solidFill>
              </a:rPr>
              <a:t>,\sb\.\s</a:t>
            </a:r>
            <a:r>
              <a:rPr lang="en-US" sz="2000" b="1" dirty="0"/>
              <a:t>(\d{4}</a:t>
            </a:r>
            <a:r>
              <a:rPr lang="en-US" sz="2000" b="1" dirty="0">
                <a:solidFill>
                  <a:srgbClr val="FF0000"/>
                </a:solidFill>
              </a:rPr>
              <a:t>|i\d{3}</a:t>
            </a:r>
            <a:r>
              <a:rPr lang="en-US" sz="2000" b="1" dirty="0"/>
              <a:t>)(</a:t>
            </a:r>
            <a:r>
              <a:rPr lang="en-US" sz="2000" b="1" dirty="0">
                <a:solidFill>
                  <a:srgbClr val="008000"/>
                </a:solidFill>
              </a:rPr>
              <a:t>\.</a:t>
            </a:r>
            <a:r>
              <a:rPr lang="en-US" sz="2000" b="1" dirty="0"/>
              <a:t>|,\sd\.\s(\d{4})</a:t>
            </a:r>
            <a:r>
              <a:rPr lang="en-US" sz="2000" b="1" dirty="0" smtClean="0"/>
              <a:t>)</a:t>
            </a:r>
            <a:endParaRPr lang="en-US" sz="2000" b="1" dirty="0"/>
          </a:p>
        </p:txBody>
      </p:sp>
      <p:sp>
        <p:nvSpPr>
          <p:cNvPr id="12" name="TextBox 11"/>
          <p:cNvSpPr txBox="1"/>
          <p:nvPr/>
        </p:nvSpPr>
        <p:spPr>
          <a:xfrm>
            <a:off x="609600" y="4860280"/>
            <a:ext cx="7861300" cy="415498"/>
          </a:xfrm>
          <a:prstGeom prst="rect">
            <a:avLst/>
          </a:prstGeom>
          <a:noFill/>
        </p:spPr>
        <p:txBody>
          <a:bodyPr wrap="square" rtlCol="0">
            <a:spAutoFit/>
          </a:bodyPr>
          <a:lstStyle/>
          <a:p>
            <a:r>
              <a:rPr lang="en-US" sz="2000" b="1" dirty="0">
                <a:solidFill>
                  <a:srgbClr val="008000"/>
                </a:solidFill>
              </a:rPr>
              <a:t>\d{1}\.\s</a:t>
            </a:r>
            <a:r>
              <a:rPr lang="en-US" sz="2000" b="1" dirty="0"/>
              <a:t>([A-Z][a-z]{2,8})</a:t>
            </a:r>
            <a:r>
              <a:rPr lang="en-US" sz="2000" b="1" dirty="0">
                <a:solidFill>
                  <a:srgbClr val="008000"/>
                </a:solidFill>
              </a:rPr>
              <a:t>\s</a:t>
            </a:r>
            <a:r>
              <a:rPr lang="en-US" sz="2000" b="1" dirty="0"/>
              <a:t>([A-Z][a-z]{1,8})</a:t>
            </a:r>
            <a:r>
              <a:rPr lang="en-US" sz="2000" b="1" dirty="0">
                <a:solidFill>
                  <a:srgbClr val="008000"/>
                </a:solidFill>
              </a:rPr>
              <a:t>,\</a:t>
            </a:r>
            <a:r>
              <a:rPr lang="en-US" sz="2000" b="1" dirty="0" err="1">
                <a:solidFill>
                  <a:srgbClr val="008000"/>
                </a:solidFill>
              </a:rPr>
              <a:t>sb</a:t>
            </a:r>
            <a:r>
              <a:rPr lang="en-US" sz="2000" b="1" dirty="0">
                <a:solidFill>
                  <a:srgbClr val="008000"/>
                </a:solidFill>
              </a:rPr>
              <a:t>\.\s</a:t>
            </a:r>
            <a:r>
              <a:rPr lang="en-US" sz="2000" b="1" dirty="0" smtClean="0"/>
              <a:t>(</a:t>
            </a:r>
            <a:r>
              <a:rPr lang="en-US" sz="2000" b="1" dirty="0" err="1" smtClean="0"/>
              <a:t>i</a:t>
            </a:r>
            <a:r>
              <a:rPr lang="en-US" sz="2000" b="1" dirty="0" smtClean="0"/>
              <a:t>\</a:t>
            </a:r>
            <a:r>
              <a:rPr lang="en-US" sz="2000" b="1" dirty="0"/>
              <a:t>d</a:t>
            </a:r>
            <a:r>
              <a:rPr lang="en-US" sz="2000" b="1" dirty="0" smtClean="0"/>
              <a:t>{3})</a:t>
            </a:r>
            <a:r>
              <a:rPr lang="en-US" sz="2000" b="1" dirty="0" smtClean="0">
                <a:solidFill>
                  <a:srgbClr val="008000"/>
                </a:solidFill>
              </a:rPr>
              <a:t>\.</a:t>
            </a:r>
            <a:endParaRPr lang="en-US" sz="2000" b="1" dirty="0">
              <a:solidFill>
                <a:srgbClr val="008000"/>
              </a:solidFill>
            </a:endParaRPr>
          </a:p>
        </p:txBody>
      </p:sp>
      <p:sp>
        <p:nvSpPr>
          <p:cNvPr id="3" name="Plus 2"/>
          <p:cNvSpPr/>
          <p:nvPr/>
        </p:nvSpPr>
        <p:spPr>
          <a:xfrm>
            <a:off x="4241800" y="4533900"/>
            <a:ext cx="317500" cy="317500"/>
          </a:xfrm>
          <a:prstGeom prst="mathPlus">
            <a:avLst/>
          </a:prstGeom>
          <a:solidFill>
            <a:srgbClr val="008000"/>
          </a:solidFill>
          <a:ln w="1905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4" name="Equal 3"/>
          <p:cNvSpPr/>
          <p:nvPr/>
        </p:nvSpPr>
        <p:spPr>
          <a:xfrm rot="5400000">
            <a:off x="4241800" y="5352197"/>
            <a:ext cx="317500" cy="299304"/>
          </a:xfrm>
          <a:prstGeom prst="mathEqual">
            <a:avLst/>
          </a:prstGeom>
          <a:solidFill>
            <a:srgbClr val="008000"/>
          </a:solidFill>
          <a:ln w="1905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6" name="Slide Number Placeholder 5"/>
          <p:cNvSpPr>
            <a:spLocks noGrp="1"/>
          </p:cNvSpPr>
          <p:nvPr>
            <p:ph type="sldNum" sz="quarter" idx="12"/>
          </p:nvPr>
        </p:nvSpPr>
        <p:spPr>
          <a:xfrm>
            <a:off x="7660938" y="6020420"/>
            <a:ext cx="1483056" cy="851848"/>
          </a:xfrm>
        </p:spPr>
        <p:txBody>
          <a:bodyPr/>
          <a:lstStyle/>
          <a:p>
            <a:fld id="{B9D2C864-9362-43C7-A136-D9C41D93A96D}" type="slidenum">
              <a:rPr lang="en-US" sz="2800" smtClean="0"/>
              <a:t>8</a:t>
            </a:fld>
            <a:endParaRPr lang="en-US" sz="2800" dirty="0"/>
          </a:p>
        </p:txBody>
      </p:sp>
    </p:spTree>
    <p:extLst>
      <p:ext uri="{BB962C8B-B14F-4D97-AF65-F5344CB8AC3E}">
        <p14:creationId xmlns:p14="http://schemas.microsoft.com/office/powerpoint/2010/main" val="41194307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p:spPr>
        <p:txBody>
          <a:bodyPr/>
          <a:lstStyle/>
          <a:p>
            <a:r>
              <a:rPr lang="en-US" dirty="0" smtClean="0"/>
              <a:t>Recall Error: Missing Field</a:t>
            </a:r>
            <a:br>
              <a:rPr lang="en-US" dirty="0" smtClean="0"/>
            </a:br>
            <a:r>
              <a:rPr lang="en-US" sz="3200" dirty="0" smtClean="0"/>
              <a:t>(Extraction Rule Adjustment)</a:t>
            </a:r>
            <a:endParaRPr lang="en-US" sz="3200" dirty="0"/>
          </a:p>
        </p:txBody>
      </p:sp>
      <p:sp>
        <p:nvSpPr>
          <p:cNvPr id="5" name="Rectangle 4"/>
          <p:cNvSpPr/>
          <p:nvPr/>
        </p:nvSpPr>
        <p:spPr>
          <a:xfrm>
            <a:off x="6210300" y="2711450"/>
            <a:ext cx="2025650" cy="120650"/>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765800" y="2585605"/>
            <a:ext cx="2025650" cy="120650"/>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Callout 9"/>
          <p:cNvSpPr/>
          <p:nvPr/>
        </p:nvSpPr>
        <p:spPr>
          <a:xfrm>
            <a:off x="7241110" y="2774961"/>
            <a:ext cx="627495" cy="533400"/>
          </a:xfrm>
          <a:prstGeom prst="upArrowCallout">
            <a:avLst>
              <a:gd name="adj1" fmla="val 25000"/>
              <a:gd name="adj2" fmla="val 25000"/>
              <a:gd name="adj3" fmla="val 25000"/>
              <a:gd name="adj4" fmla="val 45197"/>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rPr>
              <a:t>i860</a:t>
            </a:r>
            <a:endParaRPr lang="en-US" sz="1500" b="1" dirty="0">
              <a:solidFill>
                <a:schemeClr val="tx1"/>
              </a:solidFill>
            </a:endParaRPr>
          </a:p>
        </p:txBody>
      </p:sp>
      <p:sp>
        <p:nvSpPr>
          <p:cNvPr id="11" name="Rectangle 10"/>
          <p:cNvSpPr/>
          <p:nvPr/>
        </p:nvSpPr>
        <p:spPr>
          <a:xfrm>
            <a:off x="2061634" y="3321056"/>
            <a:ext cx="588442" cy="171450"/>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09600" y="4974798"/>
            <a:ext cx="7861300" cy="415498"/>
          </a:xfrm>
          <a:prstGeom prst="rect">
            <a:avLst/>
          </a:prstGeom>
          <a:noFill/>
        </p:spPr>
        <p:txBody>
          <a:bodyPr wrap="square" rtlCol="0">
            <a:spAutoFit/>
          </a:bodyPr>
          <a:lstStyle/>
          <a:p>
            <a:r>
              <a:rPr lang="en-US" sz="2000" b="1" dirty="0">
                <a:solidFill>
                  <a:srgbClr val="008000"/>
                </a:solidFill>
              </a:rPr>
              <a:t>\d{1}\.\s</a:t>
            </a:r>
            <a:r>
              <a:rPr lang="en-US" sz="2000" b="1" dirty="0"/>
              <a:t>([A-Z][a-z]{2,8})</a:t>
            </a:r>
            <a:r>
              <a:rPr lang="en-US" sz="2000" b="1" dirty="0">
                <a:solidFill>
                  <a:srgbClr val="008000"/>
                </a:solidFill>
              </a:rPr>
              <a:t>\s</a:t>
            </a:r>
            <a:r>
              <a:rPr lang="en-US" sz="2000" b="1" dirty="0"/>
              <a:t>([A-Z][a-z]{1,8})</a:t>
            </a:r>
            <a:r>
              <a:rPr lang="en-US" sz="2000" b="1" dirty="0">
                <a:solidFill>
                  <a:srgbClr val="008000"/>
                </a:solidFill>
              </a:rPr>
              <a:t>,\</a:t>
            </a:r>
            <a:r>
              <a:rPr lang="en-US" sz="2000" b="1" dirty="0" err="1">
                <a:solidFill>
                  <a:srgbClr val="008000"/>
                </a:solidFill>
              </a:rPr>
              <a:t>sb</a:t>
            </a:r>
            <a:r>
              <a:rPr lang="en-US" sz="2000" b="1" dirty="0">
                <a:solidFill>
                  <a:srgbClr val="008000"/>
                </a:solidFill>
              </a:rPr>
              <a:t>\.\s</a:t>
            </a:r>
            <a:r>
              <a:rPr lang="en-US" sz="2000" b="1" dirty="0"/>
              <a:t>(\d{4}</a:t>
            </a:r>
            <a:r>
              <a:rPr lang="en-US" sz="2000" b="1" dirty="0" smtClean="0"/>
              <a:t>)</a:t>
            </a:r>
            <a:r>
              <a:rPr lang="en-US" sz="2000" b="1" dirty="0" smtClean="0">
                <a:solidFill>
                  <a:srgbClr val="FF0000"/>
                </a:solidFill>
              </a:rPr>
              <a:t>\.\</a:t>
            </a:r>
            <a:r>
              <a:rPr lang="en-US" sz="2000" b="1" dirty="0" err="1">
                <a:solidFill>
                  <a:srgbClr val="FF0000"/>
                </a:solidFill>
              </a:rPr>
              <a:t>sd</a:t>
            </a:r>
            <a:r>
              <a:rPr lang="en-US" sz="2000" b="1" dirty="0">
                <a:solidFill>
                  <a:srgbClr val="FF0000"/>
                </a:solidFill>
              </a:rPr>
              <a:t>\.\s(\d{4}</a:t>
            </a:r>
            <a:r>
              <a:rPr lang="en-US" sz="2000" b="1" dirty="0" smtClean="0">
                <a:solidFill>
                  <a:srgbClr val="FF0000"/>
                </a:solidFill>
              </a:rPr>
              <a:t>)</a:t>
            </a:r>
            <a:endParaRPr lang="en-US" sz="2000" b="1" dirty="0">
              <a:solidFill>
                <a:srgbClr val="FF0000"/>
              </a:solidFill>
            </a:endParaRPr>
          </a:p>
        </p:txBody>
      </p:sp>
      <p:sp>
        <p:nvSpPr>
          <p:cNvPr id="14" name="TextBox 13"/>
          <p:cNvSpPr txBox="1"/>
          <p:nvPr/>
        </p:nvSpPr>
        <p:spPr>
          <a:xfrm>
            <a:off x="609600" y="5844580"/>
            <a:ext cx="8229600" cy="400110"/>
          </a:xfrm>
          <a:prstGeom prst="rect">
            <a:avLst/>
          </a:prstGeom>
          <a:noFill/>
        </p:spPr>
        <p:txBody>
          <a:bodyPr wrap="square" rtlCol="0">
            <a:spAutoFit/>
          </a:bodyPr>
          <a:lstStyle/>
          <a:p>
            <a:r>
              <a:rPr lang="en-US" sz="2000" b="1" dirty="0" smtClean="0">
                <a:solidFill>
                  <a:srgbClr val="008000"/>
                </a:solidFill>
              </a:rPr>
              <a:t>\</a:t>
            </a:r>
            <a:r>
              <a:rPr lang="en-US" sz="2000" b="1" dirty="0">
                <a:solidFill>
                  <a:srgbClr val="008000"/>
                </a:solidFill>
              </a:rPr>
              <a:t>d{1}\.\s</a:t>
            </a:r>
            <a:r>
              <a:rPr lang="en-US" sz="2000" b="1" dirty="0"/>
              <a:t>([A-Z][a-z]{2,8})</a:t>
            </a:r>
            <a:r>
              <a:rPr lang="en-US" sz="2000" b="1" dirty="0">
                <a:solidFill>
                  <a:srgbClr val="008000"/>
                </a:solidFill>
              </a:rPr>
              <a:t>\s</a:t>
            </a:r>
            <a:r>
              <a:rPr lang="en-US" sz="2000" b="1" dirty="0"/>
              <a:t>([A-Z][a-z]{1,8})</a:t>
            </a:r>
            <a:r>
              <a:rPr lang="en-US" sz="2000" b="1" dirty="0">
                <a:solidFill>
                  <a:srgbClr val="008000"/>
                </a:solidFill>
              </a:rPr>
              <a:t>,\sb\.\s</a:t>
            </a:r>
            <a:r>
              <a:rPr lang="en-US" sz="2000" b="1" dirty="0"/>
              <a:t>(\d{4</a:t>
            </a:r>
            <a:r>
              <a:rPr lang="en-US" sz="2000" b="1" dirty="0" smtClean="0"/>
              <a:t>})</a:t>
            </a:r>
            <a:r>
              <a:rPr lang="en-US" sz="2000" b="1" dirty="0">
                <a:solidFill>
                  <a:srgbClr val="008000"/>
                </a:solidFill>
              </a:rPr>
              <a:t>(\.</a:t>
            </a:r>
            <a:r>
              <a:rPr lang="en-US" sz="2000" b="1" dirty="0" smtClean="0">
                <a:solidFill>
                  <a:srgbClr val="008000"/>
                </a:solidFill>
              </a:rPr>
              <a:t>|\.\</a:t>
            </a:r>
            <a:r>
              <a:rPr lang="en-US" sz="2000" b="1" dirty="0">
                <a:solidFill>
                  <a:srgbClr val="008000"/>
                </a:solidFill>
              </a:rPr>
              <a:t>sd\.\s(\d{4})</a:t>
            </a:r>
            <a:r>
              <a:rPr lang="en-US" sz="2000" b="1" dirty="0" smtClean="0">
                <a:solidFill>
                  <a:srgbClr val="008000"/>
                </a:solidFill>
              </a:rPr>
              <a:t>)</a:t>
            </a:r>
            <a:endParaRPr lang="en-US" sz="2000" b="1" dirty="0">
              <a:solidFill>
                <a:srgbClr val="008000"/>
              </a:solidFill>
            </a:endParaRPr>
          </a:p>
        </p:txBody>
      </p:sp>
      <p:sp>
        <p:nvSpPr>
          <p:cNvPr id="12" name="TextBox 11"/>
          <p:cNvSpPr txBox="1"/>
          <p:nvPr/>
        </p:nvSpPr>
        <p:spPr>
          <a:xfrm>
            <a:off x="609600" y="4203700"/>
            <a:ext cx="7861300" cy="400110"/>
          </a:xfrm>
          <a:prstGeom prst="rect">
            <a:avLst/>
          </a:prstGeom>
          <a:noFill/>
        </p:spPr>
        <p:txBody>
          <a:bodyPr wrap="square" rtlCol="0">
            <a:spAutoFit/>
          </a:bodyPr>
          <a:lstStyle/>
          <a:p>
            <a:r>
              <a:rPr lang="en-US" sz="2000" b="1" dirty="0" smtClean="0">
                <a:solidFill>
                  <a:srgbClr val="008000"/>
                </a:solidFill>
              </a:rPr>
              <a:t>\</a:t>
            </a:r>
            <a:r>
              <a:rPr lang="en-US" sz="2000" b="1" dirty="0">
                <a:solidFill>
                  <a:srgbClr val="008000"/>
                </a:solidFill>
              </a:rPr>
              <a:t>d{1}\.\s</a:t>
            </a:r>
            <a:r>
              <a:rPr lang="en-US" sz="2000" b="1" dirty="0"/>
              <a:t>([A-Z][a-z]{2,8})</a:t>
            </a:r>
            <a:r>
              <a:rPr lang="en-US" sz="2000" b="1" dirty="0">
                <a:solidFill>
                  <a:srgbClr val="008000"/>
                </a:solidFill>
              </a:rPr>
              <a:t>\s</a:t>
            </a:r>
            <a:r>
              <a:rPr lang="en-US" sz="2000" b="1" dirty="0"/>
              <a:t>([A-Z][a-z]{1,8})</a:t>
            </a:r>
            <a:r>
              <a:rPr lang="en-US" sz="2000" b="1" dirty="0">
                <a:solidFill>
                  <a:srgbClr val="008000"/>
                </a:solidFill>
              </a:rPr>
              <a:t>,\</a:t>
            </a:r>
            <a:r>
              <a:rPr lang="en-US" sz="2000" b="1" dirty="0" err="1">
                <a:solidFill>
                  <a:srgbClr val="008000"/>
                </a:solidFill>
              </a:rPr>
              <a:t>sb</a:t>
            </a:r>
            <a:r>
              <a:rPr lang="en-US" sz="2000" b="1" dirty="0">
                <a:solidFill>
                  <a:srgbClr val="008000"/>
                </a:solidFill>
              </a:rPr>
              <a:t>\.\s</a:t>
            </a:r>
            <a:r>
              <a:rPr lang="en-US" sz="2000" b="1" dirty="0"/>
              <a:t>(\d{4})</a:t>
            </a:r>
            <a:r>
              <a:rPr lang="en-US" sz="2000" b="1" dirty="0">
                <a:solidFill>
                  <a:srgbClr val="FF0000"/>
                </a:solidFill>
              </a:rPr>
              <a:t>\</a:t>
            </a:r>
            <a:r>
              <a:rPr lang="en-US" sz="2000" b="1" dirty="0" smtClean="0">
                <a:solidFill>
                  <a:srgbClr val="FF0000"/>
                </a:solidFill>
              </a:rPr>
              <a:t>.</a:t>
            </a:r>
            <a:endParaRPr lang="en-US" sz="2000" b="1" dirty="0">
              <a:solidFill>
                <a:srgbClr val="FF0000"/>
              </a:solidFill>
            </a:endParaRPr>
          </a:p>
        </p:txBody>
      </p:sp>
      <p:sp>
        <p:nvSpPr>
          <p:cNvPr id="3" name="Plus 2"/>
          <p:cNvSpPr/>
          <p:nvPr/>
        </p:nvSpPr>
        <p:spPr>
          <a:xfrm>
            <a:off x="4241800" y="4660900"/>
            <a:ext cx="317500" cy="317500"/>
          </a:xfrm>
          <a:prstGeom prst="mathPlus">
            <a:avLst/>
          </a:prstGeom>
          <a:solidFill>
            <a:srgbClr val="008000"/>
          </a:solidFill>
          <a:ln w="1905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4" name="Equal 3"/>
          <p:cNvSpPr/>
          <p:nvPr/>
        </p:nvSpPr>
        <p:spPr>
          <a:xfrm rot="5400000">
            <a:off x="4241800" y="5479197"/>
            <a:ext cx="317500" cy="299304"/>
          </a:xfrm>
          <a:prstGeom prst="mathEqual">
            <a:avLst/>
          </a:prstGeom>
          <a:solidFill>
            <a:srgbClr val="008000"/>
          </a:solidFill>
          <a:ln w="1905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6" name="Slide Number Placeholder 5"/>
          <p:cNvSpPr>
            <a:spLocks noGrp="1"/>
          </p:cNvSpPr>
          <p:nvPr>
            <p:ph type="sldNum" sz="quarter" idx="12"/>
          </p:nvPr>
        </p:nvSpPr>
        <p:spPr>
          <a:xfrm>
            <a:off x="7660938" y="6020420"/>
            <a:ext cx="1483056" cy="851848"/>
          </a:xfrm>
        </p:spPr>
        <p:txBody>
          <a:bodyPr/>
          <a:lstStyle/>
          <a:p>
            <a:fld id="{B9D2C864-9362-43C7-A136-D9C41D93A96D}" type="slidenum">
              <a:rPr lang="en-US" sz="2800" smtClean="0"/>
              <a:t>9</a:t>
            </a:fld>
            <a:endParaRPr lang="en-US" sz="2800" dirty="0"/>
          </a:p>
        </p:txBody>
      </p:sp>
      <p:pic>
        <p:nvPicPr>
          <p:cNvPr id="7" name="Picture 6"/>
          <p:cNvPicPr>
            <a:picLocks noChangeAspect="1"/>
          </p:cNvPicPr>
          <p:nvPr/>
        </p:nvPicPr>
        <p:blipFill>
          <a:blip r:embed="rId3"/>
          <a:stretch>
            <a:fillRect/>
          </a:stretch>
        </p:blipFill>
        <p:spPr>
          <a:xfrm>
            <a:off x="733456" y="1896036"/>
            <a:ext cx="7708901" cy="1918544"/>
          </a:xfrm>
          <a:prstGeom prst="rect">
            <a:avLst/>
          </a:prstGeom>
          <a:ln>
            <a:solidFill>
              <a:schemeClr val="bg2">
                <a:lumMod val="10000"/>
              </a:schemeClr>
            </a:solidFill>
          </a:ln>
        </p:spPr>
      </p:pic>
    </p:spTree>
    <p:extLst>
      <p:ext uri="{BB962C8B-B14F-4D97-AF65-F5344CB8AC3E}">
        <p14:creationId xmlns:p14="http://schemas.microsoft.com/office/powerpoint/2010/main" val="2987975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noFill/>
        <a:ln w="19050" cmpd="sng">
          <a:solidFill>
            <a:srgbClr val="FF0000"/>
          </a:solidFill>
          <a:prstDash val="solid"/>
        </a:ln>
        <a:effectLst/>
      </a:spPr>
      <a:bodyPr rtlCol="0" anchor="ctr"/>
      <a:lstStyle>
        <a:defPPr algn="ctr">
          <a:defRPr>
            <a:solidFill>
              <a:srgbClr val="00800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4839</TotalTime>
  <Words>1116</Words>
  <Application>Microsoft Macintosh PowerPoint</Application>
  <PresentationFormat>On-screen Show (4:3)</PresentationFormat>
  <Paragraphs>149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Inkwell</vt:lpstr>
      <vt:lpstr>GreenFIE-HD: A  “Green” Form-based Information Extraction Tool for Historical Documents</vt:lpstr>
      <vt:lpstr>Motivation</vt:lpstr>
      <vt:lpstr>GreenFIE-HD “Green” Form-based Information Extraction for Historical Documents</vt:lpstr>
      <vt:lpstr>Architecture</vt:lpstr>
      <vt:lpstr>User Interface</vt:lpstr>
      <vt:lpstr>UI Usage Cycle</vt:lpstr>
      <vt:lpstr>Recall Error: Missing Record (Extraction Rule Creation)</vt:lpstr>
      <vt:lpstr>Recall Error: Missing Record (Extraction Rule Adjustment)</vt:lpstr>
      <vt:lpstr>Recall Error: Missing Field (Extraction Rule Adjustment)</vt:lpstr>
      <vt:lpstr>Precision Error: Invalid Field (Extraction Rule Adjustment)</vt:lpstr>
      <vt:lpstr>Precision Error: Invalid Record (Extraction Rule Adjustment)</vt:lpstr>
      <vt:lpstr>Validation</vt:lpstr>
      <vt:lpstr>Summary</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GreenFIE-HD: A Form-based Information Extraction Tool for Historical Documents</dc:title>
  <dc:creator>Tae Woo Kim</dc:creator>
  <cp:lastModifiedBy>Tae Woo Kim</cp:lastModifiedBy>
  <cp:revision>90</cp:revision>
  <dcterms:created xsi:type="dcterms:W3CDTF">2014-07-29T07:37:00Z</dcterms:created>
  <dcterms:modified xsi:type="dcterms:W3CDTF">2014-08-04T20:19:27Z</dcterms:modified>
</cp:coreProperties>
</file>