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83" r:id="rId3"/>
    <p:sldId id="262" r:id="rId4"/>
    <p:sldId id="260" r:id="rId5"/>
    <p:sldId id="284" r:id="rId6"/>
    <p:sldId id="287" r:id="rId7"/>
    <p:sldId id="288" r:id="rId8"/>
    <p:sldId id="267" r:id="rId9"/>
    <p:sldId id="289" r:id="rId10"/>
    <p:sldId id="291" r:id="rId11"/>
    <p:sldId id="269" r:id="rId12"/>
    <p:sldId id="313" r:id="rId13"/>
    <p:sldId id="285" r:id="rId14"/>
    <p:sldId id="286" r:id="rId15"/>
    <p:sldId id="310" r:id="rId16"/>
    <p:sldId id="292" r:id="rId17"/>
    <p:sldId id="268" r:id="rId18"/>
    <p:sldId id="314" r:id="rId19"/>
    <p:sldId id="293" r:id="rId20"/>
    <p:sldId id="294" r:id="rId21"/>
    <p:sldId id="308" r:id="rId22"/>
    <p:sldId id="297" r:id="rId23"/>
    <p:sldId id="306" r:id="rId24"/>
    <p:sldId id="273" r:id="rId25"/>
    <p:sldId id="299" r:id="rId26"/>
    <p:sldId id="305" r:id="rId27"/>
    <p:sldId id="274" r:id="rId28"/>
    <p:sldId id="309" r:id="rId29"/>
    <p:sldId id="303" r:id="rId30"/>
    <p:sldId id="304" r:id="rId31"/>
    <p:sldId id="30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EA6A"/>
    <a:srgbClr val="00F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725" autoAdjust="0"/>
    <p:restoredTop sz="93166" autoAdjust="0"/>
  </p:normalViewPr>
  <p:slideViewPr>
    <p:cSldViewPr>
      <p:cViewPr varScale="1">
        <p:scale>
          <a:sx n="79" d="100"/>
          <a:sy n="79" d="100"/>
        </p:scale>
        <p:origin x="-82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DEF3A-3471-4B30-BE2F-AEFC77A64CC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463CE-1069-4362-A755-14A5272630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4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Explain: we are “</a:t>
            </a:r>
            <a:r>
              <a:rPr lang="en-US" dirty="0" err="1" smtClean="0"/>
              <a:t>Groundtruthing</a:t>
            </a:r>
            <a:r>
              <a:rPr lang="en-US" dirty="0" smtClean="0"/>
              <a:t>” – you will be asked to extract some easily inferred information, e.g., spouses both ways, gender, same</a:t>
            </a:r>
            <a:r>
              <a:rPr lang="en-US" baseline="0" dirty="0" smtClean="0"/>
              <a:t> name extracted multiple times.  Don’t worry about it and realize that you are helping with research of underlying extraction tools, not experimenting with expected form types </a:t>
            </a:r>
            <a:r>
              <a:rPr lang="en-US" baseline="0" smtClean="0"/>
              <a:t>for patrons.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463CE-1069-4362-A755-14A5272630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5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Ely for basic</a:t>
            </a:r>
            <a:r>
              <a:rPr lang="en-US" baseline="0" dirty="0" smtClean="0"/>
              <a:t> demo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Run through and show basics (all forms briefly)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Walk through the Steele page with them practicing at the same time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Let them ask questions or point out questions that should be asked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Show rules (which they’ll have available to them while they work)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Modify rules if new questions arise</a:t>
            </a:r>
          </a:p>
          <a:p>
            <a:pPr marL="628650" lvl="1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463CE-1069-4362-A755-14A52726304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60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</a:t>
            </a:r>
            <a:r>
              <a:rPr lang="en-US" baseline="0" dirty="0" smtClean="0"/>
              <a:t> image when font-size issue is resolved.  Also, there’s talk about a shaded bounding box around the text a click extracts.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463CE-1069-4362-A755-14A52726304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23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</a:t>
            </a:r>
            <a:r>
              <a:rPr lang="en-US" baseline="0" dirty="0" smtClean="0"/>
              <a:t> the real Keyboard Shortcuts in place of this old one.</a:t>
            </a:r>
            <a:endParaRPr lang="en-US" dirty="0" smtClean="0"/>
          </a:p>
          <a:p>
            <a:r>
              <a:rPr lang="en-US" dirty="0" smtClean="0"/>
              <a:t>Instead of Ctrl, use Command on</a:t>
            </a:r>
            <a:r>
              <a:rPr lang="en-US" baseline="0" dirty="0" smtClean="0"/>
              <a:t> a MAC.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463CE-1069-4362-A755-14A52726304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</a:t>
            </a:r>
            <a:r>
              <a:rPr lang="en-US" baseline="0" dirty="0" smtClean="0"/>
              <a:t> the real Keyboard Shortcuts in place of this old one.</a:t>
            </a:r>
            <a:endParaRPr lang="en-US" dirty="0" smtClean="0"/>
          </a:p>
          <a:p>
            <a:r>
              <a:rPr lang="en-US" dirty="0" smtClean="0"/>
              <a:t>Instead of Ctrl, use Command on</a:t>
            </a:r>
            <a:r>
              <a:rPr lang="en-US" baseline="0" dirty="0" smtClean="0"/>
              <a:t> a MAC.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463CE-1069-4362-A755-14A52726304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do shift-click to</a:t>
            </a:r>
            <a:r>
              <a:rPr lang="en-US" baseline="0" dirty="0" smtClean="0"/>
              <a:t> include punctuation, change the hint to use it rather than mouse-drag-and-click.  Say, “For names with punctuation, use shift-click </a:t>
            </a:r>
            <a:r>
              <a:rPr lang="en-US" baseline="0" smtClean="0"/>
              <a:t>or mouse-drag-and click.”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463CE-1069-4362-A755-14A5272630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13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Tab is not yet implemented.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463CE-1069-4362-A755-14A52726304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5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961F-CBC6-4E48-96DE-2EF903CE0944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F87F-474D-4169-B3A4-0B49819E1CA4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9CAB-9ACF-4FDC-BEDA-F630C7F8F39B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C194-F7C2-475A-9C85-FAF4D0CE059F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7B94-EFF0-4082-8C10-7178ABFD199D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55138-5B7E-4234-B9E1-D0DCA13B6A7C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08558-AEB4-4C45-A26F-A820087FC770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17684-61E0-499B-AD29-E7518736A099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D128-CE5D-4DFC-BA99-43DDF8AC18DC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E2B8-6A49-4A31-A5EF-11C7D9B493F4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36F3-085B-4C4B-9F28-79CE7927807D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CFFD3-5A73-40D4-86CB-57A74033D08D}" type="datetime1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5397-1D65-4FA5-B65B-F271D2EFE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Scanned Books:</a:t>
            </a:r>
            <a:br>
              <a:rPr lang="en-US" dirty="0" smtClean="0"/>
            </a:br>
            <a:r>
              <a:rPr lang="en-US" dirty="0" smtClean="0"/>
              <a:t>Annotator Training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" y="168622"/>
            <a:ext cx="9144000" cy="1143000"/>
          </a:xfrm>
        </p:spPr>
        <p:txBody>
          <a:bodyPr>
            <a:noAutofit/>
          </a:bodyPr>
          <a:lstStyle/>
          <a:p>
            <a:pPr lvl="1" algn="ctr"/>
            <a:r>
              <a:rPr lang="en-US" sz="3200" dirty="0" smtClean="0"/>
              <a:t>Page Mode/Magnification/Navigation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253" y="1806880"/>
            <a:ext cx="12573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853" y="1780685"/>
            <a:ext cx="3430094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730" y="1992091"/>
            <a:ext cx="305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o to previous page, next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4853" y="1296968"/>
            <a:ext cx="257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agnify: zoom in and out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3641" y="1992091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7601" y="2677415"/>
            <a:ext cx="1468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ounding box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257253" y="1646956"/>
            <a:ext cx="304800" cy="1599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162253" y="2564918"/>
            <a:ext cx="228600" cy="14883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1"/>
          </p:cNvCxnSpPr>
          <p:nvPr/>
        </p:nvCxnSpPr>
        <p:spPr>
          <a:xfrm flipH="1" flipV="1">
            <a:off x="4419053" y="2036551"/>
            <a:ext cx="234588" cy="14020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1"/>
          </p:cNvCxnSpPr>
          <p:nvPr/>
        </p:nvCxnSpPr>
        <p:spPr>
          <a:xfrm flipH="1">
            <a:off x="4342853" y="2176757"/>
            <a:ext cx="310788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1"/>
          </p:cNvCxnSpPr>
          <p:nvPr/>
        </p:nvCxnSpPr>
        <p:spPr>
          <a:xfrm flipH="1">
            <a:off x="4498247" y="2176757"/>
            <a:ext cx="155394" cy="18466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62325" y="5383012"/>
            <a:ext cx="112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scroll bars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16" y="5684152"/>
            <a:ext cx="79057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2" y="3276600"/>
            <a:ext cx="620077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53" y="1454455"/>
            <a:ext cx="32385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4931023" y="1646956"/>
            <a:ext cx="326230" cy="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742653" y="1726918"/>
            <a:ext cx="459323" cy="37973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99653" y="1726918"/>
            <a:ext cx="457747" cy="37973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Rules and Hints for All Forms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Rules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Record only typeset information (nothing written by hand).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Do </a:t>
            </a:r>
            <a:r>
              <a:rPr lang="en-US" dirty="0"/>
              <a:t>not fix errors (OCR, typesetting, </a:t>
            </a:r>
            <a:r>
              <a:rPr lang="en-US" dirty="0" smtClean="0"/>
              <a:t>misspellings</a:t>
            </a:r>
            <a:r>
              <a:rPr lang="en-US" dirty="0"/>
              <a:t>, </a:t>
            </a:r>
            <a:r>
              <a:rPr lang="en-US" dirty="0" smtClean="0"/>
              <a:t>…).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Restore “real” end-of-line hyphens.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For items that cross page boundaries, extract </a:t>
            </a:r>
            <a:r>
              <a:rPr lang="en-US" dirty="0" smtClean="0"/>
              <a:t>complete records with </a:t>
            </a:r>
            <a:r>
              <a:rPr lang="en-US" dirty="0"/>
              <a:t>the </a:t>
            </a:r>
            <a:r>
              <a:rPr lang="en-US" dirty="0" smtClean="0"/>
              <a:t>first page.  (If no previous/subsequent page, extract partial records.)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/>
              <a:t>click, Alt-click, or mouse-drag-and-click only (to the extent possible).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Hints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 click and Alt-click, hold </a:t>
            </a:r>
            <a:r>
              <a:rPr lang="en-US" dirty="0"/>
              <a:t>down Ctrl </a:t>
            </a:r>
            <a:r>
              <a:rPr lang="en-US" dirty="0" smtClean="0"/>
              <a:t>to add tokens to a field.  (Sometimes a click doesn’t “take”; just click again.)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remove a character that should be omitted, </a:t>
            </a:r>
            <a:r>
              <a:rPr lang="en-US" dirty="0" smtClean="0"/>
              <a:t>click on the character </a:t>
            </a:r>
            <a:r>
              <a:rPr lang="en-US" dirty="0"/>
              <a:t>and use </a:t>
            </a:r>
            <a:r>
              <a:rPr lang="en-US" dirty="0" smtClean="0"/>
              <a:t>Backspace/Delete, and then Esc when done.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field focus changes automatically; to change manually, use Tab and shift-Tab or click on a field and Esc.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 blank record or field at the end need not be deleted.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Be familiar with all Actions and use Keyboard Shortcuts.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4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Rules and Hints for All Forms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Rules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Record only typeset information (nothing written by hand).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Do </a:t>
            </a:r>
            <a:r>
              <a:rPr lang="en-US" dirty="0"/>
              <a:t>not fix errors (OCR, typesetting, </a:t>
            </a:r>
            <a:r>
              <a:rPr lang="en-US" dirty="0" smtClean="0"/>
              <a:t>misspellings</a:t>
            </a:r>
            <a:r>
              <a:rPr lang="en-US" dirty="0"/>
              <a:t>, </a:t>
            </a:r>
            <a:r>
              <a:rPr lang="en-US" dirty="0" smtClean="0"/>
              <a:t>…).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Restore “real” end-of-line hyphens.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For items that cross page boundaries, extract </a:t>
            </a:r>
            <a:r>
              <a:rPr lang="en-US" dirty="0" smtClean="0"/>
              <a:t>complete records with </a:t>
            </a:r>
            <a:r>
              <a:rPr lang="en-US" dirty="0"/>
              <a:t>the </a:t>
            </a:r>
            <a:r>
              <a:rPr lang="en-US" dirty="0" smtClean="0"/>
              <a:t>first page.  (If no previous/subsequent page, extract partial records.)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/>
              <a:t>click, Alt-click, or mouse-drag-and-click only (to the extent possible).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Hints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 click and Alt-click, hold </a:t>
            </a:r>
            <a:r>
              <a:rPr lang="en-US" dirty="0"/>
              <a:t>down Ctrl </a:t>
            </a:r>
            <a:r>
              <a:rPr lang="en-US" dirty="0" smtClean="0"/>
              <a:t>to add tokens to a field.  (Sometimes a click doesn’t “take”; just click again.)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remove a character that should be omitted, </a:t>
            </a:r>
            <a:r>
              <a:rPr lang="en-US" dirty="0" smtClean="0"/>
              <a:t>click on the character </a:t>
            </a:r>
            <a:r>
              <a:rPr lang="en-US" dirty="0"/>
              <a:t>and use </a:t>
            </a:r>
            <a:r>
              <a:rPr lang="en-US" dirty="0" smtClean="0"/>
              <a:t>Backspace/Delete, and then Esc when done.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field focus changes automatically; to change manually, use Tab and shift-Tab or click on a field and Esc.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 blank record or field at the end need not be deleted.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Be familiar with all Actions and use Keyboard Shortcuts.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05200"/>
            <a:ext cx="7162800" cy="232279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6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36" y="304800"/>
            <a:ext cx="8229600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/>
              <a:t>Record only typeset information</a:t>
            </a:r>
            <a:br>
              <a:rPr lang="en-US" sz="3600" dirty="0" smtClean="0"/>
            </a:br>
            <a:r>
              <a:rPr lang="en-US" sz="3600" dirty="0" smtClean="0"/>
              <a:t>(nothing written by hand).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9" name="Picture 5" descr="C:\Documents and Settings\David W. Embley\My Documents\FROntIER\HandwrittenNot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6709272" cy="2133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33800" y="4495800"/>
            <a:ext cx="14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This, not that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038600" y="3276600"/>
            <a:ext cx="457200" cy="12954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648200" y="3276600"/>
            <a:ext cx="914400" cy="12954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/>
              <a:t>Do not fix errors</a:t>
            </a:r>
            <a:br>
              <a:rPr lang="en-US" sz="3600" dirty="0" smtClean="0"/>
            </a:br>
            <a:r>
              <a:rPr lang="en-US" sz="3600" dirty="0" smtClean="0"/>
              <a:t>(OCR, typesetting, misspellings, …).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4" name="Picture 6" descr="C:\Documents and Settings\David W. Embley\My Documents\FROntIER\i860OCRerro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038600"/>
            <a:ext cx="4981575" cy="1323975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057400"/>
            <a:ext cx="50101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5410200" y="27432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486400" y="47244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56692"/>
            <a:ext cx="50101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 smtClean="0"/>
              <a:t>Restore “real” end-of-line hyphens.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2562" y="1371600"/>
            <a:ext cx="6086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681162" y="1981200"/>
            <a:ext cx="1447800" cy="2209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405062" y="1828800"/>
            <a:ext cx="4000500" cy="2362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895600" y="1828800"/>
            <a:ext cx="4119562" cy="2362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24400" y="4724400"/>
            <a:ext cx="3728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Alt-click on “Latter-” in: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“… Latter-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day Saints” also yields “</a:t>
            </a:r>
            <a:r>
              <a:rPr lang="en-US" dirty="0" err="1" smtClean="0">
                <a:solidFill>
                  <a:srgbClr val="FF0000"/>
                </a:solidFill>
              </a:rPr>
              <a:t>Latterday</a:t>
            </a:r>
            <a:r>
              <a:rPr lang="en-US" dirty="0" smtClean="0">
                <a:solidFill>
                  <a:srgbClr val="FF0000"/>
                </a:solidFill>
              </a:rPr>
              <a:t>”. Restore “real” hyphen: “Latter-day” (click on field and edit)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5363" y="4712677"/>
            <a:ext cx="2357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Alt-click on “</a:t>
            </a:r>
            <a:r>
              <a:rPr lang="en-US" dirty="0" err="1" smtClean="0">
                <a:solidFill>
                  <a:srgbClr val="FF0000"/>
                </a:solidFill>
              </a:rPr>
              <a:t>McKen</a:t>
            </a:r>
            <a:r>
              <a:rPr lang="en-US" dirty="0" smtClean="0">
                <a:solidFill>
                  <a:srgbClr val="FF0000"/>
                </a:solidFill>
              </a:rPr>
              <a:t>-” properly extracts all of “McKenzie”.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81000"/>
            <a:ext cx="9344390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/>
              <a:t>For items that cross page boundaries, extract complete record with the first page. (If no previous/subsequent page, extract partial records.)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C:\Documents and Settings\David W. Embley\My Documents\FROntIER\CrossPageSnippet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787" y="2937391"/>
            <a:ext cx="5476875" cy="438150"/>
          </a:xfrm>
          <a:prstGeom prst="rect">
            <a:avLst/>
          </a:prstGeom>
          <a:noFill/>
        </p:spPr>
      </p:pic>
      <p:pic>
        <p:nvPicPr>
          <p:cNvPr id="1027" name="Picture 3" descr="C:\Documents and Settings\David W. Embley\My Documents\FROntIER\CrossPageSnippet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2587" y="4461391"/>
            <a:ext cx="5610225" cy="135255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4187" y="3775591"/>
            <a:ext cx="4229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500187" y="3623191"/>
            <a:ext cx="594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3387" y="2937391"/>
            <a:ext cx="80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page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387" y="3927991"/>
            <a:ext cx="80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page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3659" y="5223391"/>
            <a:ext cx="3052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record together with first page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(page 418)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300787" y="3394591"/>
            <a:ext cx="685800" cy="18288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414587" y="4613791"/>
            <a:ext cx="4572000" cy="6096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541" y="2412022"/>
            <a:ext cx="32385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371600" y="1524000"/>
            <a:ext cx="1752600" cy="990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76600" y="1600200"/>
            <a:ext cx="990600" cy="914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Rules and Hints for Person Form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829943" cy="5638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Rules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Extract every name on a page (except names that don’t designate people, e.g., “George Washington University”).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Extract non-names that designate a person not otherwise named (e.g., “Baby Ely”)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Get full name, including any punctuation, title(s) and suffix, but not non-name components associated with the name such as footnote references.  Omit possessives (i.e., ’s).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Extract names as written. (Do not include implied maiden names and surnames).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Extract dates and place names only for birth and death events.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Get full date and place names, including punctuation.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In the absence of birth or death dates, use christening or burial dates and include designations (e.g., “</a:t>
            </a:r>
            <a:r>
              <a:rPr lang="en-US" dirty="0" err="1"/>
              <a:t>bapt.</a:t>
            </a:r>
            <a:r>
              <a:rPr lang="en-US" dirty="0"/>
              <a:t> 1854</a:t>
            </a:r>
            <a:r>
              <a:rPr lang="en-US" dirty="0" smtClean="0"/>
              <a:t>).</a:t>
            </a:r>
          </a:p>
          <a:p>
            <a:r>
              <a:rPr lang="en-US" dirty="0" smtClean="0"/>
              <a:t>Hints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 names and dates with punctuation, use Alt-click.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</a:t>
            </a:r>
            <a:r>
              <a:rPr lang="en-US" dirty="0" smtClean="0"/>
              <a:t>se Ctrl to append name parts.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Keyboard Shortcut “a” to add a record.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92215"/>
            <a:ext cx="8991600" cy="351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Extract  all names, but dates and places only for birth and death events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53000" y="571218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ll names, even when a name appears more than once on a page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600700" y="4114800"/>
            <a:ext cx="152400" cy="16764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753100" y="3763164"/>
            <a:ext cx="114300" cy="2028036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753100" y="3657600"/>
            <a:ext cx="419100" cy="21336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753100" y="4648200"/>
            <a:ext cx="1884711" cy="11430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22315" y="1676400"/>
            <a:ext cx="307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his place but not these places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37811" y="3116832"/>
            <a:ext cx="1407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his date but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not this date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8341786" y="2971800"/>
            <a:ext cx="497414" cy="5334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077200" y="2819400"/>
            <a:ext cx="609600" cy="4191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028936" y="1981200"/>
            <a:ext cx="905264" cy="7620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637811" y="1981200"/>
            <a:ext cx="0" cy="2286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934200" y="1981200"/>
            <a:ext cx="703612" cy="5334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244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/>
              <a:t>Extract every name on a page (non-person names).  Omit non-name components.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01" y="3879109"/>
            <a:ext cx="3352800" cy="234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40926" y="2851920"/>
            <a:ext cx="203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ot embedded reference markers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8057164" y="3498251"/>
            <a:ext cx="127118" cy="1123684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6201" y="5688735"/>
            <a:ext cx="391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ot names used for internal designators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67" b="-32667"/>
          <a:stretch/>
        </p:blipFill>
        <p:spPr bwMode="auto">
          <a:xfrm>
            <a:off x="737382" y="1787295"/>
            <a:ext cx="613063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53472" y="4146494"/>
            <a:ext cx="2319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ot paragraph headers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187" y="3499753"/>
            <a:ext cx="470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ot names that are part of place or thing names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0" idx="3"/>
          </p:cNvCxnSpPr>
          <p:nvPr/>
        </p:nvCxnSpPr>
        <p:spPr>
          <a:xfrm>
            <a:off x="3272697" y="4331160"/>
            <a:ext cx="2924576" cy="290775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</p:cNvCxnSpPr>
          <p:nvPr/>
        </p:nvCxnSpPr>
        <p:spPr>
          <a:xfrm flipV="1">
            <a:off x="4914068" y="4974395"/>
            <a:ext cx="1299585" cy="899006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</p:cNvCxnSpPr>
          <p:nvPr/>
        </p:nvCxnSpPr>
        <p:spPr>
          <a:xfrm flipV="1">
            <a:off x="4914068" y="5222989"/>
            <a:ext cx="213313" cy="650412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</p:cNvCxnSpPr>
          <p:nvPr/>
        </p:nvCxnSpPr>
        <p:spPr>
          <a:xfrm flipV="1">
            <a:off x="4914068" y="4974395"/>
            <a:ext cx="2727913" cy="899006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</p:cNvCxnSpPr>
          <p:nvPr/>
        </p:nvCxnSpPr>
        <p:spPr>
          <a:xfrm flipV="1">
            <a:off x="4914068" y="5159061"/>
            <a:ext cx="1508713" cy="71434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510801" y="3097935"/>
            <a:ext cx="914400" cy="5334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510801" y="3097935"/>
            <a:ext cx="2580701" cy="5334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99" y="1793989"/>
            <a:ext cx="1928257" cy="23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82" y="2412135"/>
            <a:ext cx="927219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01" y="4806821"/>
            <a:ext cx="533400" cy="18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00" y="4568990"/>
            <a:ext cx="861701" cy="23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536" y="5764935"/>
            <a:ext cx="1187865" cy="19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Connector 30"/>
          <p:cNvCxnSpPr/>
          <p:nvPr/>
        </p:nvCxnSpPr>
        <p:spPr>
          <a:xfrm flipV="1">
            <a:off x="5644401" y="4771027"/>
            <a:ext cx="1424299" cy="83121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Project Overview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Untapped sources</a:t>
            </a:r>
          </a:p>
          <a:p>
            <a:pPr lvl="1"/>
            <a:r>
              <a:rPr lang="en-US" dirty="0" smtClean="0"/>
              <a:t>100,000+ scanned/OCRed books</a:t>
            </a:r>
          </a:p>
          <a:p>
            <a:pPr lvl="1"/>
            <a:r>
              <a:rPr lang="en-US" dirty="0" smtClean="0"/>
              <a:t>Problem: how to cost-effectively extract</a:t>
            </a:r>
          </a:p>
          <a:p>
            <a:r>
              <a:rPr lang="en-US" dirty="0" smtClean="0"/>
              <a:t>Extraction tools</a:t>
            </a:r>
          </a:p>
          <a:p>
            <a:pPr lvl="1"/>
            <a:r>
              <a:rPr lang="en-US" dirty="0" smtClean="0"/>
              <a:t>Read and do form-fill type-in</a:t>
            </a:r>
          </a:p>
          <a:p>
            <a:pPr lvl="1"/>
            <a:r>
              <a:rPr lang="en-US" dirty="0" smtClean="0"/>
              <a:t>Form-fill by clicking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opy/paste &amp; correction</a:t>
            </a:r>
          </a:p>
          <a:p>
            <a:pPr lvl="2"/>
            <a:r>
              <a:rPr lang="en-US" dirty="0" smtClean="0"/>
              <a:t>Genealogy construction by inference</a:t>
            </a:r>
          </a:p>
          <a:p>
            <a:pPr lvl="1"/>
            <a:r>
              <a:rPr lang="en-US" dirty="0" smtClean="0"/>
              <a:t>Synergistic</a:t>
            </a:r>
          </a:p>
          <a:p>
            <a:pPr lvl="2"/>
            <a:r>
              <a:rPr lang="en-US" dirty="0" smtClean="0"/>
              <a:t>Automated form-fill with user correction</a:t>
            </a:r>
          </a:p>
          <a:p>
            <a:pPr lvl="2"/>
            <a:r>
              <a:rPr lang="en-US" dirty="0" smtClean="0"/>
              <a:t>Manual specification of rules (</a:t>
            </a:r>
            <a:r>
              <a:rPr lang="en-US" dirty="0" err="1" smtClean="0"/>
              <a:t>FROntIER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Machine-learned extraction rules</a:t>
            </a:r>
          </a:p>
          <a:p>
            <a:pPr lvl="3"/>
            <a:r>
              <a:rPr lang="en-US" dirty="0"/>
              <a:t>D</a:t>
            </a:r>
            <a:r>
              <a:rPr lang="en-US" dirty="0" smtClean="0"/>
              <a:t>iscover author-specified patterns (</a:t>
            </a:r>
            <a:r>
              <a:rPr lang="en-US" dirty="0" err="1" smtClean="0"/>
              <a:t>ListReader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Parse sentences &amp; match concepts (</a:t>
            </a:r>
            <a:r>
              <a:rPr lang="en-US" dirty="0" err="1" smtClean="0"/>
              <a:t>OntoSoar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Learn from observing users work (</a:t>
            </a:r>
            <a:r>
              <a:rPr lang="en-US" dirty="0" err="1" smtClean="0"/>
              <a:t>GreenFIE</a:t>
            </a:r>
            <a:r>
              <a:rPr lang="en-US" dirty="0" smtClean="0"/>
              <a:t>-HD)</a:t>
            </a:r>
          </a:p>
          <a:p>
            <a:r>
              <a:rPr lang="en-US" dirty="0" err="1" smtClean="0"/>
              <a:t>Groundtruthing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2911592" cy="41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370"/>
            <a:ext cx="8229600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/>
              <a:t>Get full name, including any punctuation,</a:t>
            </a:r>
            <a:br>
              <a:rPr lang="en-US" sz="3600" dirty="0" smtClean="0"/>
            </a:br>
            <a:r>
              <a:rPr lang="en-US" sz="3600" dirty="0" smtClean="0"/>
              <a:t>title(s) and suffix. Omit possessives.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5929312" cy="47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392191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52600" y="2362200"/>
            <a:ext cx="149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Isaac Steel, Sr.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3429000"/>
            <a:ext cx="19488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Azubah</a:t>
            </a:r>
            <a:r>
              <a:rPr lang="en-US" dirty="0" smtClean="0">
                <a:solidFill>
                  <a:srgbClr val="FF0000"/>
                </a:solidFill>
              </a:rPr>
              <a:t> Tully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Joel M. </a:t>
            </a:r>
            <a:r>
              <a:rPr lang="en-US" dirty="0" err="1" smtClean="0">
                <a:solidFill>
                  <a:srgbClr val="FF0000"/>
                </a:solidFill>
              </a:rPr>
              <a:t>Gloyd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Chief Justice Waite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895600"/>
            <a:ext cx="56007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52600" y="5334000"/>
            <a:ext cx="6313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David Vance CALL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Rex – omit the surname, “Call” (not written with the name “Rex”)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Arta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Shippee</a:t>
            </a:r>
            <a:r>
              <a:rPr lang="en-US" dirty="0" smtClean="0">
                <a:solidFill>
                  <a:srgbClr val="FF0000"/>
                </a:solidFill>
              </a:rPr>
              <a:t>) Call – include the parentheses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Jolayne</a:t>
            </a:r>
            <a:r>
              <a:rPr lang="en-US" dirty="0" smtClean="0">
                <a:solidFill>
                  <a:srgbClr val="FF0000"/>
                </a:solidFill>
              </a:rPr>
              <a:t> Lois SILLITO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9192"/>
            <a:ext cx="51816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Do not include implied</a:t>
            </a:r>
            <a:br>
              <a:rPr lang="en-US" sz="3600" dirty="0" smtClean="0"/>
            </a:br>
            <a:r>
              <a:rPr lang="en-US" sz="3600" dirty="0" smtClean="0"/>
              <a:t>maiden </a:t>
            </a:r>
            <a:r>
              <a:rPr lang="en-US" sz="3600" dirty="0"/>
              <a:t>names and </a:t>
            </a:r>
            <a:r>
              <a:rPr lang="en-US" sz="3600" dirty="0" smtClean="0"/>
              <a:t>surnames.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57374"/>
            <a:ext cx="60769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362" y="4719191"/>
            <a:ext cx="28500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</a:t>
            </a:r>
            <a:r>
              <a:rPr lang="en-US" sz="1600" dirty="0" smtClean="0">
                <a:solidFill>
                  <a:srgbClr val="FF0000"/>
                </a:solidFill>
              </a:rPr>
              <a:t>ot “Mary Ely Lathrop”</a:t>
            </a:r>
          </a:p>
          <a:p>
            <a:r>
              <a:rPr lang="en-US" sz="1600" dirty="0">
                <a:solidFill>
                  <a:srgbClr val="FF0000"/>
                </a:solidFill>
              </a:rPr>
              <a:t>n</a:t>
            </a:r>
            <a:r>
              <a:rPr lang="en-US" sz="1600" dirty="0" smtClean="0">
                <a:solidFill>
                  <a:srgbClr val="FF0000"/>
                </a:solidFill>
              </a:rPr>
              <a:t>ot “Mary Ely McKenzie”</a:t>
            </a:r>
          </a:p>
          <a:p>
            <a:r>
              <a:rPr lang="en-US" sz="1600" dirty="0">
                <a:solidFill>
                  <a:srgbClr val="FF0000"/>
                </a:solidFill>
              </a:rPr>
              <a:t>n</a:t>
            </a:r>
            <a:r>
              <a:rPr lang="en-US" sz="1600" dirty="0" smtClean="0">
                <a:solidFill>
                  <a:srgbClr val="FF0000"/>
                </a:solidFill>
              </a:rPr>
              <a:t>ot  “Gerard Lathrop McKenzie”</a:t>
            </a:r>
          </a:p>
          <a:p>
            <a:r>
              <a:rPr lang="en-US" sz="1600" dirty="0">
                <a:solidFill>
                  <a:srgbClr val="FF0000"/>
                </a:solidFill>
              </a:rPr>
              <a:t>j</a:t>
            </a:r>
            <a:r>
              <a:rPr lang="en-US" sz="1600" dirty="0" smtClean="0">
                <a:solidFill>
                  <a:srgbClr val="FF0000"/>
                </a:solidFill>
              </a:rPr>
              <a:t>ust the names as written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0" y="2286000"/>
            <a:ext cx="1371600" cy="1981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52600" y="3200400"/>
            <a:ext cx="1905000" cy="2057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76400" y="3429000"/>
            <a:ext cx="1828800" cy="2209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991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2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Get </a:t>
            </a:r>
            <a:r>
              <a:rPr lang="en-US" sz="3600" dirty="0"/>
              <a:t>full date and place </a:t>
            </a:r>
            <a:r>
              <a:rPr lang="en-US" sz="3600" dirty="0" smtClean="0"/>
              <a:t>names,</a:t>
            </a:r>
            <a:br>
              <a:rPr lang="en-US" sz="3600" dirty="0" smtClean="0"/>
            </a:br>
            <a:r>
              <a:rPr lang="en-US" sz="3600" dirty="0" smtClean="0"/>
              <a:t>including </a:t>
            </a:r>
            <a:r>
              <a:rPr lang="en-US" sz="3600" dirty="0"/>
              <a:t>punctuation.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1459523"/>
            <a:ext cx="228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include date modifiers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1" y="1383323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date modifiers, not date explanations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                                (do not include)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Documents and Settings\David W. Embley\My Documents\FROntIER\DateRulesIllustrations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69123"/>
            <a:ext cx="6983812" cy="162877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2819400" y="1764323"/>
            <a:ext cx="533400" cy="17526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715000" y="1688123"/>
            <a:ext cx="838200" cy="4572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553200" y="1688123"/>
            <a:ext cx="152400" cy="8382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477000" y="1688123"/>
            <a:ext cx="76200" cy="17526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819400" y="1764323"/>
            <a:ext cx="1905000" cy="381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4484876"/>
            <a:ext cx="5838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5105399" y="3875276"/>
            <a:ext cx="3316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days of the week (do not include)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4594122" y="4180076"/>
            <a:ext cx="1501877" cy="1160206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333999" y="4180076"/>
            <a:ext cx="762000" cy="13716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324599" y="4865876"/>
            <a:ext cx="24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punctuation part of date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(include)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5825612" y="5170676"/>
            <a:ext cx="527329" cy="258097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1"/>
          </p:cNvCxnSpPr>
          <p:nvPr/>
        </p:nvCxnSpPr>
        <p:spPr>
          <a:xfrm flipH="1">
            <a:off x="6024715" y="5189042"/>
            <a:ext cx="299884" cy="239731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28599" y="6085076"/>
            <a:ext cx="4408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punctuation not part of date (do not include)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761999" y="5679495"/>
            <a:ext cx="218768" cy="481781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761999" y="5871224"/>
            <a:ext cx="388374" cy="290052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In the absence of birth or death dates, use christening or burial dates and include designations.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37909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114800"/>
            <a:ext cx="51435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981200" y="2438400"/>
            <a:ext cx="2743200" cy="2362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2438400"/>
            <a:ext cx="990600" cy="2362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Rules and Hints for Marriages Form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Rules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Record all marriages, both stated and implied (e.g., if A is mentioned as the son of B and C, then record B and C as being married).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 persons with multiple marriages, record each marriage in a separate record.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Extract names as specified for the person form---full name including punctuation, but only the name as written, not including implied maiden and surnames.</a:t>
            </a:r>
          </a:p>
          <a:p>
            <a:r>
              <a:rPr lang="en-US" dirty="0" smtClean="0"/>
              <a:t>Hints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 smtClean="0"/>
              <a:t>Tab or “a</a:t>
            </a:r>
            <a:r>
              <a:rPr lang="en-US" dirty="0"/>
              <a:t>” to add a new blank marriage record (when there is no </a:t>
            </a:r>
            <a:r>
              <a:rPr lang="en-US" dirty="0" err="1"/>
              <a:t>MarriageDate</a:t>
            </a:r>
            <a:r>
              <a:rPr lang="en-US" dirty="0" smtClean="0"/>
              <a:t>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“Spouse1” can be either the husband or the wife; record names in the order they appear in the document.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avid W. Embley\My Documents\FROntIER\LathropFamil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5686425" cy="17907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10251"/>
            <a:ext cx="50863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Record all </a:t>
            </a:r>
            <a:r>
              <a:rPr lang="en-US" sz="3200" dirty="0" smtClean="0"/>
              <a:t>marriages,</a:t>
            </a:r>
            <a:br>
              <a:rPr lang="en-US" sz="3200" dirty="0" smtClean="0"/>
            </a:br>
            <a:r>
              <a:rPr lang="en-US" sz="3200" dirty="0" smtClean="0"/>
              <a:t>both </a:t>
            </a:r>
            <a:r>
              <a:rPr lang="en-US" sz="3200" dirty="0"/>
              <a:t>stated and </a:t>
            </a:r>
            <a:r>
              <a:rPr lang="en-US" sz="3200" dirty="0" smtClean="0"/>
              <a:t>implied.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64460" y="4349497"/>
            <a:ext cx="76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4460" y="4850368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implied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>
            <a:stCxn id="6" idx="3"/>
            <a:endCxn id="1027" idx="1"/>
          </p:cNvCxnSpPr>
          <p:nvPr/>
        </p:nvCxnSpPr>
        <p:spPr>
          <a:xfrm>
            <a:off x="2530632" y="4534163"/>
            <a:ext cx="745968" cy="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3"/>
          </p:cNvCxnSpPr>
          <p:nvPr/>
        </p:nvCxnSpPr>
        <p:spPr>
          <a:xfrm>
            <a:off x="2651241" y="5035034"/>
            <a:ext cx="625359" cy="1963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</p:cNvCxnSpPr>
          <p:nvPr/>
        </p:nvCxnSpPr>
        <p:spPr>
          <a:xfrm flipV="1">
            <a:off x="2651241" y="4850368"/>
            <a:ext cx="625359" cy="18466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70341" y="5791200"/>
            <a:ext cx="3340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ames, as written (maiden name, married name not included)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3962400" y="4942701"/>
            <a:ext cx="762000" cy="8484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876800" y="5231368"/>
            <a:ext cx="304800" cy="55983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800600" y="4534164"/>
            <a:ext cx="114300" cy="125703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6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064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For persons with multiple marriages, record each marriage in a separate record</a:t>
            </a:r>
            <a:r>
              <a:rPr lang="en-US" sz="3600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7" y="1661605"/>
            <a:ext cx="6296025" cy="169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51054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0386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Christopher with three marriages &amp; three records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Rules and Hints for Children Forms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7630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Rules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Sometimes </a:t>
            </a:r>
            <a:r>
              <a:rPr lang="en-US" dirty="0"/>
              <a:t>the same surname appears for every child.  </a:t>
            </a:r>
            <a:r>
              <a:rPr lang="en-US" dirty="0" smtClean="0"/>
              <a:t>Be sure to properly include each separate surname with each separate name. 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Include families </a:t>
            </a:r>
            <a:r>
              <a:rPr lang="en-US" dirty="0" smtClean="0"/>
              <a:t>only </a:t>
            </a:r>
            <a:r>
              <a:rPr lang="en-US" dirty="0"/>
              <a:t>if </a:t>
            </a:r>
            <a:r>
              <a:rPr lang="en-US" dirty="0" smtClean="0"/>
              <a:t>parents </a:t>
            </a:r>
            <a:r>
              <a:rPr lang="en-US" dirty="0"/>
              <a:t>and at least one child appear in </a:t>
            </a:r>
            <a:r>
              <a:rPr lang="en-US" dirty="0" smtClean="0"/>
              <a:t>the given sequence of pages.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Record families that extend across page boundaries with the first page.</a:t>
            </a:r>
            <a:endParaRPr lang="en-US" dirty="0"/>
          </a:p>
          <a:p>
            <a:r>
              <a:rPr lang="en-US" dirty="0" smtClean="0"/>
              <a:t>Hints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When the focus is on a list field, a number key, n, adds n more blank fields to the list.  Count the number of children and add the right number of fields first, then fill them in (e.g., if there are 5 children, enter 4 to add 4 more fields for the children; for 24 children, enter 9, then 9 again, and finally 5).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“a” to add a new record if you wish to jump out of the middle of the record you’re working on and start a new record.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Don’t forget children,</a:t>
            </a:r>
            <a:br>
              <a:rPr lang="en-US" sz="3200" dirty="0" smtClean="0"/>
            </a:br>
            <a:r>
              <a:rPr lang="en-US" sz="3200" dirty="0" smtClean="0"/>
              <a:t>not explicitly marked as “children”.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1" y="1920615"/>
            <a:ext cx="6134202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57600"/>
            <a:ext cx="50958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1920615"/>
            <a:ext cx="2057400" cy="2129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2133600"/>
            <a:ext cx="1524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3622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21336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4800" y="2362200"/>
            <a:ext cx="60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Be sure to properly include each separate surname with each separate name.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78" y="1905000"/>
            <a:ext cx="6705600" cy="377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5011" y="1568646"/>
            <a:ext cx="637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“Michael Lawrence KIRCHGESSNER”, click here, here, and here.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019800"/>
            <a:ext cx="596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“Deborah Joan KIRCHGESSNER”, click here, here, and here.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76600" y="1905000"/>
            <a:ext cx="2590800" cy="22860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86200" y="1905000"/>
            <a:ext cx="2590800" cy="23622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105400" y="1905000"/>
            <a:ext cx="2286000" cy="22860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124200" y="4419600"/>
            <a:ext cx="2590800" cy="16764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886200" y="4419600"/>
            <a:ext cx="2362200" cy="16764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648200" y="4419600"/>
            <a:ext cx="2514600" cy="16764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4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David W. Embley\My Documents\FROntIER\Pg419Yell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"/>
            <a:ext cx="4419600" cy="625287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743200" y="2438400"/>
            <a:ext cx="3581400" cy="1219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avid W. Embley\My Documents\FROntIER\CrossPageFamil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667000"/>
            <a:ext cx="7032127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/>
              <a:t>Record children with families that extend across page boundaries with the first page.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2362200"/>
            <a:ext cx="6445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omit, if first page; otherwise record with parents on previous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6172200"/>
            <a:ext cx="559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omit, if last page; otherwise record children with this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437" y="3429000"/>
            <a:ext cx="1300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 children,</a:t>
            </a:r>
          </a:p>
          <a:p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mit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362" y="480060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include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Good Luck!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r>
              <a:rPr lang="en-US" dirty="0" smtClean="0"/>
              <a:t>(our ancestors are waiting)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5725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David W. Embley\My Documents\FROntIER\WilliamGerardLathropFamil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0"/>
            <a:ext cx="3967162" cy="121696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.docstoccdn.com/thumb/orig/37323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47800"/>
            <a:ext cx="3629025" cy="4695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4" name="Picture 8" descr="https://encrypted-tbn1.gstatic.com/images?q=tbn:ANd9GcS4uA-tSJwFTvRRysVhKE5uiiFJLX0REbdvThjaCAI8Wc1S3db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133600"/>
            <a:ext cx="4156364" cy="30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6" name="Picture 10" descr="http://ancestordetector.com/wp-content/uploads/2011/02/t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828800"/>
            <a:ext cx="5147551" cy="38100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913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Read and Do Form-fill Type-in</a:t>
            </a:r>
            <a:endParaRPr lang="en-US" sz="4000" dirty="0"/>
          </a:p>
        </p:txBody>
      </p:sp>
      <p:pic>
        <p:nvPicPr>
          <p:cNvPr id="4100" name="Picture 4" descr="http://1.bp.blogspot.com/_CvjnRNCBGRQ/TFi3ziQ0OFI/AAAAAAAAAB4/gYTcSkPHycU/s1600/Family+Group+Sheet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038600"/>
            <a:ext cx="3629025" cy="2552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2" descr="C:\Documents and Settings\David W. Embley\My Documents\FROntIER\WilliamGerardLathropFamil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1219200"/>
            <a:ext cx="3967162" cy="121696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01762"/>
          </a:xfrm>
        </p:spPr>
        <p:txBody>
          <a:bodyPr>
            <a:noAutofit/>
          </a:bodyPr>
          <a:lstStyle/>
          <a:p>
            <a:r>
              <a:rPr lang="en-US" sz="4000" dirty="0" smtClean="0"/>
              <a:t>Form-fill: Click-only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4" descr="C:\Documents and Settings\David W. Embley\My Documents\FROntIER\SynergisticMock-up.T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 bwMode="auto">
          <a:xfrm>
            <a:off x="100780" y="2207342"/>
            <a:ext cx="8915400" cy="3326289"/>
          </a:xfrm>
          <a:prstGeom prst="rect">
            <a:avLst/>
          </a:prstGeom>
          <a:noFill/>
          <a:ln w="25400" cmpd="sng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05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01762"/>
          </a:xfrm>
        </p:spPr>
        <p:txBody>
          <a:bodyPr>
            <a:noAutofit/>
          </a:bodyPr>
          <a:lstStyle/>
          <a:p>
            <a:r>
              <a:rPr lang="en-US" sz="4000" dirty="0" smtClean="0"/>
              <a:t>Synergistic: Automatic Form-fill</a:t>
            </a:r>
            <a:br>
              <a:rPr lang="en-US" sz="4000" dirty="0" smtClean="0"/>
            </a:br>
            <a:r>
              <a:rPr lang="en-US" sz="4000" dirty="0" smtClean="0"/>
              <a:t>with Human Confirmation/Correction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6" name="Picture 4" descr="C:\Documents and Settings\David W. Embley\My Documents\FROntIER\SynergisticMock-up.TIF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 bwMode="auto">
          <a:xfrm>
            <a:off x="100780" y="2207342"/>
            <a:ext cx="8915400" cy="3326289"/>
          </a:xfrm>
          <a:prstGeom prst="rect">
            <a:avLst/>
          </a:prstGeom>
          <a:noFill/>
          <a:ln w="25400" cmpd="sng">
            <a:solidFill>
              <a:schemeClr val="accent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4276877" y="2961604"/>
            <a:ext cx="240772" cy="215444"/>
            <a:chOff x="4464919" y="2946856"/>
            <a:chExt cx="240772" cy="215444"/>
          </a:xfrm>
        </p:grpSpPr>
        <p:sp>
          <p:nvSpPr>
            <p:cNvPr id="6" name="Rectangle 5"/>
            <p:cNvSpPr/>
            <p:nvPr/>
          </p:nvSpPr>
          <p:spPr>
            <a:xfrm>
              <a:off x="4522410" y="2993232"/>
              <a:ext cx="125790" cy="1166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64919" y="2946856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ym typeface="Symbol"/>
                </a:rPr>
                <a:t></a:t>
              </a:r>
              <a:endParaRPr lang="en-US" sz="8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76877" y="3471706"/>
            <a:ext cx="240772" cy="215444"/>
            <a:chOff x="4464919" y="2946856"/>
            <a:chExt cx="240772" cy="215444"/>
          </a:xfrm>
        </p:grpSpPr>
        <p:sp>
          <p:nvSpPr>
            <p:cNvPr id="9" name="Rectangle 8"/>
            <p:cNvSpPr/>
            <p:nvPr/>
          </p:nvSpPr>
          <p:spPr>
            <a:xfrm>
              <a:off x="4522410" y="2993232"/>
              <a:ext cx="125790" cy="1166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64919" y="2946856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ym typeface="Symbol"/>
                </a:rPr>
                <a:t></a:t>
              </a:r>
              <a:endParaRPr lang="en-US" sz="8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76877" y="4002234"/>
            <a:ext cx="240772" cy="215444"/>
            <a:chOff x="4464919" y="2946856"/>
            <a:chExt cx="240772" cy="215444"/>
          </a:xfrm>
        </p:grpSpPr>
        <p:sp>
          <p:nvSpPr>
            <p:cNvPr id="12" name="Rectangle 11"/>
            <p:cNvSpPr/>
            <p:nvPr/>
          </p:nvSpPr>
          <p:spPr>
            <a:xfrm>
              <a:off x="4522410" y="2993232"/>
              <a:ext cx="125790" cy="1166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64919" y="2946856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ym typeface="Symbol"/>
                </a:rPr>
                <a:t></a:t>
              </a:r>
              <a:endParaRPr lang="en-US" sz="8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76877" y="4519148"/>
            <a:ext cx="240772" cy="215444"/>
            <a:chOff x="4464919" y="2946856"/>
            <a:chExt cx="240772" cy="215444"/>
          </a:xfrm>
        </p:grpSpPr>
        <p:sp>
          <p:nvSpPr>
            <p:cNvPr id="15" name="Rectangle 14"/>
            <p:cNvSpPr/>
            <p:nvPr/>
          </p:nvSpPr>
          <p:spPr>
            <a:xfrm>
              <a:off x="4522410" y="2993232"/>
              <a:ext cx="125790" cy="11668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64919" y="2946856"/>
              <a:ext cx="2407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ym typeface="Symbol"/>
                </a:rPr>
                <a:t></a:t>
              </a:r>
              <a:endParaRPr lang="en-US" sz="800" b="1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334368" y="5077902"/>
            <a:ext cx="125790" cy="1166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04" y="5085504"/>
            <a:ext cx="12858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126383" y="5118843"/>
            <a:ext cx="257175" cy="13811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57" y="5330696"/>
            <a:ext cx="407449" cy="14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088817" y="5078130"/>
            <a:ext cx="202406" cy="12382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48" y="3782601"/>
            <a:ext cx="357446" cy="14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787" y="3784419"/>
            <a:ext cx="597464" cy="13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43" y="3788158"/>
            <a:ext cx="12858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999" y="3799167"/>
            <a:ext cx="21994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47059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Demo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Annotator Framework</a:t>
            </a:r>
          </a:p>
          <a:p>
            <a:pPr lvl="1"/>
            <a:r>
              <a:rPr lang="en-US" dirty="0" smtClean="0"/>
              <a:t>Session initialization/save/termination</a:t>
            </a:r>
          </a:p>
          <a:p>
            <a:pPr lvl="1"/>
            <a:r>
              <a:rPr lang="en-US" dirty="0" smtClean="0"/>
              <a:t>Page mode/magnification/navigation</a:t>
            </a:r>
          </a:p>
          <a:p>
            <a:r>
              <a:rPr lang="en-US" dirty="0" smtClean="0"/>
              <a:t>Form Fill-in</a:t>
            </a:r>
          </a:p>
          <a:p>
            <a:pPr lvl="1"/>
            <a:r>
              <a:rPr lang="en-US" dirty="0" smtClean="0"/>
              <a:t>Person</a:t>
            </a:r>
          </a:p>
          <a:p>
            <a:pPr lvl="1"/>
            <a:r>
              <a:rPr lang="en-US" dirty="0" smtClean="0"/>
              <a:t>Marriages</a:t>
            </a:r>
          </a:p>
          <a:p>
            <a:pPr lvl="1"/>
            <a:r>
              <a:rPr lang="en-US" dirty="0" smtClean="0"/>
              <a:t>Children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9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 smtClean="0"/>
              <a:t>Session Initialization/Save/Termination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5397-1D65-4FA5-B65B-F271D2EFE34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0796" y="1219200"/>
            <a:ext cx="5741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Navigate to “dithers.cs.byu.edu/</a:t>
            </a:r>
            <a:r>
              <a:rPr lang="en-US" dirty="0" err="1" smtClean="0">
                <a:solidFill>
                  <a:srgbClr val="FF0000"/>
                </a:solidFill>
              </a:rPr>
              <a:t>bookannotator</a:t>
            </a:r>
            <a:r>
              <a:rPr lang="en-US" dirty="0" smtClean="0">
                <a:solidFill>
                  <a:srgbClr val="FF0000"/>
                </a:solidFill>
              </a:rPr>
              <a:t>”  and login: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796" y="3129185"/>
            <a:ext cx="2470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Select page to annotate: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2743200" cy="147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24400" y="1905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will be given several username-password pairs.  Each is associated with an annotation job to do.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581400"/>
            <a:ext cx="3657600" cy="101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3962400" y="3048000"/>
            <a:ext cx="762000" cy="68580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796" y="4648200"/>
            <a:ext cx="296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Save / Continue to Next Page: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5105400"/>
            <a:ext cx="30263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34000" y="48006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When you have finished all assigned pages and have saved your work, you need do nothing more.  To start another job, navigate to “dithers.cs.byu.edu/</a:t>
            </a:r>
            <a:r>
              <a:rPr lang="en-US" dirty="0" err="1" smtClean="0">
                <a:solidFill>
                  <a:srgbClr val="FF0000"/>
                </a:solidFill>
              </a:rPr>
              <a:t>fhannotator</a:t>
            </a:r>
            <a:r>
              <a:rPr lang="en-US" dirty="0" smtClean="0">
                <a:solidFill>
                  <a:srgbClr val="FF0000"/>
                </a:solidFill>
              </a:rPr>
              <a:t>”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505200" y="2362201"/>
            <a:ext cx="1219200" cy="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2805</TotalTime>
  <Words>1719</Words>
  <Application>Microsoft Office PowerPoint</Application>
  <PresentationFormat>On-screen Show (4:3)</PresentationFormat>
  <Paragraphs>215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Scanned Books: Annotator Training</vt:lpstr>
      <vt:lpstr>Project Overview</vt:lpstr>
      <vt:lpstr>PowerPoint Presentation</vt:lpstr>
      <vt:lpstr>PowerPoint Presentation</vt:lpstr>
      <vt:lpstr>Read and Do Form-fill Type-in</vt:lpstr>
      <vt:lpstr>Form-fill: Click-only</vt:lpstr>
      <vt:lpstr>Synergistic: Automatic Form-fill with Human Confirmation/Correction</vt:lpstr>
      <vt:lpstr>Demo</vt:lpstr>
      <vt:lpstr>Session Initialization/Save/Termination </vt:lpstr>
      <vt:lpstr>Page Mode/Magnification/Navigation</vt:lpstr>
      <vt:lpstr>Rules and Hints for All Forms</vt:lpstr>
      <vt:lpstr>Rules and Hints for All Forms</vt:lpstr>
      <vt:lpstr>Record only typeset information (nothing written by hand). </vt:lpstr>
      <vt:lpstr>Do not fix errors (OCR, typesetting, misspellings, …).  </vt:lpstr>
      <vt:lpstr>Restore “real” end-of-line hyphens. </vt:lpstr>
      <vt:lpstr>For items that cross page boundaries, extract complete record with the first page. (If no previous/subsequent page, extract partial records.) </vt:lpstr>
      <vt:lpstr>Rules and Hints for Person Form</vt:lpstr>
      <vt:lpstr>Extract  all names, but dates and places only for birth and death events</vt:lpstr>
      <vt:lpstr>Extract every name on a page (non-person names).  Omit non-name components.  </vt:lpstr>
      <vt:lpstr>Get full name, including any punctuation, title(s) and suffix. Omit possessives. </vt:lpstr>
      <vt:lpstr>Do not include implied maiden names and surnames. </vt:lpstr>
      <vt:lpstr>Get full date and place names, including punctuation. </vt:lpstr>
      <vt:lpstr>In the absence of birth or death dates, use christening or burial dates and include designations.</vt:lpstr>
      <vt:lpstr>Rules and Hints for Marriages Form</vt:lpstr>
      <vt:lpstr>Record all marriages, both stated and implied.</vt:lpstr>
      <vt:lpstr>For persons with multiple marriages, record each marriage in a separate record. </vt:lpstr>
      <vt:lpstr>Rules and Hints for Children Forms</vt:lpstr>
      <vt:lpstr>Don’t forget children, not explicitly marked as “children”.</vt:lpstr>
      <vt:lpstr>Be sure to properly include each separate surname with each separate name.</vt:lpstr>
      <vt:lpstr>Record children with families that extend across page boundaries with the first page.  </vt:lpstr>
      <vt:lpstr>Good Luck!</vt:lpstr>
    </vt:vector>
  </TitlesOfParts>
  <Company>BYU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FROntIER: Annotator Training</dc:title>
  <dc:creator>David W. Embley</dc:creator>
  <cp:lastModifiedBy>David Wayne Embley</cp:lastModifiedBy>
  <cp:revision>380</cp:revision>
  <dcterms:created xsi:type="dcterms:W3CDTF">2013-12-19T18:29:59Z</dcterms:created>
  <dcterms:modified xsi:type="dcterms:W3CDTF">2014-04-14T16:16:23Z</dcterms:modified>
</cp:coreProperties>
</file>