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58" r:id="rId3"/>
    <p:sldId id="288" r:id="rId4"/>
    <p:sldId id="289" r:id="rId5"/>
    <p:sldId id="277" r:id="rId6"/>
    <p:sldId id="279" r:id="rId7"/>
    <p:sldId id="283" r:id="rId8"/>
    <p:sldId id="284" r:id="rId9"/>
    <p:sldId id="286" r:id="rId10"/>
    <p:sldId id="282" r:id="rId11"/>
    <p:sldId id="291" r:id="rId12"/>
    <p:sldId id="259" r:id="rId13"/>
    <p:sldId id="260" r:id="rId14"/>
    <p:sldId id="262" r:id="rId15"/>
    <p:sldId id="263" r:id="rId16"/>
    <p:sldId id="264" r:id="rId17"/>
    <p:sldId id="265" r:id="rId18"/>
    <p:sldId id="266" r:id="rId19"/>
    <p:sldId id="267" r:id="rId20"/>
    <p:sldId id="268" r:id="rId21"/>
    <p:sldId id="257" r:id="rId22"/>
    <p:sldId id="270" r:id="rId23"/>
    <p:sldId id="292" r:id="rId24"/>
    <p:sldId id="285" r:id="rId25"/>
    <p:sldId id="271" r:id="rId26"/>
    <p:sldId id="281" r:id="rId27"/>
    <p:sldId id="272" r:id="rId28"/>
    <p:sldId id="273" r:id="rId29"/>
    <p:sldId id="287"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264" autoAdjust="0"/>
    <p:restoredTop sz="82429" autoAdjust="0"/>
  </p:normalViewPr>
  <p:slideViewPr>
    <p:cSldViewPr snapToGrid="0">
      <p:cViewPr varScale="1">
        <p:scale>
          <a:sx n="95" d="100"/>
          <a:sy n="95" d="100"/>
        </p:scale>
        <p:origin x="834" y="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F8C4A8-4717-4EB1-B615-18B1E11D894C}" type="datetimeFigureOut">
              <a:rPr lang="en-US" smtClean="0"/>
              <a:t>2/13/2018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29695A-61D6-40F1-AC31-7221A1358566}" type="slidenum">
              <a:rPr lang="en-US" smtClean="0"/>
              <a:t>‹#›</a:t>
            </a:fld>
            <a:endParaRPr lang="en-US"/>
          </a:p>
        </p:txBody>
      </p:sp>
    </p:spTree>
    <p:extLst>
      <p:ext uri="{BB962C8B-B14F-4D97-AF65-F5344CB8AC3E}">
        <p14:creationId xmlns:p14="http://schemas.microsoft.com/office/powerpoint/2010/main" val="33040115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29695A-61D6-40F1-AC31-7221A1358566}" type="slidenum">
              <a:rPr lang="en-US" smtClean="0"/>
              <a:t>1</a:t>
            </a:fld>
            <a:endParaRPr lang="en-US"/>
          </a:p>
        </p:txBody>
      </p:sp>
    </p:spTree>
    <p:extLst>
      <p:ext uri="{BB962C8B-B14F-4D97-AF65-F5344CB8AC3E}">
        <p14:creationId xmlns:p14="http://schemas.microsoft.com/office/powerpoint/2010/main" val="10529368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“Form Builder” is already implemented. The “Add a Form” button adds another form to the collection. The “&gt;” next to each field, when clicked, lets a user nest form fields of various kinds under the field.</a:t>
            </a:r>
          </a:p>
          <a:p>
            <a:endParaRPr lang="en-US" dirty="0"/>
          </a:p>
          <a:p>
            <a:r>
              <a:rPr lang="en-US" dirty="0"/>
              <a:t>Here I have defined three form/record templates: Person, Couple, and Family. These are the record definitions for </a:t>
            </a:r>
            <a:r>
              <a:rPr lang="en-US" dirty="0" err="1"/>
              <a:t>GreenQQ</a:t>
            </a:r>
            <a:r>
              <a:rPr lang="en-US" dirty="0"/>
              <a:t>.  Each one corresponds one-to-one with the mini-ontologies in Figures 7, 8, and 9 of the </a:t>
            </a:r>
            <a:r>
              <a:rPr lang="en-US" dirty="0" err="1"/>
              <a:t>emisa</a:t>
            </a:r>
            <a:r>
              <a:rPr lang="en-US" dirty="0"/>
              <a:t> paper.  The red asterisk specifies the grouping HEAD class for the record (i.e. the field for ontological commitment which you can read more about in the </a:t>
            </a:r>
            <a:r>
              <a:rPr lang="en-US" dirty="0" err="1"/>
              <a:t>emisa</a:t>
            </a:r>
            <a:r>
              <a:rPr lang="en-US" dirty="0"/>
              <a:t> paper, but which essentially means that when the text for this class is recognized/extracted, a record-object is instantiated).</a:t>
            </a:r>
          </a:p>
          <a:p>
            <a:endParaRPr lang="en-US" dirty="0"/>
          </a:p>
          <a:p>
            <a:r>
              <a:rPr lang="en-US" dirty="0"/>
              <a:t>The classes specified for </a:t>
            </a:r>
            <a:r>
              <a:rPr lang="en-US" dirty="0" err="1"/>
              <a:t>GreenQQ</a:t>
            </a:r>
            <a:r>
              <a:rPr lang="en-US" dirty="0"/>
              <a:t> are the leaf-level field names. (In general, further nesting is possible, e.g. under </a:t>
            </a:r>
            <a:r>
              <a:rPr lang="en-US" dirty="0" err="1"/>
              <a:t>BirthDate</a:t>
            </a:r>
            <a:r>
              <a:rPr lang="en-US" dirty="0"/>
              <a:t> we could nest </a:t>
            </a:r>
            <a:r>
              <a:rPr lang="en-US" dirty="0" err="1"/>
              <a:t>BirthDay</a:t>
            </a:r>
            <a:r>
              <a:rPr lang="en-US" dirty="0"/>
              <a:t>, </a:t>
            </a:r>
            <a:r>
              <a:rPr lang="en-US" dirty="0" err="1"/>
              <a:t>BirthMonth</a:t>
            </a:r>
            <a:r>
              <a:rPr lang="en-US" dirty="0"/>
              <a:t>, </a:t>
            </a:r>
            <a:r>
              <a:rPr lang="en-US" dirty="0" err="1"/>
              <a:t>BirthYear</a:t>
            </a:r>
            <a:r>
              <a:rPr lang="en-US" dirty="0"/>
              <a:t>, in which case </a:t>
            </a:r>
            <a:r>
              <a:rPr lang="en-US" dirty="0" err="1"/>
              <a:t>BirthDay</a:t>
            </a:r>
            <a:r>
              <a:rPr lang="en-US" dirty="0"/>
              <a:t>, </a:t>
            </a:r>
            <a:r>
              <a:rPr lang="en-US" dirty="0" err="1"/>
              <a:t>BirthMonth</a:t>
            </a:r>
            <a:r>
              <a:rPr lang="en-US" dirty="0"/>
              <a:t>, and </a:t>
            </a:r>
            <a:r>
              <a:rPr lang="en-US" dirty="0" err="1"/>
              <a:t>BirthYear</a:t>
            </a:r>
            <a:r>
              <a:rPr lang="en-US" dirty="0"/>
              <a:t> would be class names while </a:t>
            </a:r>
            <a:r>
              <a:rPr lang="en-US" dirty="0" err="1"/>
              <a:t>BirthDate</a:t>
            </a:r>
            <a:r>
              <a:rPr lang="en-US" dirty="0"/>
              <a:t> would then not be a class name.)</a:t>
            </a:r>
          </a:p>
          <a:p>
            <a:endParaRPr lang="en-US" dirty="0"/>
          </a:p>
          <a:p>
            <a:r>
              <a:rPr lang="en-US" dirty="0"/>
              <a:t>In our FamilySearch application, these forms/record-templates are pre-defined; an end user need never bother with them.</a:t>
            </a:r>
          </a:p>
        </p:txBody>
      </p:sp>
      <p:sp>
        <p:nvSpPr>
          <p:cNvPr id="4" name="Slide Number Placeholder 3"/>
          <p:cNvSpPr>
            <a:spLocks noGrp="1"/>
          </p:cNvSpPr>
          <p:nvPr>
            <p:ph type="sldNum" sz="quarter" idx="10"/>
          </p:nvPr>
        </p:nvSpPr>
        <p:spPr/>
        <p:txBody>
          <a:bodyPr/>
          <a:lstStyle/>
          <a:p>
            <a:fld id="{BD7D9EC2-A460-441C-9608-A337AD0A8A46}" type="slidenum">
              <a:rPr lang="en-US" smtClean="0"/>
              <a:t>12</a:t>
            </a:fld>
            <a:endParaRPr lang="en-US"/>
          </a:p>
        </p:txBody>
      </p:sp>
    </p:spTree>
    <p:extLst>
      <p:ext uri="{BB962C8B-B14F-4D97-AF65-F5344CB8AC3E}">
        <p14:creationId xmlns:p14="http://schemas.microsoft.com/office/powerpoint/2010/main" val="29767832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step builds on the already implemented COMET interface. The Annotation Actions explain how to use COMET. For example with the focus (yellow outline) on a Name box, a click on James is all that’s required to fill in the field; and with the focus on the </a:t>
            </a:r>
            <a:r>
              <a:rPr lang="en-US" dirty="0" err="1"/>
              <a:t>ChristeningDate</a:t>
            </a:r>
            <a:r>
              <a:rPr lang="en-US" dirty="0"/>
              <a:t> field (as in the mocked-up</a:t>
            </a:r>
            <a:r>
              <a:rPr lang="en-US" baseline="0" dirty="0"/>
              <a:t> </a:t>
            </a:r>
            <a:r>
              <a:rPr lang="en-US" dirty="0"/>
              <a:t>screenshot), while holding Ctrl, a click on 15, an Alt-click on Dec., and a click on 1672 fills in the field with 15 Dec. 1672. (Holding Ctrl keeps the focus on the same field; without holding the focus moves to the next field.)</a:t>
            </a:r>
          </a:p>
          <a:p>
            <a:endParaRPr lang="en-US" dirty="0"/>
          </a:p>
          <a:p>
            <a:r>
              <a:rPr lang="en-US" dirty="0"/>
              <a:t>The proposed addition to COMET for </a:t>
            </a:r>
            <a:r>
              <a:rPr lang="en-US" dirty="0" err="1"/>
              <a:t>GreenQQ</a:t>
            </a:r>
            <a:r>
              <a:rPr lang="en-US" dirty="0"/>
              <a:t> rule creation are these form-filling actions – and that’s all it takes!  The generated rule is displayed to the user in terms of the example -- the extract in green letters and the context in black.  </a:t>
            </a:r>
            <a:r>
              <a:rPr lang="en-US" dirty="0" err="1"/>
              <a:t>GreenQQ</a:t>
            </a:r>
            <a:r>
              <a:rPr lang="en-US" dirty="0"/>
              <a:t> generates it as a template (e.g. here “CAP , ANUM CAP . ANUM . ELINE”) with the class and extract taken from the filled form field (e.g. here the class is </a:t>
            </a:r>
            <a:r>
              <a:rPr lang="en-US" dirty="0" err="1"/>
              <a:t>ChristeningDate</a:t>
            </a:r>
            <a:r>
              <a:rPr lang="en-US" dirty="0"/>
              <a:t>, the field name, and the extract is “15 Dec. 1672”, the content of the field).  In the screen shot above the user has just made the three clicks to enter 15 Dec. 1672 and clicked on Run – nothing else!  In this mode of operation, </a:t>
            </a:r>
            <a:r>
              <a:rPr lang="en-US" dirty="0" err="1"/>
              <a:t>GreenQQ</a:t>
            </a:r>
            <a:r>
              <a:rPr lang="en-US" dirty="0"/>
              <a:t> at this point creates the rule template and executes it on the page highlighting all instances it recognizes.  In the mock-up, the single click action to create the rule for James has already been executed and the rule saved.  Before saving a rule, the user can edit the rule.  (The next slide shows a continuation of this example in which there is an edit.)</a:t>
            </a:r>
          </a:p>
          <a:p>
            <a:endParaRPr lang="en-US" dirty="0"/>
          </a:p>
          <a:p>
            <a:r>
              <a:rPr lang="en-US" dirty="0"/>
              <a:t>SLINE and ELINE should sometimes be part of the template and sometimes not. They should (or at least can be) when a pattern always starts or ends a line (e.g. the ELINE in the example here; a user could add SLINE at the beginning here too, but it’s not in the mock-up screenshot here because I’m using +2/-2 tokens as a default for the context). SLINE and ELINE should not appear in an example when some pattern just runs over a line (e.g. a spouse name could have a line break between the first and last name). </a:t>
            </a:r>
          </a:p>
        </p:txBody>
      </p:sp>
      <p:sp>
        <p:nvSpPr>
          <p:cNvPr id="4" name="Slide Number Placeholder 3"/>
          <p:cNvSpPr>
            <a:spLocks noGrp="1"/>
          </p:cNvSpPr>
          <p:nvPr>
            <p:ph type="sldNum" sz="quarter" idx="10"/>
          </p:nvPr>
        </p:nvSpPr>
        <p:spPr/>
        <p:txBody>
          <a:bodyPr/>
          <a:lstStyle/>
          <a:p>
            <a:fld id="{BD7D9EC2-A460-441C-9608-A337AD0A8A46}" type="slidenum">
              <a:rPr lang="en-US" smtClean="0"/>
              <a:t>13</a:t>
            </a:fld>
            <a:endParaRPr lang="en-US"/>
          </a:p>
        </p:txBody>
      </p:sp>
    </p:spTree>
    <p:extLst>
      <p:ext uri="{BB962C8B-B14F-4D97-AF65-F5344CB8AC3E}">
        <p14:creationId xmlns:p14="http://schemas.microsoft.com/office/powerpoint/2010/main" val="8470231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mocked-up screen shot here is taken just after a user-edit marking “born” as a literal.  </a:t>
            </a:r>
            <a:r>
              <a:rPr lang="en-US" dirty="0" err="1"/>
              <a:t>GreenQQ</a:t>
            </a:r>
            <a:r>
              <a:rPr lang="en-US" dirty="0"/>
              <a:t> accepts it as “LIT  born” and places it in the IN spreadsheet. Also, prior to marking “born” as a literal, the user would have removed the “,” which would have been the first token in the template assuming -2/+2 for context.  I am also assuming that a rule for Name: William was created by editing the default “ELINE  SLINE  William  ,  born” to be “SLINE  </a:t>
            </a:r>
            <a:r>
              <a:rPr lang="en-US" dirty="0">
                <a:solidFill>
                  <a:srgbClr val="00B050"/>
                </a:solidFill>
              </a:rPr>
              <a:t>William</a:t>
            </a:r>
            <a:r>
              <a:rPr lang="en-US" dirty="0"/>
              <a:t>  ,  born”, in which the first token ELINE was removed and “born” would have been marked as a literal.  In this case, “born” in the screenshot here would have been red to begin with, and the user would not have needed to mark it.  Another example of creating a LIT would be to mark “m.” as a literal in “m. </a:t>
            </a:r>
            <a:r>
              <a:rPr lang="en-US" dirty="0" err="1"/>
              <a:t>Killellan</a:t>
            </a:r>
            <a:r>
              <a:rPr lang="en-US" dirty="0"/>
              <a:t> 23 Jan . 1679” which would generate “LIT  m.”.  The user could also add SLINE to the beginning of this marriage-date example -- expanding context is also an acceptable edit.</a:t>
            </a:r>
          </a:p>
        </p:txBody>
      </p:sp>
      <p:sp>
        <p:nvSpPr>
          <p:cNvPr id="4" name="Slide Number Placeholder 3"/>
          <p:cNvSpPr>
            <a:spLocks noGrp="1"/>
          </p:cNvSpPr>
          <p:nvPr>
            <p:ph type="sldNum" sz="quarter" idx="10"/>
          </p:nvPr>
        </p:nvSpPr>
        <p:spPr/>
        <p:txBody>
          <a:bodyPr/>
          <a:lstStyle/>
          <a:p>
            <a:fld id="{BD7D9EC2-A460-441C-9608-A337AD0A8A46}" type="slidenum">
              <a:rPr lang="en-US" smtClean="0"/>
              <a:t>14</a:t>
            </a:fld>
            <a:endParaRPr lang="en-US"/>
          </a:p>
        </p:txBody>
      </p:sp>
    </p:spTree>
    <p:extLst>
      <p:ext uri="{BB962C8B-B14F-4D97-AF65-F5344CB8AC3E}">
        <p14:creationId xmlns:p14="http://schemas.microsoft.com/office/powerpoint/2010/main" val="39560242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Instead of just executing the current rule being developed, the entire rule set can be executed. In our example, when we execute the four rule templates so far in our rule set, we obtain the results above with all the names of the children (some hidden below the end of the screen) along with </a:t>
            </a:r>
            <a:r>
              <a:rPr lang="en-US" dirty="0" err="1"/>
              <a:t>BirthDates</a:t>
            </a:r>
            <a:r>
              <a:rPr lang="en-US" dirty="0"/>
              <a:t> with non-abbreviated months and </a:t>
            </a:r>
            <a:r>
              <a:rPr lang="en-US" dirty="0" err="1"/>
              <a:t>ChristeningDates</a:t>
            </a:r>
            <a:r>
              <a:rPr lang="en-US" dirty="0"/>
              <a:t> with abbreviated months.  This display feature of COMET is already implemented. Hovering over a record highlights both the fields in a record and the text extracted on the page for each field. In the screenshot here the mouse is hovering over the highlighted Margaret record. This makes it easy for a user to scan down the records and see what’s correct, incorrect, incomplete, and missing.</a:t>
            </a:r>
          </a:p>
          <a:p>
            <a:endParaRPr lang="en-US" dirty="0"/>
          </a:p>
          <a:p>
            <a:r>
              <a:rPr lang="en-US" dirty="0"/>
              <a:t>At this point, the user could return to the rule-creation mode and add the additional rules still needed to capture more of the Person information for the page.  See next slide.</a:t>
            </a:r>
          </a:p>
        </p:txBody>
      </p:sp>
      <p:sp>
        <p:nvSpPr>
          <p:cNvPr id="4" name="Slide Number Placeholder 3"/>
          <p:cNvSpPr>
            <a:spLocks noGrp="1"/>
          </p:cNvSpPr>
          <p:nvPr>
            <p:ph type="sldNum" sz="quarter" idx="10"/>
          </p:nvPr>
        </p:nvSpPr>
        <p:spPr/>
        <p:txBody>
          <a:bodyPr/>
          <a:lstStyle/>
          <a:p>
            <a:fld id="{BD7D9EC2-A460-441C-9608-A337AD0A8A46}" type="slidenum">
              <a:rPr lang="en-US" smtClean="0"/>
              <a:t>15</a:t>
            </a:fld>
            <a:endParaRPr lang="en-US"/>
          </a:p>
        </p:txBody>
      </p:sp>
    </p:spTree>
    <p:extLst>
      <p:ext uri="{BB962C8B-B14F-4D97-AF65-F5344CB8AC3E}">
        <p14:creationId xmlns:p14="http://schemas.microsoft.com/office/powerpoint/2010/main" val="39452605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rule is created by clicking on Margaret’s </a:t>
            </a:r>
            <a:r>
              <a:rPr lang="en-US" dirty="0" err="1"/>
              <a:t>ChristeningDate</a:t>
            </a:r>
            <a:r>
              <a:rPr lang="en-US" dirty="0"/>
              <a:t> components as explained earlier AND assuming that there is an OCR error, i679) double-clicking on the filled-in field and replacing the “</a:t>
            </a:r>
            <a:r>
              <a:rPr lang="en-US" dirty="0" err="1"/>
              <a:t>i</a:t>
            </a:r>
            <a:r>
              <a:rPr lang="en-US" dirty="0"/>
              <a:t>“ with a “1”. This edit corrects the OCR error and tells </a:t>
            </a:r>
            <a:r>
              <a:rPr lang="en-US" dirty="0" err="1"/>
              <a:t>GreenQQ</a:t>
            </a:r>
            <a:r>
              <a:rPr lang="en-US" dirty="0"/>
              <a:t> to generate “ANUM i679”.  Based on what I see in some example spreadsheets you sent me (e.g. I see “CAP jean”), I’m assuming that this works.  (It also occurs to me that we some additional programming, dates with an “</a:t>
            </a:r>
            <a:r>
              <a:rPr lang="en-US" dirty="0" err="1"/>
              <a:t>i</a:t>
            </a:r>
            <a:r>
              <a:rPr lang="en-US" dirty="0"/>
              <a:t>“ followed by three digits could also be tokenized as ANUM, perhaps limited to only those in the context of an extraction-rule template.)</a:t>
            </a:r>
          </a:p>
          <a:p>
            <a:endParaRPr lang="en-US" dirty="0"/>
          </a:p>
          <a:p>
            <a:r>
              <a:rPr lang="en-US" dirty="0"/>
              <a:t>A user may now be ready for </a:t>
            </a:r>
            <a:r>
              <a:rPr lang="en-US" dirty="0" err="1"/>
              <a:t>GreenQQ</a:t>
            </a:r>
            <a:r>
              <a:rPr lang="en-US" dirty="0"/>
              <a:t> to generate some candidate rules. Thinking ahead, an astute user might believe that </a:t>
            </a:r>
            <a:r>
              <a:rPr lang="en-US" dirty="0" err="1"/>
              <a:t>GreenQQ</a:t>
            </a:r>
            <a:r>
              <a:rPr lang="en-US" dirty="0"/>
              <a:t> would probably generate all the rules needed as candidates after having created just the first two. Users need not wait until the have perfect results for a page; they can begin iterating as soon as they wish. Also, while iterating they can return to initial rule creation and go back and forth as desired.  In this example here, we’re still missing the rule needed for “John, June 1683.”</a:t>
            </a:r>
          </a:p>
        </p:txBody>
      </p:sp>
      <p:sp>
        <p:nvSpPr>
          <p:cNvPr id="4" name="Slide Number Placeholder 3"/>
          <p:cNvSpPr>
            <a:spLocks noGrp="1"/>
          </p:cNvSpPr>
          <p:nvPr>
            <p:ph type="sldNum" sz="quarter" idx="10"/>
          </p:nvPr>
        </p:nvSpPr>
        <p:spPr/>
        <p:txBody>
          <a:bodyPr/>
          <a:lstStyle/>
          <a:p>
            <a:fld id="{BD7D9EC2-A460-441C-9608-A337AD0A8A46}" type="slidenum">
              <a:rPr lang="en-US" smtClean="0"/>
              <a:t>16</a:t>
            </a:fld>
            <a:endParaRPr lang="en-US"/>
          </a:p>
        </p:txBody>
      </p:sp>
    </p:spTree>
    <p:extLst>
      <p:ext uri="{BB962C8B-B14F-4D97-AF65-F5344CB8AC3E}">
        <p14:creationId xmlns:p14="http://schemas.microsoft.com/office/powerpoint/2010/main" val="24418225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GreenQQ</a:t>
            </a:r>
            <a:r>
              <a:rPr lang="en-US" dirty="0"/>
              <a:t> generates n candidate rules (here just 4) and sorts them according to frequency of pattern occurrence.  It also picks a page on which the highest frequency pattern appears and among the many of the possibilities, a page that has a maximum number of other patterns.  For each rule whose pattern appears on the page, </a:t>
            </a:r>
            <a:r>
              <a:rPr lang="en-US" dirty="0" err="1"/>
              <a:t>GreenQQ</a:t>
            </a:r>
            <a:r>
              <a:rPr lang="en-US" dirty="0"/>
              <a:t> picks an example, highlights the text</a:t>
            </a:r>
            <a:r>
              <a:rPr lang="en-US" baseline="0" dirty="0"/>
              <a:t> and highlights </a:t>
            </a:r>
            <a:r>
              <a:rPr lang="en-US" dirty="0"/>
              <a:t>the extract with</a:t>
            </a:r>
            <a:r>
              <a:rPr lang="en-US" baseline="0" dirty="0"/>
              <a:t> green </a:t>
            </a:r>
            <a:r>
              <a:rPr lang="en-US" dirty="0"/>
              <a:t>box.  Rules whose pattern is not on the page have no highlighting. Clicking on an non-highlighted “&gt;” causes the system to display the referenced page and highlight the text and extract for the rule</a:t>
            </a:r>
            <a:r>
              <a:rPr lang="en-US" baseline="0" dirty="0"/>
              <a:t> (also for any other rule whose pattern matches text on the page)</a:t>
            </a:r>
            <a:r>
              <a:rPr lang="en-US" dirty="0"/>
              <a:t>.</a:t>
            </a:r>
          </a:p>
          <a:p>
            <a:endParaRPr lang="en-US" dirty="0"/>
          </a:p>
          <a:p>
            <a:r>
              <a:rPr lang="en-US" dirty="0"/>
              <a:t>A user can choose to Make or Dismiss rules as desired, in any order.  Dismissing a rule removes it from the list; it also stores the rule in a dismissed list so that in subsequent iterations the rule will not be presented to the user as a candidate rule. In this example, the first two rules should be dismissed since they do not identify Names that belong to Person records (i.e. neither the highlighted William nor the highlighted </a:t>
            </a:r>
            <a:r>
              <a:rPr lang="en-US" dirty="0" err="1"/>
              <a:t>Brune</a:t>
            </a:r>
            <a:r>
              <a:rPr lang="en-US" dirty="0"/>
              <a:t> have any associated birth or death information).  Clicking on Make for a rule causes a mode change to the rule creation display.  In doing so, it also fills in a form record with the extract.  If the rule is what’s wanted, a simple click on save is all that’s necessary to complete the making of a new rule. Otherwise, the user can edit, test, and save the rule as previously explained.  The next slide gives an example for the </a:t>
            </a:r>
            <a:r>
              <a:rPr lang="en-US" dirty="0" err="1"/>
              <a:t>GreenQQ</a:t>
            </a:r>
            <a:r>
              <a:rPr lang="en-US" dirty="0"/>
              <a:t> “James (daughter)” candidate rule.</a:t>
            </a:r>
          </a:p>
          <a:p>
            <a:endParaRPr lang="en-US" dirty="0"/>
          </a:p>
          <a:p>
            <a:r>
              <a:rPr lang="en-US" dirty="0"/>
              <a:t>Note that I have removed “ELINE SLINE” from these examples, but do still count them in the +6/-6 I’m using as the default context for candidate rule context.</a:t>
            </a:r>
          </a:p>
        </p:txBody>
      </p:sp>
      <p:sp>
        <p:nvSpPr>
          <p:cNvPr id="4" name="Slide Number Placeholder 3"/>
          <p:cNvSpPr>
            <a:spLocks noGrp="1"/>
          </p:cNvSpPr>
          <p:nvPr>
            <p:ph type="sldNum" sz="quarter" idx="10"/>
          </p:nvPr>
        </p:nvSpPr>
        <p:spPr/>
        <p:txBody>
          <a:bodyPr/>
          <a:lstStyle/>
          <a:p>
            <a:fld id="{BD7D9EC2-A460-441C-9608-A337AD0A8A46}" type="slidenum">
              <a:rPr lang="en-US" smtClean="0"/>
              <a:t>17</a:t>
            </a:fld>
            <a:endParaRPr lang="en-US"/>
          </a:p>
        </p:txBody>
      </p:sp>
    </p:spTree>
    <p:extLst>
      <p:ext uri="{BB962C8B-B14F-4D97-AF65-F5344CB8AC3E}">
        <p14:creationId xmlns:p14="http://schemas.microsoft.com/office/powerpoint/2010/main" val="16166863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mock-up shows the state after editing and clicking on Run.  The user actions to get here comprise: (1) clicking on Make for the rule in the previous slide (resulting in the rule being displayed AND James being filled into the Name field), (2) editing to remove “</a:t>
            </a:r>
            <a:r>
              <a:rPr lang="en-US" sz="1200" dirty="0"/>
              <a:t>Robert, in </a:t>
            </a:r>
            <a:r>
              <a:rPr lang="en-US" sz="1200" dirty="0" err="1"/>
              <a:t>Hilhead</a:t>
            </a:r>
            <a:r>
              <a:rPr lang="en-US" sz="1200" dirty="0"/>
              <a:t> ELINE” from the beginning of the rule and “June” from the end, and (3) clicking on Run to highlight James on the page. (Note that in candidate rule snippet text I do not display SLINE and ELINE, but do for rules in rule-creation mode.  Start- and end-of-line markers are often the best discriminators.)  The user can now Save the rule.  Note that </a:t>
            </a:r>
            <a:r>
              <a:rPr lang="en-US" sz="1200" dirty="0" err="1"/>
              <a:t>GreenQQ</a:t>
            </a:r>
            <a:r>
              <a:rPr lang="en-US" sz="1200" dirty="0"/>
              <a:t> generalizes the rule with LWRC (lower-case word) replacing “daughter” so that this pattern extracts other names followed by a parenthesized word, e.g. “(natural)” or “(posthumous)”.</a:t>
            </a:r>
          </a:p>
          <a:p>
            <a:endParaRPr lang="en-US" sz="1200" dirty="0"/>
          </a:p>
          <a:p>
            <a:r>
              <a:rPr lang="en-US" sz="1200" dirty="0"/>
              <a:t>Now, a user should recognize that the </a:t>
            </a:r>
            <a:r>
              <a:rPr lang="en-US" sz="1200" dirty="0" err="1"/>
              <a:t>GenderDesignator</a:t>
            </a:r>
            <a:r>
              <a:rPr lang="en-US" sz="1200" dirty="0"/>
              <a:t> field should also be filled in as well as the </a:t>
            </a:r>
            <a:r>
              <a:rPr lang="en-US" sz="1200" dirty="0" err="1"/>
              <a:t>ChristeningDate</a:t>
            </a:r>
            <a:r>
              <a:rPr lang="en-US" sz="1200" dirty="0"/>
              <a:t>.  As before, the user could ask for the full rule set to be executed on the page to help discover that rules for </a:t>
            </a:r>
            <a:r>
              <a:rPr lang="en-US" sz="1200" dirty="0" err="1"/>
              <a:t>GenderDesignator</a:t>
            </a:r>
            <a:r>
              <a:rPr lang="en-US" sz="1200" dirty="0"/>
              <a:t> and </a:t>
            </a:r>
            <a:r>
              <a:rPr lang="en-US" sz="1200" dirty="0" err="1"/>
              <a:t>ChristeningDate</a:t>
            </a:r>
            <a:r>
              <a:rPr lang="en-US" sz="1200" dirty="0"/>
              <a:t> do not already exist.  While in this mode, all the facilities of the mode are available to the user. In fact, this is the only mode in which rules are created. The next slide shows a mock-up screen shot for adding these two additional rules.</a:t>
            </a:r>
          </a:p>
          <a:p>
            <a:endParaRPr lang="en-US" sz="1200" dirty="0"/>
          </a:p>
          <a:p>
            <a:r>
              <a:rPr lang="en-US" sz="1200" dirty="0"/>
              <a:t>When a user chooses to Make a rule, the default context initially includes SLINE and ELINE if included in the +6/-6 context.  The user should edit them out in the case that they should not be used as anchors for the rule.  (I’m open to a better way to handle SLINE ELINE.  The problem is that we really do have two cases: (1) when a pattern really does begin or end on a line and (2) when the pattern simply runs across the end of a line (or the end of a page).</a:t>
            </a:r>
          </a:p>
        </p:txBody>
      </p:sp>
      <p:sp>
        <p:nvSpPr>
          <p:cNvPr id="4" name="Slide Number Placeholder 3"/>
          <p:cNvSpPr>
            <a:spLocks noGrp="1"/>
          </p:cNvSpPr>
          <p:nvPr>
            <p:ph type="sldNum" sz="quarter" idx="10"/>
          </p:nvPr>
        </p:nvSpPr>
        <p:spPr/>
        <p:txBody>
          <a:bodyPr/>
          <a:lstStyle/>
          <a:p>
            <a:fld id="{BD7D9EC2-A460-441C-9608-A337AD0A8A46}" type="slidenum">
              <a:rPr lang="en-US" smtClean="0"/>
              <a:t>18</a:t>
            </a:fld>
            <a:endParaRPr lang="en-US"/>
          </a:p>
        </p:txBody>
      </p:sp>
    </p:spTree>
    <p:extLst>
      <p:ext uri="{BB962C8B-B14F-4D97-AF65-F5344CB8AC3E}">
        <p14:creationId xmlns:p14="http://schemas.microsoft.com/office/powerpoint/2010/main" val="40374818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state of the system here assumes the following. The user has first filled in the </a:t>
            </a:r>
            <a:r>
              <a:rPr lang="en-US" dirty="0" err="1"/>
              <a:t>ChristeningDate</a:t>
            </a:r>
            <a:r>
              <a:rPr lang="en-US" dirty="0"/>
              <a:t> with “8 June 1655”, which, with only minor editing involving removal of superfluous beginning and ending tokens, creates a good rule to extract christening dates following parenthesized notes.  The user has next extracted “daughter” into the </a:t>
            </a:r>
            <a:r>
              <a:rPr lang="en-US" dirty="0" err="1"/>
              <a:t>GenderDesignator</a:t>
            </a:r>
            <a:r>
              <a:rPr lang="en-US" dirty="0"/>
              <a:t> field, which generated the default example “James (daughter) ,” and then removed the trailing comma and marked “daughter” as a literal.  (This also adds “LIT  daughter”. Context literals are red; extract literals are green.)  Finally, the user has clicked on Run to highlight daughter in the page.</a:t>
            </a:r>
          </a:p>
          <a:p>
            <a:endParaRPr lang="en-US" dirty="0"/>
          </a:p>
          <a:p>
            <a:r>
              <a:rPr lang="en-US" dirty="0"/>
              <a:t>When done with the create-rules mode of operation, the user can return to processing candidate rules.  Alternatively, the user can ask </a:t>
            </a:r>
            <a:r>
              <a:rPr lang="en-US" dirty="0" err="1"/>
              <a:t>GreenQQ</a:t>
            </a:r>
            <a:r>
              <a:rPr lang="en-US" dirty="0"/>
              <a:t> to generate a new set of candidate rules for another round of processing.  (This request can also be made from the candidate rule processing mode.) The next slide illustrates a return to processing the current list of candidate rules.</a:t>
            </a:r>
          </a:p>
        </p:txBody>
      </p:sp>
      <p:sp>
        <p:nvSpPr>
          <p:cNvPr id="4" name="Slide Number Placeholder 3"/>
          <p:cNvSpPr>
            <a:spLocks noGrp="1"/>
          </p:cNvSpPr>
          <p:nvPr>
            <p:ph type="sldNum" sz="quarter" idx="10"/>
          </p:nvPr>
        </p:nvSpPr>
        <p:spPr/>
        <p:txBody>
          <a:bodyPr/>
          <a:lstStyle/>
          <a:p>
            <a:fld id="{BD7D9EC2-A460-441C-9608-A337AD0A8A46}" type="slidenum">
              <a:rPr lang="en-US" smtClean="0"/>
              <a:t>19</a:t>
            </a:fld>
            <a:endParaRPr lang="en-US"/>
          </a:p>
        </p:txBody>
      </p:sp>
    </p:spTree>
    <p:extLst>
      <p:ext uri="{BB962C8B-B14F-4D97-AF65-F5344CB8AC3E}">
        <p14:creationId xmlns:p14="http://schemas.microsoft.com/office/powerpoint/2010/main" val="35648501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return to the candidate-rule-processing mode the user has clicked on the “&gt;” for the rule</a:t>
            </a:r>
            <a:r>
              <a:rPr lang="en-US" baseline="0" dirty="0"/>
              <a:t>, which</a:t>
            </a:r>
            <a:r>
              <a:rPr lang="en-US" dirty="0"/>
              <a:t> displays a page on which the rule template recognizes some text.  Note that the dismissed candidate rules and the candidate rules edited to be extraction rules no longer appear on the list of candidate rules.</a:t>
            </a:r>
          </a:p>
          <a:p>
            <a:endParaRPr lang="en-US" dirty="0"/>
          </a:p>
          <a:p>
            <a:r>
              <a:rPr lang="en-US" dirty="0"/>
              <a:t>At this point, the user can click on Make and create two rules, one for the first twin “SLINE Napier and William, born” (needing only to remove some context from the </a:t>
            </a:r>
            <a:r>
              <a:rPr lang="en-US" dirty="0" err="1"/>
              <a:t>GreenQQ</a:t>
            </a:r>
            <a:r>
              <a:rPr lang="en-US" dirty="0"/>
              <a:t>-suggested candidate rule) and one for the second twin “Napier and William, born” (needing only to click on “William” when the focus is on a Name field of a new, empty record, which the user can request with an “a” action in COMET).  Note that (as currently implemented) when the full set of </a:t>
            </a:r>
            <a:r>
              <a:rPr lang="en-US" dirty="0" err="1"/>
              <a:t>GreenQQ</a:t>
            </a:r>
            <a:r>
              <a:rPr lang="en-US" dirty="0"/>
              <a:t> rules is executed for this page that it will fill in two records for the twins but only the second twin will have the christening date associated with it.  This is an example of overlapping records, and the only resolution I can see at the moment is the one I suggested in the </a:t>
            </a:r>
            <a:r>
              <a:rPr lang="en-US" dirty="0" err="1"/>
              <a:t>emisa</a:t>
            </a:r>
            <a:r>
              <a:rPr lang="en-US" dirty="0"/>
              <a:t> paper for the Ely Couple example -- sequentially run multiple rule sets.  In this case a separate rule set for a first twin with christening dates (and perhaps also for birthdates) would be needed.  Note that twins are rare, so that between HEAD classes, there could be several pages. For this sparse case (and perhaps for all cases), we may want to set a threshold distance over which we won’t further group field values.</a:t>
            </a:r>
          </a:p>
          <a:p>
            <a:endParaRPr lang="en-US" dirty="0"/>
          </a:p>
          <a:p>
            <a:endParaRPr lang="en-US" dirty="0"/>
          </a:p>
          <a:p>
            <a:r>
              <a:rPr lang="en-US" dirty="0"/>
              <a:t>Notes for transition:</a:t>
            </a:r>
          </a:p>
          <a:p>
            <a:endParaRPr lang="en-US" dirty="0"/>
          </a:p>
          <a:p>
            <a:r>
              <a:rPr lang="en-US" dirty="0"/>
              <a:t>Whether this is “usable by non-experts” and whether it represents “rapid development”, you’ll have to be the judge</a:t>
            </a:r>
          </a:p>
          <a:p>
            <a:endParaRPr lang="en-US" dirty="0"/>
          </a:p>
          <a:p>
            <a:r>
              <a:rPr lang="en-US" dirty="0"/>
              <a:t>The interface just presented is not yet build, but the underlying execution has been created as an academic prototype</a:t>
            </a:r>
          </a:p>
          <a:p>
            <a:pPr lvl="1"/>
            <a:r>
              <a:rPr lang="en-US" dirty="0"/>
              <a:t>Demo: show what would have been generated by the previous examples and executed it on the full book to see both what would already be extracted and to see what candidate rules would be generated (and tie it into the mock-up)</a:t>
            </a:r>
          </a:p>
          <a:p>
            <a:pPr lvl="1"/>
            <a:r>
              <a:rPr lang="en-US" dirty="0"/>
              <a:t>Results (precision, recall, F-measure) for the initial rules in the demo</a:t>
            </a:r>
          </a:p>
          <a:p>
            <a:endParaRPr lang="en-US" dirty="0"/>
          </a:p>
          <a:p>
            <a:r>
              <a:rPr lang="en-US" dirty="0"/>
              <a:t>Results of experiments for Kilbarchan and Miller (hopefully, new; but if not we’ll use the DAS results for the presentation; if we shouldn’t have them in the paper, we’ll reference the </a:t>
            </a:r>
          </a:p>
          <a:p>
            <a:endParaRPr lang="en-US" dirty="0"/>
          </a:p>
          <a:p>
            <a:r>
              <a:rPr lang="en-US" dirty="0"/>
              <a:t>DAS paper and merely make summary remarks.)</a:t>
            </a:r>
          </a:p>
          <a:p>
            <a:pPr lvl="1"/>
            <a:r>
              <a:rPr lang="en-US" dirty="0"/>
              <a:t>Data in DAS like tables but after merge of extracted results (which should also be explained)</a:t>
            </a:r>
          </a:p>
          <a:p>
            <a:pPr lvl="1"/>
            <a:r>
              <a:rPr lang="en-US" dirty="0"/>
              <a:t>Comparison with </a:t>
            </a:r>
            <a:r>
              <a:rPr lang="en-US" dirty="0" err="1"/>
              <a:t>Ontos</a:t>
            </a:r>
            <a:r>
              <a:rPr lang="en-US" dirty="0"/>
              <a:t> results</a:t>
            </a:r>
          </a:p>
          <a:p>
            <a:pPr lvl="1"/>
            <a:r>
              <a:rPr lang="en-US" dirty="0"/>
              <a:t>Comparison with </a:t>
            </a:r>
            <a:r>
              <a:rPr lang="en-US" dirty="0" err="1"/>
              <a:t>GreenML</a:t>
            </a:r>
            <a:r>
              <a:rPr lang="en-US" dirty="0"/>
              <a:t> NER results (probably not, but it might be interesting)</a:t>
            </a:r>
          </a:p>
          <a:p>
            <a:endParaRPr lang="en-US" dirty="0"/>
          </a:p>
        </p:txBody>
      </p:sp>
      <p:sp>
        <p:nvSpPr>
          <p:cNvPr id="4" name="Slide Number Placeholder 3"/>
          <p:cNvSpPr>
            <a:spLocks noGrp="1"/>
          </p:cNvSpPr>
          <p:nvPr>
            <p:ph type="sldNum" sz="quarter" idx="10"/>
          </p:nvPr>
        </p:nvSpPr>
        <p:spPr/>
        <p:txBody>
          <a:bodyPr/>
          <a:lstStyle/>
          <a:p>
            <a:fld id="{BD7D9EC2-A460-441C-9608-A337AD0A8A46}" type="slidenum">
              <a:rPr lang="en-US" smtClean="0"/>
              <a:t>20</a:t>
            </a:fld>
            <a:endParaRPr lang="en-US"/>
          </a:p>
        </p:txBody>
      </p:sp>
    </p:spTree>
    <p:extLst>
      <p:ext uri="{BB962C8B-B14F-4D97-AF65-F5344CB8AC3E}">
        <p14:creationId xmlns:p14="http://schemas.microsoft.com/office/powerpoint/2010/main" val="1744202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possible way to use </a:t>
            </a:r>
            <a:r>
              <a:rPr lang="en-US" dirty="0" err="1"/>
              <a:t>GreenQQ</a:t>
            </a:r>
            <a:r>
              <a:rPr lang="en-US" dirty="0"/>
              <a:t>: The task is to fill out the records for the three forms Person, Couple, Family for the whole book. </a:t>
            </a:r>
            <a:r>
              <a:rPr lang="en-US" dirty="0" err="1"/>
              <a:t>GreenQQ</a:t>
            </a:r>
            <a:r>
              <a:rPr lang="en-US" dirty="0"/>
              <a:t> is “green” because as a user works, more and more of the records are filled in automatically.</a:t>
            </a:r>
          </a:p>
          <a:p>
            <a:r>
              <a:rPr lang="en-US" dirty="0"/>
              <a:t>Another possibility (which is the one we’ve been thinking about): The task is to quickly generate rules that in spot checking get sufficiently high precision and recall, and then just take the results </a:t>
            </a:r>
            <a:r>
              <a:rPr lang="en-US" dirty="0" err="1"/>
              <a:t>GreenQQ</a:t>
            </a:r>
            <a:r>
              <a:rPr lang="en-US" dirty="0"/>
              <a:t> generates.</a:t>
            </a:r>
          </a:p>
          <a:p>
            <a:endParaRPr lang="en-US" dirty="0"/>
          </a:p>
          <a:p>
            <a:r>
              <a:rPr lang="en-US" dirty="0"/>
              <a:t>Quick to learn: we may find ways to improve or streamline the interface (e.g. you already treat month names in a special way; …)</a:t>
            </a:r>
          </a:p>
          <a:p>
            <a:r>
              <a:rPr lang="en-US" dirty="0"/>
              <a:t>Quick to execute: as we improve and streamline the user experience, the back-end code could begin to slow the turn-around down; we may need to watch out for this and make some trade-offs.</a:t>
            </a:r>
          </a:p>
          <a:p>
            <a:endParaRPr lang="en-US" dirty="0"/>
          </a:p>
          <a:p>
            <a:r>
              <a:rPr lang="en-US" dirty="0"/>
              <a:t>Quality rules: generate rules that have good precision and recall and do not overwhelm the user with irrelevant candidates. We can tinker with candidate-rule generation to (hopefully) get even better precision and recall.</a:t>
            </a:r>
          </a:p>
          <a:p>
            <a:r>
              <a:rPr lang="en-US" dirty="0"/>
              <a:t>  </a:t>
            </a:r>
          </a:p>
          <a:p>
            <a:endParaRPr lang="en-US" dirty="0"/>
          </a:p>
        </p:txBody>
      </p:sp>
      <p:sp>
        <p:nvSpPr>
          <p:cNvPr id="4" name="Slide Number Placeholder 3"/>
          <p:cNvSpPr>
            <a:spLocks noGrp="1"/>
          </p:cNvSpPr>
          <p:nvPr>
            <p:ph type="sldNum" sz="quarter" idx="10"/>
          </p:nvPr>
        </p:nvSpPr>
        <p:spPr/>
        <p:txBody>
          <a:bodyPr/>
          <a:lstStyle/>
          <a:p>
            <a:fld id="{9029695A-61D6-40F1-AC31-7221A1358566}" type="slidenum">
              <a:rPr lang="en-US" smtClean="0"/>
              <a:t>21</a:t>
            </a:fld>
            <a:endParaRPr lang="en-US"/>
          </a:p>
        </p:txBody>
      </p:sp>
    </p:spTree>
    <p:extLst>
      <p:ext uri="{BB962C8B-B14F-4D97-AF65-F5344CB8AC3E}">
        <p14:creationId xmlns:p14="http://schemas.microsoft.com/office/powerpoint/2010/main" val="34551343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29695A-61D6-40F1-AC31-7221A1358566}" type="slidenum">
              <a:rPr lang="en-US" smtClean="0"/>
              <a:t>3</a:t>
            </a:fld>
            <a:endParaRPr lang="en-US"/>
          </a:p>
        </p:txBody>
      </p:sp>
    </p:spTree>
    <p:extLst>
      <p:ext uri="{BB962C8B-B14F-4D97-AF65-F5344CB8AC3E}">
        <p14:creationId xmlns:p14="http://schemas.microsoft.com/office/powerpoint/2010/main" val="30478457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Probably not for FHTW presentation (too little time). May be useful for DAS – to show the evolution of the documents we use as input.</a:t>
            </a:r>
          </a:p>
        </p:txBody>
      </p:sp>
      <p:sp>
        <p:nvSpPr>
          <p:cNvPr id="4" name="Slide Number Placeholder 3"/>
          <p:cNvSpPr>
            <a:spLocks noGrp="1"/>
          </p:cNvSpPr>
          <p:nvPr>
            <p:ph type="sldNum" sz="quarter" idx="10"/>
          </p:nvPr>
        </p:nvSpPr>
        <p:spPr/>
        <p:txBody>
          <a:bodyPr/>
          <a:lstStyle/>
          <a:p>
            <a:fld id="{9029695A-61D6-40F1-AC31-7221A1358566}" type="slidenum">
              <a:rPr lang="en-US" smtClean="0"/>
              <a:t>22</a:t>
            </a:fld>
            <a:endParaRPr lang="en-US"/>
          </a:p>
        </p:txBody>
      </p:sp>
    </p:spTree>
    <p:extLst>
      <p:ext uri="{BB962C8B-B14F-4D97-AF65-F5344CB8AC3E}">
        <p14:creationId xmlns:p14="http://schemas.microsoft.com/office/powerpoint/2010/main" val="19868156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Thomas example here is interesting: It locates another record pattern where we can potentially extract more information. It illustrates the general need for postprocessing generated records.  I record here, for example, may include two </a:t>
            </a:r>
            <a:r>
              <a:rPr lang="en-US" dirty="0" err="1"/>
              <a:t>BirthDates</a:t>
            </a:r>
            <a:r>
              <a:rPr lang="en-US" dirty="0"/>
              <a:t>, indicating that something is wrong.</a:t>
            </a:r>
          </a:p>
        </p:txBody>
      </p:sp>
      <p:sp>
        <p:nvSpPr>
          <p:cNvPr id="4" name="Slide Number Placeholder 3"/>
          <p:cNvSpPr>
            <a:spLocks noGrp="1"/>
          </p:cNvSpPr>
          <p:nvPr>
            <p:ph type="sldNum" sz="quarter" idx="10"/>
          </p:nvPr>
        </p:nvSpPr>
        <p:spPr/>
        <p:txBody>
          <a:bodyPr/>
          <a:lstStyle/>
          <a:p>
            <a:fld id="{9029695A-61D6-40F1-AC31-7221A1358566}" type="slidenum">
              <a:rPr lang="en-US" smtClean="0"/>
              <a:t>23</a:t>
            </a:fld>
            <a:endParaRPr lang="en-US"/>
          </a:p>
        </p:txBody>
      </p:sp>
    </p:spTree>
    <p:extLst>
      <p:ext uri="{BB962C8B-B14F-4D97-AF65-F5344CB8AC3E}">
        <p14:creationId xmlns:p14="http://schemas.microsoft.com/office/powerpoint/2010/main" val="429915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29695A-61D6-40F1-AC31-7221A1358566}" type="slidenum">
              <a:rPr lang="en-US" smtClean="0"/>
              <a:t>24</a:t>
            </a:fld>
            <a:endParaRPr lang="en-US"/>
          </a:p>
        </p:txBody>
      </p:sp>
    </p:spTree>
    <p:extLst>
      <p:ext uri="{BB962C8B-B14F-4D97-AF65-F5344CB8AC3E}">
        <p14:creationId xmlns:p14="http://schemas.microsoft.com/office/powerpoint/2010/main" val="27655767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 like to do some new experiments, but if we can’t, we at least have something to show.</a:t>
            </a:r>
          </a:p>
        </p:txBody>
      </p:sp>
      <p:sp>
        <p:nvSpPr>
          <p:cNvPr id="4" name="Slide Number Placeholder 3"/>
          <p:cNvSpPr>
            <a:spLocks noGrp="1"/>
          </p:cNvSpPr>
          <p:nvPr>
            <p:ph type="sldNum" sz="quarter" idx="10"/>
          </p:nvPr>
        </p:nvSpPr>
        <p:spPr/>
        <p:txBody>
          <a:bodyPr/>
          <a:lstStyle/>
          <a:p>
            <a:fld id="{9029695A-61D6-40F1-AC31-7221A1358566}" type="slidenum">
              <a:rPr lang="en-US" smtClean="0"/>
              <a:t>25</a:t>
            </a:fld>
            <a:endParaRPr lang="en-US"/>
          </a:p>
        </p:txBody>
      </p:sp>
    </p:spTree>
    <p:extLst>
      <p:ext uri="{BB962C8B-B14F-4D97-AF65-F5344CB8AC3E}">
        <p14:creationId xmlns:p14="http://schemas.microsoft.com/office/powerpoint/2010/main" val="35175533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Document applicability: a document must have “structured” record patterns for the data to be extracted.</a:t>
            </a:r>
          </a:p>
          <a:p>
            <a:endParaRPr lang="en-US" dirty="0"/>
          </a:p>
          <a:p>
            <a:r>
              <a:rPr lang="en-US" dirty="0"/>
              <a:t>Record identifiers: If we miss a HEAD, we’ll get precision errors; record postprocessing may be able to detect and even fix the precision error, but can do nothing with recall except pinpoint where there may be additional good data.  If we mistakenly declare a HEAD, we may get recall errors by not grouping all the data that belongs to a record; record postprocessing may be able to heuristically/statistically detect that something may be wrong.</a:t>
            </a:r>
          </a:p>
          <a:p>
            <a:r>
              <a:rPr lang="en-US" dirty="0"/>
              <a:t>  </a:t>
            </a:r>
          </a:p>
          <a:p>
            <a:r>
              <a:rPr lang="en-US" dirty="0"/>
              <a:t>Overlapping records, such as twins in Kilbarchan and couples in Ely need rule partitioning; rule sets for each partition are to be run separately, but can we automatically detect overlaps and partition rules without user intervention?</a:t>
            </a:r>
          </a:p>
          <a:p>
            <a:endParaRPr lang="en-US" dirty="0"/>
          </a:p>
          <a:p>
            <a:r>
              <a:rPr lang="en-US" dirty="0"/>
              <a:t>OCR errors: we should be able to generalize the same-error/same-substitution within the same context so that “</a:t>
            </a:r>
            <a:r>
              <a:rPr lang="en-US" dirty="0" err="1"/>
              <a:t>jonet</a:t>
            </a:r>
            <a:r>
              <a:rPr lang="en-US" dirty="0"/>
              <a:t> -&gt; </a:t>
            </a:r>
            <a:r>
              <a:rPr lang="en-US" dirty="0" err="1"/>
              <a:t>Jonet</a:t>
            </a:r>
            <a:r>
              <a:rPr lang="en-US" dirty="0"/>
              <a:t>” is sufficient to also catch and fix “</a:t>
            </a:r>
            <a:r>
              <a:rPr lang="en-US" dirty="0" err="1"/>
              <a:t>janet</a:t>
            </a:r>
            <a:r>
              <a:rPr lang="en-US" dirty="0"/>
              <a:t> -&gt; Janet”, ‘jane -&gt; Jane”, … . Are there other generalizations?</a:t>
            </a:r>
          </a:p>
          <a:p>
            <a:endParaRPr lang="en-US" dirty="0"/>
          </a:p>
          <a:p>
            <a:r>
              <a:rPr lang="en-US" dirty="0"/>
              <a:t>Ambiguity: two rules are ambiguous if they classify the same text differently; e.g. one rule declares text to be a </a:t>
            </a:r>
            <a:r>
              <a:rPr lang="en-US" dirty="0" err="1"/>
              <a:t>ChristeningDate</a:t>
            </a:r>
            <a:r>
              <a:rPr lang="en-US" dirty="0"/>
              <a:t> while another declares the same text to be a </a:t>
            </a:r>
            <a:r>
              <a:rPr lang="en-US" dirty="0" err="1"/>
              <a:t>BirthDate</a:t>
            </a:r>
            <a:r>
              <a:rPr lang="en-US" dirty="0"/>
              <a:t>; we should be able to test rules for ambiguity.  A common error is to use too little context: “SLINE CAP ,” in Kilbarchan extracts both father surnames and child given names.</a:t>
            </a:r>
          </a:p>
          <a:p>
            <a:endParaRPr lang="en-US" dirty="0"/>
          </a:p>
          <a:p>
            <a:r>
              <a:rPr lang="en-US" dirty="0"/>
              <a:t>Boundary-crossing patterns: templates that cross line boundaries may be already coded, but I suspect that end-of-line hyphens have not yet been worked on.  Succeeding for page-boundary crossings would be great; and may have already been worked on.</a:t>
            </a:r>
          </a:p>
          <a:p>
            <a:endParaRPr lang="en-US" dirty="0"/>
          </a:p>
          <a:p>
            <a:r>
              <a:rPr lang="en-US" dirty="0"/>
              <a:t>Application tailoring: you already have something for months – it appears that both non-abbreviated and abbreviated month names are recognized by a pattern for either one. I’ve seen some mention of special tags for name variations. What else is possible? (a gazetteer for place names?, day ranges by month?, reasonable years for documents?, …?)</a:t>
            </a:r>
          </a:p>
          <a:p>
            <a:endParaRPr lang="en-US" dirty="0"/>
          </a:p>
        </p:txBody>
      </p:sp>
      <p:sp>
        <p:nvSpPr>
          <p:cNvPr id="4" name="Slide Number Placeholder 3"/>
          <p:cNvSpPr>
            <a:spLocks noGrp="1"/>
          </p:cNvSpPr>
          <p:nvPr>
            <p:ph type="sldNum" sz="quarter" idx="10"/>
          </p:nvPr>
        </p:nvSpPr>
        <p:spPr/>
        <p:txBody>
          <a:bodyPr/>
          <a:lstStyle/>
          <a:p>
            <a:fld id="{9029695A-61D6-40F1-AC31-7221A1358566}" type="slidenum">
              <a:rPr lang="en-US" smtClean="0"/>
              <a:t>26</a:t>
            </a:fld>
            <a:endParaRPr lang="en-US"/>
          </a:p>
        </p:txBody>
      </p:sp>
    </p:spTree>
    <p:extLst>
      <p:ext uri="{BB962C8B-B14F-4D97-AF65-F5344CB8AC3E}">
        <p14:creationId xmlns:p14="http://schemas.microsoft.com/office/powerpoint/2010/main" val="23692938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Instead of the proposed interface, we make </a:t>
            </a:r>
            <a:r>
              <a:rPr lang="en-US" dirty="0" err="1" smtClean="0"/>
              <a:t>GreenQQ</a:t>
            </a:r>
            <a:r>
              <a:rPr lang="en-US" dirty="0" smtClean="0"/>
              <a:t> “green” by</a:t>
            </a:r>
            <a:r>
              <a:rPr lang="en-US" baseline="0" dirty="0" smtClean="0"/>
              <a:t> only having users fill in forms (no rule specification or candidate rule editing). </a:t>
            </a:r>
            <a:r>
              <a:rPr lang="en-US" baseline="0" dirty="0" err="1" smtClean="0"/>
              <a:t>GreenQQ</a:t>
            </a:r>
            <a:r>
              <a:rPr lang="en-US" baseline="0" dirty="0" smtClean="0"/>
              <a:t> operates in the background. When a user fills in a record field f, we generate an extraction rule and execute it on the the page which creates additional records (as needed) and fills them in for field f. The “as needed” is because in filling-in previous fields, partially filled in records may have already been generated.  When the user moves to a new page,  the system generates and fills in all the records it can. The user checks records and adds data as needed. If the user U is satisfied that </a:t>
            </a:r>
            <a:r>
              <a:rPr lang="en-US" baseline="0" dirty="0" err="1" smtClean="0"/>
              <a:t>GreenQQ</a:t>
            </a:r>
            <a:r>
              <a:rPr lang="en-US" baseline="0" dirty="0" smtClean="0"/>
              <a:t> is extracting information well enough,  U can let it run to the completion of the book </a:t>
            </a:r>
            <a:r>
              <a:rPr lang="en-US" baseline="0" smtClean="0"/>
              <a:t>on its own. </a:t>
            </a:r>
            <a:endParaRPr lang="en-US" dirty="0"/>
          </a:p>
        </p:txBody>
      </p:sp>
      <p:sp>
        <p:nvSpPr>
          <p:cNvPr id="4" name="Slide Number Placeholder 3"/>
          <p:cNvSpPr>
            <a:spLocks noGrp="1"/>
          </p:cNvSpPr>
          <p:nvPr>
            <p:ph type="sldNum" sz="quarter" idx="10"/>
          </p:nvPr>
        </p:nvSpPr>
        <p:spPr/>
        <p:txBody>
          <a:bodyPr/>
          <a:lstStyle/>
          <a:p>
            <a:fld id="{9029695A-61D6-40F1-AC31-7221A1358566}" type="slidenum">
              <a:rPr lang="en-US" smtClean="0"/>
              <a:t>27</a:t>
            </a:fld>
            <a:endParaRPr lang="en-US"/>
          </a:p>
        </p:txBody>
      </p:sp>
    </p:spTree>
    <p:extLst>
      <p:ext uri="{BB962C8B-B14F-4D97-AF65-F5344CB8AC3E}">
        <p14:creationId xmlns:p14="http://schemas.microsoft.com/office/powerpoint/2010/main" val="2666673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Usable by non-experts (example-based with no further assumption of user abilities; careful interface design; awaits field tests).</a:t>
            </a:r>
          </a:p>
          <a:p>
            <a:endParaRPr lang="en-US" dirty="0"/>
          </a:p>
          <a:p>
            <a:r>
              <a:rPr lang="en-US" dirty="0"/>
              <a:t>Rapid development (initial use by us indicates that we can develop rules faster than we can develop regex rules, furthermore, it finds examples not yet covered – a real boon to rule writing; it’s comparable to annotating data for that’s what we can also do with COMET, but we may not need to “annotate” as much data).</a:t>
            </a:r>
          </a:p>
          <a:p>
            <a:endParaRPr lang="en-US" dirty="0"/>
          </a:p>
          <a:p>
            <a:r>
              <a:rPr lang="en-US" dirty="0"/>
              <a:t>High quality results (initial experimentation yields good precision and recall, but I think it’s artificially high for Kilbarchan based on the luck of the draw of pages that had almost no exceptional cases.)</a:t>
            </a:r>
          </a:p>
        </p:txBody>
      </p:sp>
      <p:sp>
        <p:nvSpPr>
          <p:cNvPr id="4" name="Slide Number Placeholder 3"/>
          <p:cNvSpPr>
            <a:spLocks noGrp="1"/>
          </p:cNvSpPr>
          <p:nvPr>
            <p:ph type="sldNum" sz="quarter" idx="10"/>
          </p:nvPr>
        </p:nvSpPr>
        <p:spPr/>
        <p:txBody>
          <a:bodyPr/>
          <a:lstStyle/>
          <a:p>
            <a:fld id="{9029695A-61D6-40F1-AC31-7221A1358566}" type="slidenum">
              <a:rPr lang="en-US" smtClean="0"/>
              <a:t>28</a:t>
            </a:fld>
            <a:endParaRPr lang="en-US"/>
          </a:p>
        </p:txBody>
      </p:sp>
    </p:spTree>
    <p:extLst>
      <p:ext uri="{BB962C8B-B14F-4D97-AF65-F5344CB8AC3E}">
        <p14:creationId xmlns:p14="http://schemas.microsoft.com/office/powerpoint/2010/main" val="31282445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Usable by non-experts (example-based with no further assumption of user abilities; careful interface design; awaits field tests).</a:t>
            </a:r>
          </a:p>
          <a:p>
            <a:endParaRPr lang="en-US" dirty="0"/>
          </a:p>
          <a:p>
            <a:r>
              <a:rPr lang="en-US" dirty="0"/>
              <a:t>Rapid development (initial use by us indicates that we can develop rules faster than we can develop regex rules, furthermore, it finds examples not yet covered; it’s comparable to annotating data for that’s what we can also do with COMET, but we may not need to “annotate” as much </a:t>
            </a:r>
            <a:r>
              <a:rPr lang="en-US"/>
              <a:t>data).</a:t>
            </a:r>
          </a:p>
          <a:p>
            <a:endParaRPr lang="en-US" dirty="0"/>
          </a:p>
          <a:p>
            <a:r>
              <a:rPr lang="en-US" dirty="0"/>
              <a:t>High quality results (initial experimentation yields good precision and recall)</a:t>
            </a:r>
          </a:p>
        </p:txBody>
      </p:sp>
      <p:sp>
        <p:nvSpPr>
          <p:cNvPr id="4" name="Slide Number Placeholder 3"/>
          <p:cNvSpPr>
            <a:spLocks noGrp="1"/>
          </p:cNvSpPr>
          <p:nvPr>
            <p:ph type="sldNum" sz="quarter" idx="10"/>
          </p:nvPr>
        </p:nvSpPr>
        <p:spPr/>
        <p:txBody>
          <a:bodyPr/>
          <a:lstStyle/>
          <a:p>
            <a:fld id="{9029695A-61D6-40F1-AC31-7221A1358566}" type="slidenum">
              <a:rPr lang="en-US" smtClean="0"/>
              <a:t>29</a:t>
            </a:fld>
            <a:endParaRPr lang="en-US"/>
          </a:p>
        </p:txBody>
      </p:sp>
    </p:spTree>
    <p:extLst>
      <p:ext uri="{BB962C8B-B14F-4D97-AF65-F5344CB8AC3E}">
        <p14:creationId xmlns:p14="http://schemas.microsoft.com/office/powerpoint/2010/main" val="33945918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29695A-61D6-40F1-AC31-7221A1358566}" type="slidenum">
              <a:rPr lang="en-US" smtClean="0"/>
              <a:t>5</a:t>
            </a:fld>
            <a:endParaRPr lang="en-US"/>
          </a:p>
        </p:txBody>
      </p:sp>
    </p:spTree>
    <p:extLst>
      <p:ext uri="{BB962C8B-B14F-4D97-AF65-F5344CB8AC3E}">
        <p14:creationId xmlns:p14="http://schemas.microsoft.com/office/powerpoint/2010/main" val="22797001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29695A-61D6-40F1-AC31-7221A1358566}" type="slidenum">
              <a:rPr lang="en-US" smtClean="0"/>
              <a:t>6</a:t>
            </a:fld>
            <a:endParaRPr lang="en-US"/>
          </a:p>
        </p:txBody>
      </p:sp>
    </p:spTree>
    <p:extLst>
      <p:ext uri="{BB962C8B-B14F-4D97-AF65-F5344CB8AC3E}">
        <p14:creationId xmlns:p14="http://schemas.microsoft.com/office/powerpoint/2010/main" val="16588593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Where we’re headed is to something I call record-based NER (Named Entity Recognition).  A record describes an object in terms of its properties -- the record’s fields, which are attribute-value pairs.  Example: the Miller person object is described by the record: Person((Name, ALBRIGHT, ESTHER R.), (</a:t>
            </a:r>
            <a:r>
              <a:rPr lang="en-US" dirty="0" err="1"/>
              <a:t>DeathDate</a:t>
            </a:r>
            <a:r>
              <a:rPr lang="en-US" dirty="0"/>
              <a:t>, 1 Jan 1946), …).  (Aside: the 2016 DAS paper by </a:t>
            </a:r>
            <a:r>
              <a:rPr lang="en-US" dirty="0" err="1"/>
              <a:t>Kooli</a:t>
            </a:r>
            <a:r>
              <a:rPr lang="en-US" dirty="0"/>
              <a:t> and </a:t>
            </a:r>
            <a:r>
              <a:rPr lang="en-US" dirty="0" err="1"/>
              <a:t>Belaid</a:t>
            </a:r>
            <a:r>
              <a:rPr lang="en-US" dirty="0"/>
              <a:t> nicely describes this idea in the first paragraph of the intro.)  The idea of our record-based NER system is to choose text snippet examples whose patterns uniquely identify text that contains properly classified record field values and then to group classified field values into records (from HEAD to HEAD). </a:t>
            </a:r>
          </a:p>
        </p:txBody>
      </p:sp>
      <p:sp>
        <p:nvSpPr>
          <p:cNvPr id="4" name="Slide Number Placeholder 3"/>
          <p:cNvSpPr>
            <a:spLocks noGrp="1"/>
          </p:cNvSpPr>
          <p:nvPr>
            <p:ph type="sldNum" sz="quarter" idx="10"/>
          </p:nvPr>
        </p:nvSpPr>
        <p:spPr/>
        <p:txBody>
          <a:bodyPr/>
          <a:lstStyle/>
          <a:p>
            <a:fld id="{9029695A-61D6-40F1-AC31-7221A1358566}" type="slidenum">
              <a:rPr lang="en-US" smtClean="0"/>
              <a:t>7</a:t>
            </a:fld>
            <a:endParaRPr lang="en-US"/>
          </a:p>
        </p:txBody>
      </p:sp>
    </p:spTree>
    <p:extLst>
      <p:ext uri="{BB962C8B-B14F-4D97-AF65-F5344CB8AC3E}">
        <p14:creationId xmlns:p14="http://schemas.microsoft.com/office/powerpoint/2010/main" val="3818046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red-boxed text snippets are representative of unique patterns within K, M, and E (E for Ely).  The idea is to choose examples so that their text snippet patterns uniquely identify text that contains properly classified record field values, e.g. sorts out the Kilbarchan dates classifying them as proclamation dates (approximate marriage dates) for a Couple records, and christening and birth dates for Person records; sorts out person names as identifying parents and children for Family records and spouses for Couple records; and sorts out the Miller place names as birth places or burial places for Person records. </a:t>
            </a:r>
          </a:p>
        </p:txBody>
      </p:sp>
      <p:sp>
        <p:nvSpPr>
          <p:cNvPr id="4" name="Slide Number Placeholder 3"/>
          <p:cNvSpPr>
            <a:spLocks noGrp="1"/>
          </p:cNvSpPr>
          <p:nvPr>
            <p:ph type="sldNum" sz="quarter" idx="10"/>
          </p:nvPr>
        </p:nvSpPr>
        <p:spPr/>
        <p:txBody>
          <a:bodyPr/>
          <a:lstStyle/>
          <a:p>
            <a:fld id="{9029695A-61D6-40F1-AC31-7221A1358566}" type="slidenum">
              <a:rPr lang="en-US" smtClean="0"/>
              <a:t>8</a:t>
            </a:fld>
            <a:endParaRPr lang="en-US"/>
          </a:p>
        </p:txBody>
      </p:sp>
    </p:spTree>
    <p:extLst>
      <p:ext uri="{BB962C8B-B14F-4D97-AF65-F5344CB8AC3E}">
        <p14:creationId xmlns:p14="http://schemas.microsoft.com/office/powerpoint/2010/main" val="8210970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green-boxed text are the record HEADs.</a:t>
            </a:r>
          </a:p>
        </p:txBody>
      </p:sp>
      <p:sp>
        <p:nvSpPr>
          <p:cNvPr id="4" name="Slide Number Placeholder 3"/>
          <p:cNvSpPr>
            <a:spLocks noGrp="1"/>
          </p:cNvSpPr>
          <p:nvPr>
            <p:ph type="sldNum" sz="quarter" idx="10"/>
          </p:nvPr>
        </p:nvSpPr>
        <p:spPr/>
        <p:txBody>
          <a:bodyPr/>
          <a:lstStyle/>
          <a:p>
            <a:fld id="{9029695A-61D6-40F1-AC31-7221A1358566}" type="slidenum">
              <a:rPr lang="en-US" smtClean="0"/>
              <a:t>9</a:t>
            </a:fld>
            <a:endParaRPr lang="en-US"/>
          </a:p>
        </p:txBody>
      </p:sp>
    </p:spTree>
    <p:extLst>
      <p:ext uri="{BB962C8B-B14F-4D97-AF65-F5344CB8AC3E}">
        <p14:creationId xmlns:p14="http://schemas.microsoft.com/office/powerpoint/2010/main" val="8210970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User-created records. Notation: red stars mark record HEAD classes; ^ and $ are vi-standard SLINE and ELINE markers.</a:t>
            </a:r>
          </a:p>
          <a:p>
            <a:endParaRPr lang="en-US" dirty="0"/>
          </a:p>
          <a:p>
            <a:r>
              <a:rPr lang="en-US" dirty="0"/>
              <a:t>Note that the record types overlap and thus must be processed separately. But also note that the processing is as you have coded it.</a:t>
            </a:r>
          </a:p>
          <a:p>
            <a:endParaRPr lang="en-US" dirty="0"/>
          </a:p>
        </p:txBody>
      </p:sp>
      <p:sp>
        <p:nvSpPr>
          <p:cNvPr id="4" name="Slide Number Placeholder 3"/>
          <p:cNvSpPr>
            <a:spLocks noGrp="1"/>
          </p:cNvSpPr>
          <p:nvPr>
            <p:ph type="sldNum" sz="quarter" idx="10"/>
          </p:nvPr>
        </p:nvSpPr>
        <p:spPr/>
        <p:txBody>
          <a:bodyPr/>
          <a:lstStyle/>
          <a:p>
            <a:fld id="{9029695A-61D6-40F1-AC31-7221A1358566}" type="slidenum">
              <a:rPr lang="en-US" smtClean="0"/>
              <a:t>10</a:t>
            </a:fld>
            <a:endParaRPr lang="en-US"/>
          </a:p>
        </p:txBody>
      </p:sp>
    </p:spTree>
    <p:extLst>
      <p:ext uri="{BB962C8B-B14F-4D97-AF65-F5344CB8AC3E}">
        <p14:creationId xmlns:p14="http://schemas.microsoft.com/office/powerpoint/2010/main" val="29280366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System tagging.  (Here, I am choosing to use NUM for numbers for presentation purposes. We can of course use ANUM or whatever we wish.)</a:t>
            </a:r>
          </a:p>
          <a:p>
            <a:endParaRPr lang="en-US" dirty="0"/>
          </a:p>
          <a:p>
            <a:r>
              <a:rPr lang="en-US" dirty="0"/>
              <a:t>Users specify literals; here “born” and “p.”</a:t>
            </a:r>
          </a:p>
        </p:txBody>
      </p:sp>
      <p:sp>
        <p:nvSpPr>
          <p:cNvPr id="4" name="Slide Number Placeholder 3"/>
          <p:cNvSpPr>
            <a:spLocks noGrp="1"/>
          </p:cNvSpPr>
          <p:nvPr>
            <p:ph type="sldNum" sz="quarter" idx="10"/>
          </p:nvPr>
        </p:nvSpPr>
        <p:spPr/>
        <p:txBody>
          <a:bodyPr/>
          <a:lstStyle/>
          <a:p>
            <a:fld id="{9029695A-61D6-40F1-AC31-7221A1358566}" type="slidenum">
              <a:rPr lang="en-US" smtClean="0"/>
              <a:t>11</a:t>
            </a:fld>
            <a:endParaRPr lang="en-US"/>
          </a:p>
        </p:txBody>
      </p:sp>
    </p:spTree>
    <p:extLst>
      <p:ext uri="{BB962C8B-B14F-4D97-AF65-F5344CB8AC3E}">
        <p14:creationId xmlns:p14="http://schemas.microsoft.com/office/powerpoint/2010/main" val="9922838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DCAC7-28CF-4E24-9307-780F3261872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38B1A33-26A5-496E-9C5D-F89D680E34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054B6B2-B7A8-4B6E-B7B4-BD4338FAC40D}"/>
              </a:ext>
            </a:extLst>
          </p:cNvPr>
          <p:cNvSpPr>
            <a:spLocks noGrp="1"/>
          </p:cNvSpPr>
          <p:nvPr>
            <p:ph type="dt" sz="half" idx="10"/>
          </p:nvPr>
        </p:nvSpPr>
        <p:spPr/>
        <p:txBody>
          <a:bodyPr/>
          <a:lstStyle/>
          <a:p>
            <a:fld id="{E142653D-CAB3-46BB-ABE7-8F7F59E6562C}" type="datetimeFigureOut">
              <a:rPr lang="en-US" smtClean="0"/>
              <a:t>2/13/2018</a:t>
            </a:fld>
            <a:endParaRPr lang="en-US"/>
          </a:p>
        </p:txBody>
      </p:sp>
      <p:sp>
        <p:nvSpPr>
          <p:cNvPr id="5" name="Footer Placeholder 4">
            <a:extLst>
              <a:ext uri="{FF2B5EF4-FFF2-40B4-BE49-F238E27FC236}">
                <a16:creationId xmlns:a16="http://schemas.microsoft.com/office/drawing/2014/main" id="{36D243C7-6B69-45E5-9F4C-FF19B7FFEC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6CB2FF-8E3B-498C-8B5B-CF8A23832719}"/>
              </a:ext>
            </a:extLst>
          </p:cNvPr>
          <p:cNvSpPr>
            <a:spLocks noGrp="1"/>
          </p:cNvSpPr>
          <p:nvPr>
            <p:ph type="sldNum" sz="quarter" idx="12"/>
          </p:nvPr>
        </p:nvSpPr>
        <p:spPr/>
        <p:txBody>
          <a:bodyPr/>
          <a:lstStyle/>
          <a:p>
            <a:fld id="{DE4CA3AA-6A48-47F1-A2B0-341747BB53DF}" type="slidenum">
              <a:rPr lang="en-US" smtClean="0"/>
              <a:t>‹#›</a:t>
            </a:fld>
            <a:endParaRPr lang="en-US"/>
          </a:p>
        </p:txBody>
      </p:sp>
    </p:spTree>
    <p:extLst>
      <p:ext uri="{BB962C8B-B14F-4D97-AF65-F5344CB8AC3E}">
        <p14:creationId xmlns:p14="http://schemas.microsoft.com/office/powerpoint/2010/main" val="3188016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4E807-D814-4DF2-8129-B9A6568A960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04BEFC-10CD-49F9-9AF4-6556FF3DD2C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96DECA-8BAF-4339-8BD4-AD49CCCBE302}"/>
              </a:ext>
            </a:extLst>
          </p:cNvPr>
          <p:cNvSpPr>
            <a:spLocks noGrp="1"/>
          </p:cNvSpPr>
          <p:nvPr>
            <p:ph type="dt" sz="half" idx="10"/>
          </p:nvPr>
        </p:nvSpPr>
        <p:spPr/>
        <p:txBody>
          <a:bodyPr/>
          <a:lstStyle/>
          <a:p>
            <a:fld id="{E142653D-CAB3-46BB-ABE7-8F7F59E6562C}" type="datetimeFigureOut">
              <a:rPr lang="en-US" smtClean="0"/>
              <a:t>2/13/2018</a:t>
            </a:fld>
            <a:endParaRPr lang="en-US"/>
          </a:p>
        </p:txBody>
      </p:sp>
      <p:sp>
        <p:nvSpPr>
          <p:cNvPr id="5" name="Footer Placeholder 4">
            <a:extLst>
              <a:ext uri="{FF2B5EF4-FFF2-40B4-BE49-F238E27FC236}">
                <a16:creationId xmlns:a16="http://schemas.microsoft.com/office/drawing/2014/main" id="{39DAB49E-41C2-4595-8F87-2AC1030EB3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164B24-9F9C-4B55-9B6D-0BEADB0A787B}"/>
              </a:ext>
            </a:extLst>
          </p:cNvPr>
          <p:cNvSpPr>
            <a:spLocks noGrp="1"/>
          </p:cNvSpPr>
          <p:nvPr>
            <p:ph type="sldNum" sz="quarter" idx="12"/>
          </p:nvPr>
        </p:nvSpPr>
        <p:spPr/>
        <p:txBody>
          <a:bodyPr/>
          <a:lstStyle/>
          <a:p>
            <a:fld id="{DE4CA3AA-6A48-47F1-A2B0-341747BB53DF}" type="slidenum">
              <a:rPr lang="en-US" smtClean="0"/>
              <a:t>‹#›</a:t>
            </a:fld>
            <a:endParaRPr lang="en-US"/>
          </a:p>
        </p:txBody>
      </p:sp>
    </p:spTree>
    <p:extLst>
      <p:ext uri="{BB962C8B-B14F-4D97-AF65-F5344CB8AC3E}">
        <p14:creationId xmlns:p14="http://schemas.microsoft.com/office/powerpoint/2010/main" val="19789232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F6B221F-C272-4854-AD2A-F2F4A1CEF96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712E585-9F61-43E2-9978-AF801959AAE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A8A0A6-2B93-4C33-BE4C-EB738DD962FA}"/>
              </a:ext>
            </a:extLst>
          </p:cNvPr>
          <p:cNvSpPr>
            <a:spLocks noGrp="1"/>
          </p:cNvSpPr>
          <p:nvPr>
            <p:ph type="dt" sz="half" idx="10"/>
          </p:nvPr>
        </p:nvSpPr>
        <p:spPr/>
        <p:txBody>
          <a:bodyPr/>
          <a:lstStyle/>
          <a:p>
            <a:fld id="{E142653D-CAB3-46BB-ABE7-8F7F59E6562C}" type="datetimeFigureOut">
              <a:rPr lang="en-US" smtClean="0"/>
              <a:t>2/13/2018</a:t>
            </a:fld>
            <a:endParaRPr lang="en-US"/>
          </a:p>
        </p:txBody>
      </p:sp>
      <p:sp>
        <p:nvSpPr>
          <p:cNvPr id="5" name="Footer Placeholder 4">
            <a:extLst>
              <a:ext uri="{FF2B5EF4-FFF2-40B4-BE49-F238E27FC236}">
                <a16:creationId xmlns:a16="http://schemas.microsoft.com/office/drawing/2014/main" id="{7EB1ACDE-5BAF-413A-B472-A308200535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7CC1A4-597D-4F87-88E6-494BB0369368}"/>
              </a:ext>
            </a:extLst>
          </p:cNvPr>
          <p:cNvSpPr>
            <a:spLocks noGrp="1"/>
          </p:cNvSpPr>
          <p:nvPr>
            <p:ph type="sldNum" sz="quarter" idx="12"/>
          </p:nvPr>
        </p:nvSpPr>
        <p:spPr/>
        <p:txBody>
          <a:bodyPr/>
          <a:lstStyle/>
          <a:p>
            <a:fld id="{DE4CA3AA-6A48-47F1-A2B0-341747BB53DF}" type="slidenum">
              <a:rPr lang="en-US" smtClean="0"/>
              <a:t>‹#›</a:t>
            </a:fld>
            <a:endParaRPr lang="en-US"/>
          </a:p>
        </p:txBody>
      </p:sp>
    </p:spTree>
    <p:extLst>
      <p:ext uri="{BB962C8B-B14F-4D97-AF65-F5344CB8AC3E}">
        <p14:creationId xmlns:p14="http://schemas.microsoft.com/office/powerpoint/2010/main" val="4169217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1241D-AC8D-47CA-AFCE-90875D3E0D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C6BC91C-1ABB-4BBC-95EC-C04DA87ABE2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FABDD0-527A-4686-B083-84B31A306331}"/>
              </a:ext>
            </a:extLst>
          </p:cNvPr>
          <p:cNvSpPr>
            <a:spLocks noGrp="1"/>
          </p:cNvSpPr>
          <p:nvPr>
            <p:ph type="dt" sz="half" idx="10"/>
          </p:nvPr>
        </p:nvSpPr>
        <p:spPr/>
        <p:txBody>
          <a:bodyPr/>
          <a:lstStyle/>
          <a:p>
            <a:fld id="{E142653D-CAB3-46BB-ABE7-8F7F59E6562C}" type="datetimeFigureOut">
              <a:rPr lang="en-US" smtClean="0"/>
              <a:t>2/13/2018</a:t>
            </a:fld>
            <a:endParaRPr lang="en-US"/>
          </a:p>
        </p:txBody>
      </p:sp>
      <p:sp>
        <p:nvSpPr>
          <p:cNvPr id="5" name="Footer Placeholder 4">
            <a:extLst>
              <a:ext uri="{FF2B5EF4-FFF2-40B4-BE49-F238E27FC236}">
                <a16:creationId xmlns:a16="http://schemas.microsoft.com/office/drawing/2014/main" id="{C4A8DC53-70AA-4D33-B8C0-72041D9C3C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48A38B-FD03-44A7-938D-26FBAF1005F7}"/>
              </a:ext>
            </a:extLst>
          </p:cNvPr>
          <p:cNvSpPr>
            <a:spLocks noGrp="1"/>
          </p:cNvSpPr>
          <p:nvPr>
            <p:ph type="sldNum" sz="quarter" idx="12"/>
          </p:nvPr>
        </p:nvSpPr>
        <p:spPr/>
        <p:txBody>
          <a:bodyPr/>
          <a:lstStyle/>
          <a:p>
            <a:fld id="{DE4CA3AA-6A48-47F1-A2B0-341747BB53DF}" type="slidenum">
              <a:rPr lang="en-US" smtClean="0"/>
              <a:t>‹#›</a:t>
            </a:fld>
            <a:endParaRPr lang="en-US"/>
          </a:p>
        </p:txBody>
      </p:sp>
    </p:spTree>
    <p:extLst>
      <p:ext uri="{BB962C8B-B14F-4D97-AF65-F5344CB8AC3E}">
        <p14:creationId xmlns:p14="http://schemas.microsoft.com/office/powerpoint/2010/main" val="30482084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54CBF-AFC8-48E3-BA25-50FC94F085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12E6B54-EC63-4D1F-9AF3-6663D49007A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1EF66E0-70CF-4CC8-B1AF-EB08DBD089E3}"/>
              </a:ext>
            </a:extLst>
          </p:cNvPr>
          <p:cNvSpPr>
            <a:spLocks noGrp="1"/>
          </p:cNvSpPr>
          <p:nvPr>
            <p:ph type="dt" sz="half" idx="10"/>
          </p:nvPr>
        </p:nvSpPr>
        <p:spPr/>
        <p:txBody>
          <a:bodyPr/>
          <a:lstStyle/>
          <a:p>
            <a:fld id="{E142653D-CAB3-46BB-ABE7-8F7F59E6562C}" type="datetimeFigureOut">
              <a:rPr lang="en-US" smtClean="0"/>
              <a:t>2/13/2018</a:t>
            </a:fld>
            <a:endParaRPr lang="en-US"/>
          </a:p>
        </p:txBody>
      </p:sp>
      <p:sp>
        <p:nvSpPr>
          <p:cNvPr id="5" name="Footer Placeholder 4">
            <a:extLst>
              <a:ext uri="{FF2B5EF4-FFF2-40B4-BE49-F238E27FC236}">
                <a16:creationId xmlns:a16="http://schemas.microsoft.com/office/drawing/2014/main" id="{16803198-CE03-4A0F-9DD0-0A11401A0B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22C64D-FDAD-4D33-9B69-EE5482C83F6B}"/>
              </a:ext>
            </a:extLst>
          </p:cNvPr>
          <p:cNvSpPr>
            <a:spLocks noGrp="1"/>
          </p:cNvSpPr>
          <p:nvPr>
            <p:ph type="sldNum" sz="quarter" idx="12"/>
          </p:nvPr>
        </p:nvSpPr>
        <p:spPr/>
        <p:txBody>
          <a:bodyPr/>
          <a:lstStyle/>
          <a:p>
            <a:fld id="{DE4CA3AA-6A48-47F1-A2B0-341747BB53DF}" type="slidenum">
              <a:rPr lang="en-US" smtClean="0"/>
              <a:t>‹#›</a:t>
            </a:fld>
            <a:endParaRPr lang="en-US"/>
          </a:p>
        </p:txBody>
      </p:sp>
    </p:spTree>
    <p:extLst>
      <p:ext uri="{BB962C8B-B14F-4D97-AF65-F5344CB8AC3E}">
        <p14:creationId xmlns:p14="http://schemas.microsoft.com/office/powerpoint/2010/main" val="3364699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10587-2F37-41EE-A192-F7E095A163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D969EEC-C067-4C79-9756-0A3DA823D46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5FFD868-E0EE-4A40-8166-4862B93A0EF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00F4F8E-6572-44C4-A370-1B1BDEAA225B}"/>
              </a:ext>
            </a:extLst>
          </p:cNvPr>
          <p:cNvSpPr>
            <a:spLocks noGrp="1"/>
          </p:cNvSpPr>
          <p:nvPr>
            <p:ph type="dt" sz="half" idx="10"/>
          </p:nvPr>
        </p:nvSpPr>
        <p:spPr/>
        <p:txBody>
          <a:bodyPr/>
          <a:lstStyle/>
          <a:p>
            <a:fld id="{E142653D-CAB3-46BB-ABE7-8F7F59E6562C}" type="datetimeFigureOut">
              <a:rPr lang="en-US" smtClean="0"/>
              <a:t>2/13/2018</a:t>
            </a:fld>
            <a:endParaRPr lang="en-US"/>
          </a:p>
        </p:txBody>
      </p:sp>
      <p:sp>
        <p:nvSpPr>
          <p:cNvPr id="6" name="Footer Placeholder 5">
            <a:extLst>
              <a:ext uri="{FF2B5EF4-FFF2-40B4-BE49-F238E27FC236}">
                <a16:creationId xmlns:a16="http://schemas.microsoft.com/office/drawing/2014/main" id="{3D36E71C-A682-40A7-A3BD-84C3189D4B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F0776F-C740-4C0C-A3CF-90E4DF5D27B2}"/>
              </a:ext>
            </a:extLst>
          </p:cNvPr>
          <p:cNvSpPr>
            <a:spLocks noGrp="1"/>
          </p:cNvSpPr>
          <p:nvPr>
            <p:ph type="sldNum" sz="quarter" idx="12"/>
          </p:nvPr>
        </p:nvSpPr>
        <p:spPr/>
        <p:txBody>
          <a:bodyPr/>
          <a:lstStyle/>
          <a:p>
            <a:fld id="{DE4CA3AA-6A48-47F1-A2B0-341747BB53DF}" type="slidenum">
              <a:rPr lang="en-US" smtClean="0"/>
              <a:t>‹#›</a:t>
            </a:fld>
            <a:endParaRPr lang="en-US"/>
          </a:p>
        </p:txBody>
      </p:sp>
    </p:spTree>
    <p:extLst>
      <p:ext uri="{BB962C8B-B14F-4D97-AF65-F5344CB8AC3E}">
        <p14:creationId xmlns:p14="http://schemas.microsoft.com/office/powerpoint/2010/main" val="26143553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C1590-3E85-4989-AAC0-5E25BEFA914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2DC9050-7AC1-4045-B8F9-EDE85198983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A5141D2-C644-4EE5-8D44-A4FF04D29DA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1324851-85EA-4345-A981-9880FAD731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A51D703-4AC5-449A-A67D-B4994007ECC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6806018-3D4E-47A5-9556-ABE05CEE1B3C}"/>
              </a:ext>
            </a:extLst>
          </p:cNvPr>
          <p:cNvSpPr>
            <a:spLocks noGrp="1"/>
          </p:cNvSpPr>
          <p:nvPr>
            <p:ph type="dt" sz="half" idx="10"/>
          </p:nvPr>
        </p:nvSpPr>
        <p:spPr/>
        <p:txBody>
          <a:bodyPr/>
          <a:lstStyle/>
          <a:p>
            <a:fld id="{E142653D-CAB3-46BB-ABE7-8F7F59E6562C}" type="datetimeFigureOut">
              <a:rPr lang="en-US" smtClean="0"/>
              <a:t>2/13/2018</a:t>
            </a:fld>
            <a:endParaRPr lang="en-US"/>
          </a:p>
        </p:txBody>
      </p:sp>
      <p:sp>
        <p:nvSpPr>
          <p:cNvPr id="8" name="Footer Placeholder 7">
            <a:extLst>
              <a:ext uri="{FF2B5EF4-FFF2-40B4-BE49-F238E27FC236}">
                <a16:creationId xmlns:a16="http://schemas.microsoft.com/office/drawing/2014/main" id="{1C9DFE0C-AADA-4568-A743-B36544F8013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6A16823-EB4D-4E3E-A759-86A428EDA444}"/>
              </a:ext>
            </a:extLst>
          </p:cNvPr>
          <p:cNvSpPr>
            <a:spLocks noGrp="1"/>
          </p:cNvSpPr>
          <p:nvPr>
            <p:ph type="sldNum" sz="quarter" idx="12"/>
          </p:nvPr>
        </p:nvSpPr>
        <p:spPr/>
        <p:txBody>
          <a:bodyPr/>
          <a:lstStyle/>
          <a:p>
            <a:fld id="{DE4CA3AA-6A48-47F1-A2B0-341747BB53DF}" type="slidenum">
              <a:rPr lang="en-US" smtClean="0"/>
              <a:t>‹#›</a:t>
            </a:fld>
            <a:endParaRPr lang="en-US"/>
          </a:p>
        </p:txBody>
      </p:sp>
    </p:spTree>
    <p:extLst>
      <p:ext uri="{BB962C8B-B14F-4D97-AF65-F5344CB8AC3E}">
        <p14:creationId xmlns:p14="http://schemas.microsoft.com/office/powerpoint/2010/main" val="482034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1C82A-464F-4E27-BC9D-9C2F6E9E232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B05DC1E-3279-4F89-AC0A-25ADA951B7CA}"/>
              </a:ext>
            </a:extLst>
          </p:cNvPr>
          <p:cNvSpPr>
            <a:spLocks noGrp="1"/>
          </p:cNvSpPr>
          <p:nvPr>
            <p:ph type="dt" sz="half" idx="10"/>
          </p:nvPr>
        </p:nvSpPr>
        <p:spPr/>
        <p:txBody>
          <a:bodyPr/>
          <a:lstStyle/>
          <a:p>
            <a:fld id="{E142653D-CAB3-46BB-ABE7-8F7F59E6562C}" type="datetimeFigureOut">
              <a:rPr lang="en-US" smtClean="0"/>
              <a:t>2/13/2018</a:t>
            </a:fld>
            <a:endParaRPr lang="en-US"/>
          </a:p>
        </p:txBody>
      </p:sp>
      <p:sp>
        <p:nvSpPr>
          <p:cNvPr id="4" name="Footer Placeholder 3">
            <a:extLst>
              <a:ext uri="{FF2B5EF4-FFF2-40B4-BE49-F238E27FC236}">
                <a16:creationId xmlns:a16="http://schemas.microsoft.com/office/drawing/2014/main" id="{E90242F0-FFF5-4D5E-81A3-5054A3CC445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8C70A72-57AF-431F-969A-7649C8201A6E}"/>
              </a:ext>
            </a:extLst>
          </p:cNvPr>
          <p:cNvSpPr>
            <a:spLocks noGrp="1"/>
          </p:cNvSpPr>
          <p:nvPr>
            <p:ph type="sldNum" sz="quarter" idx="12"/>
          </p:nvPr>
        </p:nvSpPr>
        <p:spPr/>
        <p:txBody>
          <a:bodyPr/>
          <a:lstStyle/>
          <a:p>
            <a:fld id="{DE4CA3AA-6A48-47F1-A2B0-341747BB53DF}" type="slidenum">
              <a:rPr lang="en-US" smtClean="0"/>
              <a:t>‹#›</a:t>
            </a:fld>
            <a:endParaRPr lang="en-US"/>
          </a:p>
        </p:txBody>
      </p:sp>
    </p:spTree>
    <p:extLst>
      <p:ext uri="{BB962C8B-B14F-4D97-AF65-F5344CB8AC3E}">
        <p14:creationId xmlns:p14="http://schemas.microsoft.com/office/powerpoint/2010/main" val="25801661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340DD4F-FC71-46FE-9A84-23D3C5668723}"/>
              </a:ext>
            </a:extLst>
          </p:cNvPr>
          <p:cNvSpPr>
            <a:spLocks noGrp="1"/>
          </p:cNvSpPr>
          <p:nvPr>
            <p:ph type="dt" sz="half" idx="10"/>
          </p:nvPr>
        </p:nvSpPr>
        <p:spPr/>
        <p:txBody>
          <a:bodyPr/>
          <a:lstStyle/>
          <a:p>
            <a:fld id="{E142653D-CAB3-46BB-ABE7-8F7F59E6562C}" type="datetimeFigureOut">
              <a:rPr lang="en-US" smtClean="0"/>
              <a:t>2/13/2018</a:t>
            </a:fld>
            <a:endParaRPr lang="en-US"/>
          </a:p>
        </p:txBody>
      </p:sp>
      <p:sp>
        <p:nvSpPr>
          <p:cNvPr id="3" name="Footer Placeholder 2">
            <a:extLst>
              <a:ext uri="{FF2B5EF4-FFF2-40B4-BE49-F238E27FC236}">
                <a16:creationId xmlns:a16="http://schemas.microsoft.com/office/drawing/2014/main" id="{D0891279-E513-48AE-B3DE-AFD8F5AE73D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3C6B761-80E2-4658-90B4-B4282E6B59E8}"/>
              </a:ext>
            </a:extLst>
          </p:cNvPr>
          <p:cNvSpPr>
            <a:spLocks noGrp="1"/>
          </p:cNvSpPr>
          <p:nvPr>
            <p:ph type="sldNum" sz="quarter" idx="12"/>
          </p:nvPr>
        </p:nvSpPr>
        <p:spPr/>
        <p:txBody>
          <a:bodyPr/>
          <a:lstStyle/>
          <a:p>
            <a:fld id="{DE4CA3AA-6A48-47F1-A2B0-341747BB53DF}" type="slidenum">
              <a:rPr lang="en-US" smtClean="0"/>
              <a:t>‹#›</a:t>
            </a:fld>
            <a:endParaRPr lang="en-US"/>
          </a:p>
        </p:txBody>
      </p:sp>
    </p:spTree>
    <p:extLst>
      <p:ext uri="{BB962C8B-B14F-4D97-AF65-F5344CB8AC3E}">
        <p14:creationId xmlns:p14="http://schemas.microsoft.com/office/powerpoint/2010/main" val="3162042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43AF6-4006-4A18-9BCD-E4DF2298B1C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AECE08F-8BEC-45C9-B65E-DA69B6368A7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3336D28-3F36-4534-9E09-5CE3D2C9F7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76F740F-606D-499E-81ED-7DB237468F7C}"/>
              </a:ext>
            </a:extLst>
          </p:cNvPr>
          <p:cNvSpPr>
            <a:spLocks noGrp="1"/>
          </p:cNvSpPr>
          <p:nvPr>
            <p:ph type="dt" sz="half" idx="10"/>
          </p:nvPr>
        </p:nvSpPr>
        <p:spPr/>
        <p:txBody>
          <a:bodyPr/>
          <a:lstStyle/>
          <a:p>
            <a:fld id="{E142653D-CAB3-46BB-ABE7-8F7F59E6562C}" type="datetimeFigureOut">
              <a:rPr lang="en-US" smtClean="0"/>
              <a:t>2/13/2018</a:t>
            </a:fld>
            <a:endParaRPr lang="en-US"/>
          </a:p>
        </p:txBody>
      </p:sp>
      <p:sp>
        <p:nvSpPr>
          <p:cNvPr id="6" name="Footer Placeholder 5">
            <a:extLst>
              <a:ext uri="{FF2B5EF4-FFF2-40B4-BE49-F238E27FC236}">
                <a16:creationId xmlns:a16="http://schemas.microsoft.com/office/drawing/2014/main" id="{04D79DF4-4111-437A-B769-D72ED64290A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CA3900-6401-4B50-9178-0DF935F5C042}"/>
              </a:ext>
            </a:extLst>
          </p:cNvPr>
          <p:cNvSpPr>
            <a:spLocks noGrp="1"/>
          </p:cNvSpPr>
          <p:nvPr>
            <p:ph type="sldNum" sz="quarter" idx="12"/>
          </p:nvPr>
        </p:nvSpPr>
        <p:spPr/>
        <p:txBody>
          <a:bodyPr/>
          <a:lstStyle/>
          <a:p>
            <a:fld id="{DE4CA3AA-6A48-47F1-A2B0-341747BB53DF}" type="slidenum">
              <a:rPr lang="en-US" smtClean="0"/>
              <a:t>‹#›</a:t>
            </a:fld>
            <a:endParaRPr lang="en-US"/>
          </a:p>
        </p:txBody>
      </p:sp>
    </p:spTree>
    <p:extLst>
      <p:ext uri="{BB962C8B-B14F-4D97-AF65-F5344CB8AC3E}">
        <p14:creationId xmlns:p14="http://schemas.microsoft.com/office/powerpoint/2010/main" val="9583423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40C18-027E-463E-A7AF-F6EF1B719A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5F7AE38-9301-4E7F-A364-4593617082B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DCD197D-C258-4CF6-A81B-D982438670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F151D45-E910-40B7-9EAF-9869B7544F7D}"/>
              </a:ext>
            </a:extLst>
          </p:cNvPr>
          <p:cNvSpPr>
            <a:spLocks noGrp="1"/>
          </p:cNvSpPr>
          <p:nvPr>
            <p:ph type="dt" sz="half" idx="10"/>
          </p:nvPr>
        </p:nvSpPr>
        <p:spPr/>
        <p:txBody>
          <a:bodyPr/>
          <a:lstStyle/>
          <a:p>
            <a:fld id="{E142653D-CAB3-46BB-ABE7-8F7F59E6562C}" type="datetimeFigureOut">
              <a:rPr lang="en-US" smtClean="0"/>
              <a:t>2/13/2018</a:t>
            </a:fld>
            <a:endParaRPr lang="en-US"/>
          </a:p>
        </p:txBody>
      </p:sp>
      <p:sp>
        <p:nvSpPr>
          <p:cNvPr id="6" name="Footer Placeholder 5">
            <a:extLst>
              <a:ext uri="{FF2B5EF4-FFF2-40B4-BE49-F238E27FC236}">
                <a16:creationId xmlns:a16="http://schemas.microsoft.com/office/drawing/2014/main" id="{65827118-5137-467B-B0F2-E11E445618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24E4FCC-F8FE-4C92-8205-BAE8526BB9D7}"/>
              </a:ext>
            </a:extLst>
          </p:cNvPr>
          <p:cNvSpPr>
            <a:spLocks noGrp="1"/>
          </p:cNvSpPr>
          <p:nvPr>
            <p:ph type="sldNum" sz="quarter" idx="12"/>
          </p:nvPr>
        </p:nvSpPr>
        <p:spPr/>
        <p:txBody>
          <a:bodyPr/>
          <a:lstStyle/>
          <a:p>
            <a:fld id="{DE4CA3AA-6A48-47F1-A2B0-341747BB53DF}" type="slidenum">
              <a:rPr lang="en-US" smtClean="0"/>
              <a:t>‹#›</a:t>
            </a:fld>
            <a:endParaRPr lang="en-US"/>
          </a:p>
        </p:txBody>
      </p:sp>
    </p:spTree>
    <p:extLst>
      <p:ext uri="{BB962C8B-B14F-4D97-AF65-F5344CB8AC3E}">
        <p14:creationId xmlns:p14="http://schemas.microsoft.com/office/powerpoint/2010/main" val="24822123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32E496-D6E4-426A-BB13-EFD032E0EC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A5A994F-254F-42DE-A046-AF04CA3F8C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595F06-22F6-4300-9C80-A87604F1EC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42653D-CAB3-46BB-ABE7-8F7F59E6562C}" type="datetimeFigureOut">
              <a:rPr lang="en-US" smtClean="0"/>
              <a:t>2/13/2018</a:t>
            </a:fld>
            <a:endParaRPr lang="en-US"/>
          </a:p>
        </p:txBody>
      </p:sp>
      <p:sp>
        <p:nvSpPr>
          <p:cNvPr id="5" name="Footer Placeholder 4">
            <a:extLst>
              <a:ext uri="{FF2B5EF4-FFF2-40B4-BE49-F238E27FC236}">
                <a16:creationId xmlns:a16="http://schemas.microsoft.com/office/drawing/2014/main" id="{A8B8EE73-A357-43AB-8056-DD08EE65684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40B1317-8691-4791-B8E7-8975EE5A093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4CA3AA-6A48-47F1-A2B0-341747BB53DF}" type="slidenum">
              <a:rPr lang="en-US" smtClean="0"/>
              <a:t>‹#›</a:t>
            </a:fld>
            <a:endParaRPr lang="en-US"/>
          </a:p>
        </p:txBody>
      </p:sp>
    </p:spTree>
    <p:extLst>
      <p:ext uri="{BB962C8B-B14F-4D97-AF65-F5344CB8AC3E}">
        <p14:creationId xmlns:p14="http://schemas.microsoft.com/office/powerpoint/2010/main" val="24552049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3.emf"/></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 Id="rId9" Type="http://schemas.openxmlformats.org/officeDocument/2006/relationships/image" Target="../media/image32.png"/></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23.xml"/><Relationship Id="rId1" Type="http://schemas.openxmlformats.org/officeDocument/2006/relationships/slideLayout" Target="../slideLayouts/slideLayout6.xml"/><Relationship Id="rId5" Type="http://schemas.openxmlformats.org/officeDocument/2006/relationships/image" Target="../media/image36.png"/><Relationship Id="rId4" Type="http://schemas.openxmlformats.org/officeDocument/2006/relationships/image" Target="../media/image35.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sv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B8FC0-1ED5-48EA-BE66-1FF01C93FC63}"/>
              </a:ext>
            </a:extLst>
          </p:cNvPr>
          <p:cNvSpPr>
            <a:spLocks noGrp="1"/>
          </p:cNvSpPr>
          <p:nvPr>
            <p:ph type="ctrTitle"/>
          </p:nvPr>
        </p:nvSpPr>
        <p:spPr>
          <a:xfrm>
            <a:off x="1524000" y="493335"/>
            <a:ext cx="9144000" cy="2387600"/>
          </a:xfrm>
        </p:spPr>
        <p:txBody>
          <a:bodyPr/>
          <a:lstStyle/>
          <a:p>
            <a:r>
              <a:rPr lang="en-US" dirty="0"/>
              <a:t>Extraction Rule Creation by Text Snippet Examples</a:t>
            </a:r>
          </a:p>
        </p:txBody>
      </p:sp>
      <p:sp>
        <p:nvSpPr>
          <p:cNvPr id="3" name="Subtitle 2">
            <a:extLst>
              <a:ext uri="{FF2B5EF4-FFF2-40B4-BE49-F238E27FC236}">
                <a16:creationId xmlns:a16="http://schemas.microsoft.com/office/drawing/2014/main" id="{BA2031AB-B804-4292-B4EF-7B89F1CD0C15}"/>
              </a:ext>
            </a:extLst>
          </p:cNvPr>
          <p:cNvSpPr>
            <a:spLocks noGrp="1"/>
          </p:cNvSpPr>
          <p:nvPr>
            <p:ph type="subTitle" idx="1"/>
          </p:nvPr>
        </p:nvSpPr>
        <p:spPr>
          <a:xfrm>
            <a:off x="1524000" y="3568323"/>
            <a:ext cx="9144000" cy="1482754"/>
          </a:xfrm>
        </p:spPr>
        <p:txBody>
          <a:bodyPr/>
          <a:lstStyle/>
          <a:p>
            <a:r>
              <a:rPr lang="en-US" dirty="0"/>
              <a:t>David W. Embley (Brigham Young </a:t>
            </a:r>
            <a:r>
              <a:rPr lang="en-US" dirty="0" err="1"/>
              <a:t>Univeristy</a:t>
            </a:r>
            <a:r>
              <a:rPr lang="en-US" dirty="0"/>
              <a:t> &amp; FamilySearch)</a:t>
            </a:r>
          </a:p>
          <a:p>
            <a:r>
              <a:rPr lang="en-US" dirty="0"/>
              <a:t>George Nagy (Rensselaer Polytechnic Institute)</a:t>
            </a:r>
          </a:p>
        </p:txBody>
      </p:sp>
      <p:pic>
        <p:nvPicPr>
          <p:cNvPr id="4" name="Picture 3" descr="https://encrypted-tbn2.gstatic.com/images?q=tbn:ANd9GcTgbibHZQyIWCgb-Fhl3HjVI5l9OaaiM3zHHNPVlYQh0dU_Z2tZjw">
            <a:extLst>
              <a:ext uri="{FF2B5EF4-FFF2-40B4-BE49-F238E27FC236}">
                <a16:creationId xmlns:a16="http://schemas.microsoft.com/office/drawing/2014/main" id="{73FD7FD0-01D1-42FC-8DD5-8246AB549AEA}"/>
              </a:ext>
            </a:extLst>
          </p:cNvPr>
          <p:cNvPicPr>
            <a:picLocks noChangeAspect="1" noChangeArrowheads="1"/>
          </p:cNvPicPr>
          <p:nvPr/>
        </p:nvPicPr>
        <p:blipFill>
          <a:blip r:embed="rId3" cstate="print"/>
          <a:srcRect/>
          <a:stretch>
            <a:fillRect/>
          </a:stretch>
        </p:blipFill>
        <p:spPr bwMode="auto">
          <a:xfrm>
            <a:off x="1524000" y="5461232"/>
            <a:ext cx="1076325" cy="1076325"/>
          </a:xfrm>
          <a:prstGeom prst="rect">
            <a:avLst/>
          </a:prstGeom>
          <a:noFill/>
        </p:spPr>
      </p:pic>
      <p:pic>
        <p:nvPicPr>
          <p:cNvPr id="5" name="Picture 4" descr="C:\Documents and Settings\David W. Embley\My Documents\WoK\ER13.keynote\Keynote\Presentation\FSMosaicTreeLogo.png">
            <a:extLst>
              <a:ext uri="{FF2B5EF4-FFF2-40B4-BE49-F238E27FC236}">
                <a16:creationId xmlns:a16="http://schemas.microsoft.com/office/drawing/2014/main" id="{796B8208-BE09-43FF-9CBA-3324F27ACC76}"/>
              </a:ext>
            </a:extLst>
          </p:cNvPr>
          <p:cNvPicPr>
            <a:picLocks noChangeAspect="1" noChangeArrowheads="1"/>
          </p:cNvPicPr>
          <p:nvPr/>
        </p:nvPicPr>
        <p:blipFill>
          <a:blip r:embed="rId4" cstate="print"/>
          <a:srcRect/>
          <a:stretch>
            <a:fillRect/>
          </a:stretch>
        </p:blipFill>
        <p:spPr bwMode="auto">
          <a:xfrm>
            <a:off x="5184897" y="5738465"/>
            <a:ext cx="1905000" cy="495237"/>
          </a:xfrm>
          <a:prstGeom prst="rect">
            <a:avLst/>
          </a:prstGeom>
          <a:noFill/>
        </p:spPr>
      </p:pic>
      <p:pic>
        <p:nvPicPr>
          <p:cNvPr id="7" name="Graphic 6">
            <a:extLst>
              <a:ext uri="{FF2B5EF4-FFF2-40B4-BE49-F238E27FC236}">
                <a16:creationId xmlns:a16="http://schemas.microsoft.com/office/drawing/2014/main" id="{76512B1C-3130-4E13-BDF1-0FFA440BC4B4}"/>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9674469" y="5461232"/>
            <a:ext cx="993531" cy="1076325"/>
          </a:xfrm>
          <a:prstGeom prst="rect">
            <a:avLst/>
          </a:prstGeom>
        </p:spPr>
      </p:pic>
    </p:spTree>
    <p:extLst>
      <p:ext uri="{BB962C8B-B14F-4D97-AF65-F5344CB8AC3E}">
        <p14:creationId xmlns:p14="http://schemas.microsoft.com/office/powerpoint/2010/main" val="34498512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0510C-2747-4055-AE4E-035CE8DFC8CB}"/>
              </a:ext>
            </a:extLst>
          </p:cNvPr>
          <p:cNvSpPr>
            <a:spLocks noGrp="1"/>
          </p:cNvSpPr>
          <p:nvPr>
            <p:ph type="title"/>
          </p:nvPr>
        </p:nvSpPr>
        <p:spPr/>
        <p:txBody>
          <a:bodyPr/>
          <a:lstStyle/>
          <a:p>
            <a:r>
              <a:rPr lang="en-US" dirty="0"/>
              <a:t>Rule Creation By Text Snippet Examples</a:t>
            </a:r>
          </a:p>
        </p:txBody>
      </p:sp>
      <p:sp>
        <p:nvSpPr>
          <p:cNvPr id="3" name="TextBox 2">
            <a:extLst>
              <a:ext uri="{FF2B5EF4-FFF2-40B4-BE49-F238E27FC236}">
                <a16:creationId xmlns:a16="http://schemas.microsoft.com/office/drawing/2014/main" id="{1FD6DD95-127A-4627-ACC0-CCA77E332F12}"/>
              </a:ext>
            </a:extLst>
          </p:cNvPr>
          <p:cNvSpPr txBox="1"/>
          <p:nvPr/>
        </p:nvSpPr>
        <p:spPr>
          <a:xfrm>
            <a:off x="1306286" y="4157277"/>
            <a:ext cx="3361048" cy="1754326"/>
          </a:xfrm>
          <a:prstGeom prst="rect">
            <a:avLst/>
          </a:prstGeom>
          <a:noFill/>
          <a:ln>
            <a:solidFill>
              <a:schemeClr val="tx1"/>
            </a:solidFill>
          </a:ln>
        </p:spPr>
        <p:txBody>
          <a:bodyPr wrap="none" rtlCol="0">
            <a:spAutoFit/>
          </a:bodyPr>
          <a:lstStyle/>
          <a:p>
            <a:r>
              <a:rPr lang="en-US" dirty="0"/>
              <a:t>Person record</a:t>
            </a:r>
          </a:p>
          <a:p>
            <a:endParaRPr lang="en-US" dirty="0"/>
          </a:p>
          <a:p>
            <a:r>
              <a:rPr lang="en-US" dirty="0">
                <a:solidFill>
                  <a:srgbClr val="FF0000"/>
                </a:solidFill>
              </a:rPr>
              <a:t>*</a:t>
            </a:r>
            <a:r>
              <a:rPr lang="en-US" dirty="0"/>
              <a:t> Name: ^ James, born</a:t>
            </a:r>
          </a:p>
          <a:p>
            <a:r>
              <a:rPr lang="en-US" dirty="0">
                <a:solidFill>
                  <a:srgbClr val="FF0000"/>
                </a:solidFill>
              </a:rPr>
              <a:t>*</a:t>
            </a:r>
            <a:r>
              <a:rPr lang="en-US" dirty="0"/>
              <a:t> Name: ^ Janet, 24</a:t>
            </a:r>
          </a:p>
          <a:p>
            <a:r>
              <a:rPr lang="en-US" dirty="0" err="1"/>
              <a:t>ChristeningDate</a:t>
            </a:r>
            <a:r>
              <a:rPr lang="en-US" dirty="0"/>
              <a:t>: , 24 Nov. 1754. $</a:t>
            </a:r>
          </a:p>
          <a:p>
            <a:r>
              <a:rPr lang="en-US" dirty="0" err="1"/>
              <a:t>BirthDate</a:t>
            </a:r>
            <a:r>
              <a:rPr lang="en-US" dirty="0"/>
              <a:t>: born 24 Oct. 1758. $</a:t>
            </a:r>
          </a:p>
        </p:txBody>
      </p:sp>
      <p:sp>
        <p:nvSpPr>
          <p:cNvPr id="4" name="Rectangle 3">
            <a:extLst>
              <a:ext uri="{FF2B5EF4-FFF2-40B4-BE49-F238E27FC236}">
                <a16:creationId xmlns:a16="http://schemas.microsoft.com/office/drawing/2014/main" id="{95F7AE0A-7CEF-4F7E-A6CB-36F427B0D6CA}"/>
              </a:ext>
            </a:extLst>
          </p:cNvPr>
          <p:cNvSpPr/>
          <p:nvPr/>
        </p:nvSpPr>
        <p:spPr>
          <a:xfrm>
            <a:off x="2373396" y="4800372"/>
            <a:ext cx="587877" cy="188177"/>
          </a:xfrm>
          <a:prstGeom prst="rect">
            <a:avLst/>
          </a:prstGeom>
          <a:solidFill>
            <a:schemeClr val="accent1">
              <a:alpha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68A5C541-D1F3-4509-9CEA-8140220BD306}"/>
              </a:ext>
            </a:extLst>
          </p:cNvPr>
          <p:cNvSpPr/>
          <p:nvPr/>
        </p:nvSpPr>
        <p:spPr>
          <a:xfrm>
            <a:off x="2362279" y="5052952"/>
            <a:ext cx="519469" cy="211015"/>
          </a:xfrm>
          <a:prstGeom prst="rect">
            <a:avLst/>
          </a:prstGeom>
          <a:solidFill>
            <a:schemeClr val="accent1">
              <a:alpha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D56737C1-CD21-4278-B86A-C3BA4BCD7D7F}"/>
              </a:ext>
            </a:extLst>
          </p:cNvPr>
          <p:cNvSpPr/>
          <p:nvPr/>
        </p:nvSpPr>
        <p:spPr>
          <a:xfrm>
            <a:off x="3103419" y="5319387"/>
            <a:ext cx="1205346" cy="211015"/>
          </a:xfrm>
          <a:prstGeom prst="rect">
            <a:avLst/>
          </a:prstGeom>
          <a:solidFill>
            <a:schemeClr val="accent1">
              <a:alpha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2A42297-ACA4-47FE-8079-3CD238D8DD8B}"/>
              </a:ext>
            </a:extLst>
          </p:cNvPr>
          <p:cNvSpPr/>
          <p:nvPr/>
        </p:nvSpPr>
        <p:spPr>
          <a:xfrm>
            <a:off x="2887058" y="5585822"/>
            <a:ext cx="1205346" cy="211015"/>
          </a:xfrm>
          <a:prstGeom prst="rect">
            <a:avLst/>
          </a:prstGeom>
          <a:solidFill>
            <a:schemeClr val="accent1">
              <a:alpha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EF919AEF-2E0D-4D25-A74E-8EB8DCA5F1D6}"/>
              </a:ext>
            </a:extLst>
          </p:cNvPr>
          <p:cNvSpPr txBox="1"/>
          <p:nvPr/>
        </p:nvSpPr>
        <p:spPr>
          <a:xfrm>
            <a:off x="5029200" y="4157277"/>
            <a:ext cx="3110019" cy="1477328"/>
          </a:xfrm>
          <a:prstGeom prst="rect">
            <a:avLst/>
          </a:prstGeom>
          <a:noFill/>
          <a:ln>
            <a:solidFill>
              <a:schemeClr val="tx1"/>
            </a:solidFill>
          </a:ln>
        </p:spPr>
        <p:txBody>
          <a:bodyPr wrap="none" rtlCol="0">
            <a:spAutoFit/>
          </a:bodyPr>
          <a:lstStyle/>
          <a:p>
            <a:r>
              <a:rPr lang="en-US" dirty="0"/>
              <a:t>Couple record</a:t>
            </a:r>
          </a:p>
          <a:p>
            <a:endParaRPr lang="en-US" dirty="0"/>
          </a:p>
          <a:p>
            <a:r>
              <a:rPr lang="en-US" dirty="0">
                <a:solidFill>
                  <a:srgbClr val="FF0000"/>
                </a:solidFill>
              </a:rPr>
              <a:t>*</a:t>
            </a:r>
            <a:r>
              <a:rPr lang="en-US" dirty="0"/>
              <a:t> Name: ^ Adam, James,</a:t>
            </a:r>
          </a:p>
          <a:p>
            <a:r>
              <a:rPr lang="en-US" dirty="0" err="1"/>
              <a:t>SpouseName</a:t>
            </a:r>
            <a:r>
              <a:rPr lang="en-US" dirty="0"/>
              <a:t>: and Jane Lyle</a:t>
            </a:r>
          </a:p>
          <a:p>
            <a:r>
              <a:rPr lang="en-US" dirty="0" err="1"/>
              <a:t>MarriageDate</a:t>
            </a:r>
            <a:r>
              <a:rPr lang="en-US" dirty="0"/>
              <a:t>: p. 2 Aug. 1746 $</a:t>
            </a:r>
          </a:p>
        </p:txBody>
      </p:sp>
      <p:sp>
        <p:nvSpPr>
          <p:cNvPr id="10" name="Rectangle 9">
            <a:extLst>
              <a:ext uri="{FF2B5EF4-FFF2-40B4-BE49-F238E27FC236}">
                <a16:creationId xmlns:a16="http://schemas.microsoft.com/office/drawing/2014/main" id="{290C834E-1F35-4B62-A9B2-3A4060E1D5B1}"/>
              </a:ext>
            </a:extLst>
          </p:cNvPr>
          <p:cNvSpPr/>
          <p:nvPr/>
        </p:nvSpPr>
        <p:spPr>
          <a:xfrm>
            <a:off x="6118634" y="4779216"/>
            <a:ext cx="1205346" cy="211015"/>
          </a:xfrm>
          <a:prstGeom prst="rect">
            <a:avLst/>
          </a:prstGeom>
          <a:solidFill>
            <a:srgbClr val="FFFF00">
              <a:alpha val="35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95DD7F6-CF0C-415B-BD6D-9516FB22DBE4}"/>
              </a:ext>
            </a:extLst>
          </p:cNvPr>
          <p:cNvSpPr/>
          <p:nvPr/>
        </p:nvSpPr>
        <p:spPr>
          <a:xfrm>
            <a:off x="6863312" y="5060463"/>
            <a:ext cx="853670" cy="211015"/>
          </a:xfrm>
          <a:prstGeom prst="rect">
            <a:avLst/>
          </a:prstGeom>
          <a:solidFill>
            <a:srgbClr val="FFFF00">
              <a:alpha val="35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C933113-AB4E-46C5-A936-17AD4E575FE5}"/>
              </a:ext>
            </a:extLst>
          </p:cNvPr>
          <p:cNvSpPr/>
          <p:nvPr/>
        </p:nvSpPr>
        <p:spPr>
          <a:xfrm>
            <a:off x="6511635" y="5339344"/>
            <a:ext cx="1343891" cy="211015"/>
          </a:xfrm>
          <a:prstGeom prst="rect">
            <a:avLst/>
          </a:prstGeom>
          <a:solidFill>
            <a:srgbClr val="FFFF00">
              <a:alpha val="35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496822F1-4B4D-40C7-AA3D-B415740B9728}"/>
              </a:ext>
            </a:extLst>
          </p:cNvPr>
          <p:cNvSpPr txBox="1"/>
          <p:nvPr/>
        </p:nvSpPr>
        <p:spPr>
          <a:xfrm>
            <a:off x="8521524" y="4157277"/>
            <a:ext cx="2659254" cy="1754326"/>
          </a:xfrm>
          <a:prstGeom prst="rect">
            <a:avLst/>
          </a:prstGeom>
          <a:noFill/>
          <a:ln>
            <a:solidFill>
              <a:schemeClr val="tx1"/>
            </a:solidFill>
          </a:ln>
        </p:spPr>
        <p:txBody>
          <a:bodyPr wrap="none" rtlCol="0">
            <a:spAutoFit/>
          </a:bodyPr>
          <a:lstStyle/>
          <a:p>
            <a:r>
              <a:rPr lang="en-US" dirty="0"/>
              <a:t>Family record</a:t>
            </a:r>
          </a:p>
          <a:p>
            <a:endParaRPr lang="en-US" dirty="0"/>
          </a:p>
          <a:p>
            <a:r>
              <a:rPr lang="en-US" dirty="0">
                <a:solidFill>
                  <a:srgbClr val="FF0000"/>
                </a:solidFill>
              </a:rPr>
              <a:t>*</a:t>
            </a:r>
            <a:r>
              <a:rPr lang="en-US" dirty="0"/>
              <a:t> Parent1: ^ Adam, James,</a:t>
            </a:r>
          </a:p>
          <a:p>
            <a:r>
              <a:rPr lang="en-US" dirty="0"/>
              <a:t>Parent2: and Jane Lyle</a:t>
            </a:r>
          </a:p>
          <a:p>
            <a:r>
              <a:rPr lang="en-US" dirty="0"/>
              <a:t>Child: ^ James, born</a:t>
            </a:r>
          </a:p>
          <a:p>
            <a:r>
              <a:rPr lang="en-US" dirty="0"/>
              <a:t>Child: ^ Janet, 24</a:t>
            </a:r>
          </a:p>
        </p:txBody>
      </p:sp>
      <p:sp>
        <p:nvSpPr>
          <p:cNvPr id="15" name="Rectangle 14">
            <a:extLst>
              <a:ext uri="{FF2B5EF4-FFF2-40B4-BE49-F238E27FC236}">
                <a16:creationId xmlns:a16="http://schemas.microsoft.com/office/drawing/2014/main" id="{11E16E35-3EE8-4522-A890-672D3DFDC99C}"/>
              </a:ext>
            </a:extLst>
          </p:cNvPr>
          <p:cNvSpPr/>
          <p:nvPr/>
        </p:nvSpPr>
        <p:spPr>
          <a:xfrm>
            <a:off x="9797994" y="4777534"/>
            <a:ext cx="1205346" cy="211015"/>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40F0239-2CF7-4088-8DF7-49D24CAF4B43}"/>
              </a:ext>
            </a:extLst>
          </p:cNvPr>
          <p:cNvSpPr/>
          <p:nvPr/>
        </p:nvSpPr>
        <p:spPr>
          <a:xfrm>
            <a:off x="9834477" y="5055847"/>
            <a:ext cx="853670" cy="211015"/>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F2A4362-2783-41F8-BA60-CAC7EE6AFBA8}"/>
              </a:ext>
            </a:extLst>
          </p:cNvPr>
          <p:cNvSpPr/>
          <p:nvPr/>
        </p:nvSpPr>
        <p:spPr>
          <a:xfrm>
            <a:off x="9344484" y="5593716"/>
            <a:ext cx="519469" cy="211015"/>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317B0B9-DBC2-41DE-9BC6-B5C3C4BE4369}"/>
              </a:ext>
            </a:extLst>
          </p:cNvPr>
          <p:cNvSpPr/>
          <p:nvPr/>
        </p:nvSpPr>
        <p:spPr>
          <a:xfrm>
            <a:off x="9316394" y="5332417"/>
            <a:ext cx="622998" cy="211015"/>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274485" y="1740715"/>
            <a:ext cx="7591425" cy="1924050"/>
            <a:chOff x="113176" y="732797"/>
            <a:chExt cx="7591425" cy="1924050"/>
          </a:xfrm>
        </p:grpSpPr>
        <p:pic>
          <p:nvPicPr>
            <p:cNvPr id="20" name="Picture 19">
              <a:extLst>
                <a:ext uri="{FF2B5EF4-FFF2-40B4-BE49-F238E27FC236}">
                  <a16:creationId xmlns:a16="http://schemas.microsoft.com/office/drawing/2014/main" id="{53390F4F-8F23-428C-9978-401F441B1FAF}"/>
                </a:ext>
              </a:extLst>
            </p:cNvPr>
            <p:cNvPicPr>
              <a:picLocks noChangeAspect="1"/>
            </p:cNvPicPr>
            <p:nvPr/>
          </p:nvPicPr>
          <p:blipFill>
            <a:blip r:embed="rId3"/>
            <a:stretch>
              <a:fillRect/>
            </a:stretch>
          </p:blipFill>
          <p:spPr>
            <a:xfrm>
              <a:off x="113176" y="732797"/>
              <a:ext cx="7591425" cy="1924050"/>
            </a:xfrm>
            <a:prstGeom prst="rect">
              <a:avLst/>
            </a:prstGeom>
            <a:ln>
              <a:solidFill>
                <a:schemeClr val="tx1"/>
              </a:solidFill>
            </a:ln>
          </p:spPr>
        </p:pic>
        <p:sp>
          <p:nvSpPr>
            <p:cNvPr id="21" name="Rectangle 20">
              <a:extLst>
                <a:ext uri="{FF2B5EF4-FFF2-40B4-BE49-F238E27FC236}">
                  <a16:creationId xmlns:a16="http://schemas.microsoft.com/office/drawing/2014/main" id="{CD761826-248A-4D03-87E0-5048CEAE2B7F}"/>
                </a:ext>
              </a:extLst>
            </p:cNvPr>
            <p:cNvSpPr/>
            <p:nvPr/>
          </p:nvSpPr>
          <p:spPr>
            <a:xfrm>
              <a:off x="113176" y="732797"/>
              <a:ext cx="1515103" cy="28208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7C4F3FCE-514D-4FB9-A5D1-26A0667670FB}"/>
                </a:ext>
              </a:extLst>
            </p:cNvPr>
            <p:cNvSpPr/>
            <p:nvPr/>
          </p:nvSpPr>
          <p:spPr>
            <a:xfrm>
              <a:off x="3268358" y="732797"/>
              <a:ext cx="1515103" cy="28208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51671C03-A44C-4934-8B34-CC21733303E2}"/>
                </a:ext>
              </a:extLst>
            </p:cNvPr>
            <p:cNvSpPr/>
            <p:nvPr/>
          </p:nvSpPr>
          <p:spPr>
            <a:xfrm>
              <a:off x="6122090" y="732797"/>
              <a:ext cx="1512803" cy="28208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F5628E87-7CF6-471D-8457-354D8BC4A884}"/>
                </a:ext>
              </a:extLst>
            </p:cNvPr>
            <p:cNvSpPr/>
            <p:nvPr/>
          </p:nvSpPr>
          <p:spPr>
            <a:xfrm>
              <a:off x="1278785" y="1235947"/>
              <a:ext cx="1316334" cy="28208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0B4A45A7-CF82-4F50-B746-1EB3D60ADEEC}"/>
                </a:ext>
              </a:extLst>
            </p:cNvPr>
            <p:cNvSpPr/>
            <p:nvPr/>
          </p:nvSpPr>
          <p:spPr>
            <a:xfrm>
              <a:off x="1278785" y="1698171"/>
              <a:ext cx="994787" cy="22806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DE7B1869-26CE-47EE-9988-A80BD8AC7CBD}"/>
                </a:ext>
              </a:extLst>
            </p:cNvPr>
            <p:cNvSpPr/>
            <p:nvPr/>
          </p:nvSpPr>
          <p:spPr>
            <a:xfrm>
              <a:off x="2076528" y="2160395"/>
              <a:ext cx="1989573" cy="22806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DE2E4FBD-0444-4A59-8571-999338D080EA}"/>
                </a:ext>
              </a:extLst>
            </p:cNvPr>
            <p:cNvSpPr/>
            <p:nvPr/>
          </p:nvSpPr>
          <p:spPr>
            <a:xfrm>
              <a:off x="1846517" y="1674726"/>
              <a:ext cx="1592664" cy="27843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00C393C1-6D78-4FC2-B647-0A726FD6AC0E}"/>
                </a:ext>
              </a:extLst>
            </p:cNvPr>
            <p:cNvSpPr/>
            <p:nvPr/>
          </p:nvSpPr>
          <p:spPr>
            <a:xfrm>
              <a:off x="166341" y="785962"/>
              <a:ext cx="1401926" cy="186746"/>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DC5B792-4743-4106-B7D9-17B07288BF1A}"/>
                </a:ext>
              </a:extLst>
            </p:cNvPr>
            <p:cNvSpPr/>
            <p:nvPr/>
          </p:nvSpPr>
          <p:spPr>
            <a:xfrm>
              <a:off x="3742437" y="789682"/>
              <a:ext cx="1041024" cy="183026"/>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EF3097-0C2F-4886-A003-9EED18204691}"/>
                </a:ext>
              </a:extLst>
            </p:cNvPr>
            <p:cNvSpPr/>
            <p:nvPr/>
          </p:nvSpPr>
          <p:spPr>
            <a:xfrm>
              <a:off x="6201509" y="782132"/>
              <a:ext cx="1433383" cy="202754"/>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ectangle 8">
            <a:extLst>
              <a:ext uri="{FF2B5EF4-FFF2-40B4-BE49-F238E27FC236}">
                <a16:creationId xmlns:a16="http://schemas.microsoft.com/office/drawing/2014/main" id="{E6699AD5-FC4B-4D06-92F9-65CF5CBDE158}"/>
              </a:ext>
            </a:extLst>
          </p:cNvPr>
          <p:cNvSpPr/>
          <p:nvPr/>
        </p:nvSpPr>
        <p:spPr>
          <a:xfrm>
            <a:off x="3467100" y="2275933"/>
            <a:ext cx="670560" cy="197205"/>
          </a:xfrm>
          <a:prstGeom prst="rect">
            <a:avLst/>
          </a:prstGeom>
          <a:solidFill>
            <a:schemeClr val="accent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534873-80D3-44D7-A1F1-D065B40858A1}"/>
              </a:ext>
            </a:extLst>
          </p:cNvPr>
          <p:cNvSpPr/>
          <p:nvPr/>
        </p:nvSpPr>
        <p:spPr>
          <a:xfrm>
            <a:off x="3501161" y="2751273"/>
            <a:ext cx="518095" cy="163378"/>
          </a:xfrm>
          <a:prstGeom prst="rect">
            <a:avLst/>
          </a:prstGeom>
          <a:solidFill>
            <a:schemeClr val="accent1">
              <a:alpha val="3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D905B33F-695F-4284-B5E1-DBF527772B34}"/>
              </a:ext>
            </a:extLst>
          </p:cNvPr>
          <p:cNvSpPr/>
          <p:nvPr/>
        </p:nvSpPr>
        <p:spPr>
          <a:xfrm>
            <a:off x="4175833" y="2747015"/>
            <a:ext cx="1363907" cy="210582"/>
          </a:xfrm>
          <a:prstGeom prst="rect">
            <a:avLst/>
          </a:prstGeom>
          <a:solidFill>
            <a:schemeClr val="accent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6716AD31-72CA-4369-9BC3-D2BDA7E16526}"/>
              </a:ext>
            </a:extLst>
          </p:cNvPr>
          <p:cNvSpPr/>
          <p:nvPr/>
        </p:nvSpPr>
        <p:spPr>
          <a:xfrm>
            <a:off x="4834890" y="3177053"/>
            <a:ext cx="1285445" cy="210582"/>
          </a:xfrm>
          <a:prstGeom prst="rect">
            <a:avLst/>
          </a:prstGeom>
          <a:solidFill>
            <a:schemeClr val="accent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B83DF4A-7C17-4301-81EA-078B347FB1A3}"/>
              </a:ext>
            </a:extLst>
          </p:cNvPr>
          <p:cNvSpPr/>
          <p:nvPr/>
        </p:nvSpPr>
        <p:spPr>
          <a:xfrm>
            <a:off x="2326090" y="1790050"/>
            <a:ext cx="1401926" cy="202754"/>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D744AB6-9FC1-4C02-9CE1-FE6C6E6E9676}"/>
              </a:ext>
            </a:extLst>
          </p:cNvPr>
          <p:cNvSpPr/>
          <p:nvPr/>
        </p:nvSpPr>
        <p:spPr>
          <a:xfrm>
            <a:off x="5903746" y="1790050"/>
            <a:ext cx="1011404" cy="202754"/>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BEEE6B63-BCED-4B80-B805-8F6B2EF776B2}"/>
              </a:ext>
            </a:extLst>
          </p:cNvPr>
          <p:cNvSpPr/>
          <p:nvPr/>
        </p:nvSpPr>
        <p:spPr>
          <a:xfrm>
            <a:off x="3459481" y="2262500"/>
            <a:ext cx="681990" cy="222023"/>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CB5E8F40-3AF5-4CCE-AA3A-3764FB5CB46E}"/>
              </a:ext>
            </a:extLst>
          </p:cNvPr>
          <p:cNvSpPr/>
          <p:nvPr/>
        </p:nvSpPr>
        <p:spPr>
          <a:xfrm>
            <a:off x="3489730" y="2729930"/>
            <a:ext cx="537146" cy="182989"/>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135397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0510C-2747-4055-AE4E-035CE8DFC8CB}"/>
              </a:ext>
            </a:extLst>
          </p:cNvPr>
          <p:cNvSpPr>
            <a:spLocks noGrp="1"/>
          </p:cNvSpPr>
          <p:nvPr>
            <p:ph type="title"/>
          </p:nvPr>
        </p:nvSpPr>
        <p:spPr/>
        <p:txBody>
          <a:bodyPr/>
          <a:lstStyle/>
          <a:p>
            <a:r>
              <a:rPr lang="en-US" dirty="0"/>
              <a:t>Rule Creation By Text Snippet Examples</a:t>
            </a:r>
          </a:p>
        </p:txBody>
      </p:sp>
      <p:sp>
        <p:nvSpPr>
          <p:cNvPr id="3" name="TextBox 2">
            <a:extLst>
              <a:ext uri="{FF2B5EF4-FFF2-40B4-BE49-F238E27FC236}">
                <a16:creationId xmlns:a16="http://schemas.microsoft.com/office/drawing/2014/main" id="{1FD6DD95-127A-4627-ACC0-CCA77E332F12}"/>
              </a:ext>
            </a:extLst>
          </p:cNvPr>
          <p:cNvSpPr txBox="1"/>
          <p:nvPr/>
        </p:nvSpPr>
        <p:spPr>
          <a:xfrm>
            <a:off x="1306286" y="4157277"/>
            <a:ext cx="3361048" cy="1754326"/>
          </a:xfrm>
          <a:prstGeom prst="rect">
            <a:avLst/>
          </a:prstGeom>
          <a:noFill/>
          <a:ln>
            <a:solidFill>
              <a:schemeClr val="tx1"/>
            </a:solidFill>
          </a:ln>
        </p:spPr>
        <p:txBody>
          <a:bodyPr wrap="none" rtlCol="0">
            <a:spAutoFit/>
          </a:bodyPr>
          <a:lstStyle/>
          <a:p>
            <a:r>
              <a:rPr lang="en-US" dirty="0"/>
              <a:t>Person record</a:t>
            </a:r>
          </a:p>
          <a:p>
            <a:endParaRPr lang="en-US" dirty="0"/>
          </a:p>
          <a:p>
            <a:r>
              <a:rPr lang="en-US" dirty="0">
                <a:solidFill>
                  <a:srgbClr val="FF0000"/>
                </a:solidFill>
              </a:rPr>
              <a:t>*</a:t>
            </a:r>
            <a:r>
              <a:rPr lang="en-US" dirty="0"/>
              <a:t> Name: ^ James, born</a:t>
            </a:r>
          </a:p>
          <a:p>
            <a:r>
              <a:rPr lang="en-US" dirty="0">
                <a:solidFill>
                  <a:srgbClr val="FF0000"/>
                </a:solidFill>
              </a:rPr>
              <a:t>*</a:t>
            </a:r>
            <a:r>
              <a:rPr lang="en-US" dirty="0"/>
              <a:t> Name: ^ Janet, 24</a:t>
            </a:r>
          </a:p>
          <a:p>
            <a:r>
              <a:rPr lang="en-US" dirty="0" err="1"/>
              <a:t>ChristeningDate</a:t>
            </a:r>
            <a:r>
              <a:rPr lang="en-US" dirty="0"/>
              <a:t>: , 24 Nov. 1754. $</a:t>
            </a:r>
          </a:p>
          <a:p>
            <a:r>
              <a:rPr lang="en-US" dirty="0" err="1"/>
              <a:t>BirthDate</a:t>
            </a:r>
            <a:r>
              <a:rPr lang="en-US" dirty="0"/>
              <a:t>: born 24 Oct. 1758. $</a:t>
            </a:r>
          </a:p>
        </p:txBody>
      </p:sp>
      <p:sp>
        <p:nvSpPr>
          <p:cNvPr id="4" name="Rectangle 3">
            <a:extLst>
              <a:ext uri="{FF2B5EF4-FFF2-40B4-BE49-F238E27FC236}">
                <a16:creationId xmlns:a16="http://schemas.microsoft.com/office/drawing/2014/main" id="{95F7AE0A-7CEF-4F7E-A6CB-36F427B0D6CA}"/>
              </a:ext>
            </a:extLst>
          </p:cNvPr>
          <p:cNvSpPr/>
          <p:nvPr/>
        </p:nvSpPr>
        <p:spPr>
          <a:xfrm>
            <a:off x="2373396" y="4800372"/>
            <a:ext cx="587877" cy="188177"/>
          </a:xfrm>
          <a:prstGeom prst="rect">
            <a:avLst/>
          </a:prstGeom>
          <a:solidFill>
            <a:schemeClr val="accent1">
              <a:alpha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68A5C541-D1F3-4509-9CEA-8140220BD306}"/>
              </a:ext>
            </a:extLst>
          </p:cNvPr>
          <p:cNvSpPr/>
          <p:nvPr/>
        </p:nvSpPr>
        <p:spPr>
          <a:xfrm>
            <a:off x="2362279" y="5052952"/>
            <a:ext cx="519469" cy="211015"/>
          </a:xfrm>
          <a:prstGeom prst="rect">
            <a:avLst/>
          </a:prstGeom>
          <a:solidFill>
            <a:schemeClr val="accent1">
              <a:alpha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D56737C1-CD21-4278-B86A-C3BA4BCD7D7F}"/>
              </a:ext>
            </a:extLst>
          </p:cNvPr>
          <p:cNvSpPr/>
          <p:nvPr/>
        </p:nvSpPr>
        <p:spPr>
          <a:xfrm>
            <a:off x="3103419" y="5319387"/>
            <a:ext cx="1205346" cy="211015"/>
          </a:xfrm>
          <a:prstGeom prst="rect">
            <a:avLst/>
          </a:prstGeom>
          <a:solidFill>
            <a:schemeClr val="accent1">
              <a:alpha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2A42297-ACA4-47FE-8079-3CD238D8DD8B}"/>
              </a:ext>
            </a:extLst>
          </p:cNvPr>
          <p:cNvSpPr/>
          <p:nvPr/>
        </p:nvSpPr>
        <p:spPr>
          <a:xfrm>
            <a:off x="2887058" y="5585822"/>
            <a:ext cx="1205346" cy="211015"/>
          </a:xfrm>
          <a:prstGeom prst="rect">
            <a:avLst/>
          </a:prstGeom>
          <a:solidFill>
            <a:schemeClr val="accent1">
              <a:alpha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EF919AEF-2E0D-4D25-A74E-8EB8DCA5F1D6}"/>
              </a:ext>
            </a:extLst>
          </p:cNvPr>
          <p:cNvSpPr txBox="1"/>
          <p:nvPr/>
        </p:nvSpPr>
        <p:spPr>
          <a:xfrm>
            <a:off x="5029200" y="4157277"/>
            <a:ext cx="3110019" cy="1477328"/>
          </a:xfrm>
          <a:prstGeom prst="rect">
            <a:avLst/>
          </a:prstGeom>
          <a:noFill/>
          <a:ln>
            <a:solidFill>
              <a:schemeClr val="tx1"/>
            </a:solidFill>
          </a:ln>
        </p:spPr>
        <p:txBody>
          <a:bodyPr wrap="none" rtlCol="0">
            <a:spAutoFit/>
          </a:bodyPr>
          <a:lstStyle/>
          <a:p>
            <a:r>
              <a:rPr lang="en-US" dirty="0"/>
              <a:t>Couple record</a:t>
            </a:r>
          </a:p>
          <a:p>
            <a:endParaRPr lang="en-US" dirty="0"/>
          </a:p>
          <a:p>
            <a:r>
              <a:rPr lang="en-US" dirty="0">
                <a:solidFill>
                  <a:srgbClr val="FF0000"/>
                </a:solidFill>
              </a:rPr>
              <a:t>*</a:t>
            </a:r>
            <a:r>
              <a:rPr lang="en-US" dirty="0"/>
              <a:t> Name: ^ Adam, James,</a:t>
            </a:r>
          </a:p>
          <a:p>
            <a:r>
              <a:rPr lang="en-US" dirty="0" err="1"/>
              <a:t>SpouseName</a:t>
            </a:r>
            <a:r>
              <a:rPr lang="en-US" dirty="0"/>
              <a:t>: and Jane Lyle</a:t>
            </a:r>
          </a:p>
          <a:p>
            <a:r>
              <a:rPr lang="en-US" dirty="0" err="1"/>
              <a:t>MarriageDate</a:t>
            </a:r>
            <a:r>
              <a:rPr lang="en-US" dirty="0"/>
              <a:t>: p. 2 Aug. 1746 $</a:t>
            </a:r>
          </a:p>
        </p:txBody>
      </p:sp>
      <p:sp>
        <p:nvSpPr>
          <p:cNvPr id="10" name="Rectangle 9">
            <a:extLst>
              <a:ext uri="{FF2B5EF4-FFF2-40B4-BE49-F238E27FC236}">
                <a16:creationId xmlns:a16="http://schemas.microsoft.com/office/drawing/2014/main" id="{290C834E-1F35-4B62-A9B2-3A4060E1D5B1}"/>
              </a:ext>
            </a:extLst>
          </p:cNvPr>
          <p:cNvSpPr/>
          <p:nvPr/>
        </p:nvSpPr>
        <p:spPr>
          <a:xfrm>
            <a:off x="6118634" y="4779216"/>
            <a:ext cx="1205346" cy="211015"/>
          </a:xfrm>
          <a:prstGeom prst="rect">
            <a:avLst/>
          </a:prstGeom>
          <a:solidFill>
            <a:srgbClr val="FFFF00">
              <a:alpha val="35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95DD7F6-CF0C-415B-BD6D-9516FB22DBE4}"/>
              </a:ext>
            </a:extLst>
          </p:cNvPr>
          <p:cNvSpPr/>
          <p:nvPr/>
        </p:nvSpPr>
        <p:spPr>
          <a:xfrm>
            <a:off x="6863312" y="5060463"/>
            <a:ext cx="853670" cy="211015"/>
          </a:xfrm>
          <a:prstGeom prst="rect">
            <a:avLst/>
          </a:prstGeom>
          <a:solidFill>
            <a:srgbClr val="FFFF00">
              <a:alpha val="35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C933113-AB4E-46C5-A936-17AD4E575FE5}"/>
              </a:ext>
            </a:extLst>
          </p:cNvPr>
          <p:cNvSpPr/>
          <p:nvPr/>
        </p:nvSpPr>
        <p:spPr>
          <a:xfrm>
            <a:off x="6511635" y="5339344"/>
            <a:ext cx="1343891" cy="211015"/>
          </a:xfrm>
          <a:prstGeom prst="rect">
            <a:avLst/>
          </a:prstGeom>
          <a:solidFill>
            <a:srgbClr val="FFFF00">
              <a:alpha val="35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496822F1-4B4D-40C7-AA3D-B415740B9728}"/>
              </a:ext>
            </a:extLst>
          </p:cNvPr>
          <p:cNvSpPr txBox="1"/>
          <p:nvPr/>
        </p:nvSpPr>
        <p:spPr>
          <a:xfrm>
            <a:off x="8521524" y="4157277"/>
            <a:ext cx="2659254" cy="1754326"/>
          </a:xfrm>
          <a:prstGeom prst="rect">
            <a:avLst/>
          </a:prstGeom>
          <a:noFill/>
          <a:ln>
            <a:solidFill>
              <a:schemeClr val="tx1"/>
            </a:solidFill>
          </a:ln>
        </p:spPr>
        <p:txBody>
          <a:bodyPr wrap="none" rtlCol="0">
            <a:spAutoFit/>
          </a:bodyPr>
          <a:lstStyle/>
          <a:p>
            <a:r>
              <a:rPr lang="en-US" dirty="0"/>
              <a:t>Family record</a:t>
            </a:r>
          </a:p>
          <a:p>
            <a:endParaRPr lang="en-US" dirty="0"/>
          </a:p>
          <a:p>
            <a:r>
              <a:rPr lang="en-US" dirty="0">
                <a:solidFill>
                  <a:srgbClr val="FF0000"/>
                </a:solidFill>
              </a:rPr>
              <a:t>*</a:t>
            </a:r>
            <a:r>
              <a:rPr lang="en-US" dirty="0"/>
              <a:t> Parent1: ^ Adam, James,</a:t>
            </a:r>
          </a:p>
          <a:p>
            <a:r>
              <a:rPr lang="en-US" dirty="0"/>
              <a:t>Parent2: and Jane Lyle</a:t>
            </a:r>
          </a:p>
          <a:p>
            <a:r>
              <a:rPr lang="en-US" dirty="0"/>
              <a:t>Child: ^ James, born</a:t>
            </a:r>
          </a:p>
          <a:p>
            <a:r>
              <a:rPr lang="en-US" dirty="0"/>
              <a:t>Child: ^ Janet, 24</a:t>
            </a:r>
          </a:p>
        </p:txBody>
      </p:sp>
      <p:sp>
        <p:nvSpPr>
          <p:cNvPr id="15" name="Rectangle 14">
            <a:extLst>
              <a:ext uri="{FF2B5EF4-FFF2-40B4-BE49-F238E27FC236}">
                <a16:creationId xmlns:a16="http://schemas.microsoft.com/office/drawing/2014/main" id="{11E16E35-3EE8-4522-A890-672D3DFDC99C}"/>
              </a:ext>
            </a:extLst>
          </p:cNvPr>
          <p:cNvSpPr/>
          <p:nvPr/>
        </p:nvSpPr>
        <p:spPr>
          <a:xfrm>
            <a:off x="9797994" y="4777534"/>
            <a:ext cx="1205346" cy="211015"/>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40F0239-2CF7-4088-8DF7-49D24CAF4B43}"/>
              </a:ext>
            </a:extLst>
          </p:cNvPr>
          <p:cNvSpPr/>
          <p:nvPr/>
        </p:nvSpPr>
        <p:spPr>
          <a:xfrm>
            <a:off x="9834477" y="5055847"/>
            <a:ext cx="853670" cy="211015"/>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F2A4362-2783-41F8-BA60-CAC7EE6AFBA8}"/>
              </a:ext>
            </a:extLst>
          </p:cNvPr>
          <p:cNvSpPr/>
          <p:nvPr/>
        </p:nvSpPr>
        <p:spPr>
          <a:xfrm>
            <a:off x="9344484" y="5593716"/>
            <a:ext cx="519469" cy="211015"/>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317B0B9-DBC2-41DE-9BC6-B5C3C4BE4369}"/>
              </a:ext>
            </a:extLst>
          </p:cNvPr>
          <p:cNvSpPr/>
          <p:nvPr/>
        </p:nvSpPr>
        <p:spPr>
          <a:xfrm>
            <a:off x="9316394" y="5332417"/>
            <a:ext cx="622998" cy="211015"/>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274485" y="1740715"/>
            <a:ext cx="7591425" cy="1924050"/>
            <a:chOff x="113176" y="732797"/>
            <a:chExt cx="7591425" cy="1924050"/>
          </a:xfrm>
        </p:grpSpPr>
        <p:pic>
          <p:nvPicPr>
            <p:cNvPr id="20" name="Picture 19">
              <a:extLst>
                <a:ext uri="{FF2B5EF4-FFF2-40B4-BE49-F238E27FC236}">
                  <a16:creationId xmlns:a16="http://schemas.microsoft.com/office/drawing/2014/main" id="{53390F4F-8F23-428C-9978-401F441B1FAF}"/>
                </a:ext>
              </a:extLst>
            </p:cNvPr>
            <p:cNvPicPr>
              <a:picLocks noChangeAspect="1"/>
            </p:cNvPicPr>
            <p:nvPr/>
          </p:nvPicPr>
          <p:blipFill>
            <a:blip r:embed="rId3"/>
            <a:stretch>
              <a:fillRect/>
            </a:stretch>
          </p:blipFill>
          <p:spPr>
            <a:xfrm>
              <a:off x="113176" y="732797"/>
              <a:ext cx="7591425" cy="1924050"/>
            </a:xfrm>
            <a:prstGeom prst="rect">
              <a:avLst/>
            </a:prstGeom>
            <a:ln>
              <a:solidFill>
                <a:schemeClr val="tx1"/>
              </a:solidFill>
            </a:ln>
          </p:spPr>
        </p:pic>
        <p:sp>
          <p:nvSpPr>
            <p:cNvPr id="21" name="Rectangle 20">
              <a:extLst>
                <a:ext uri="{FF2B5EF4-FFF2-40B4-BE49-F238E27FC236}">
                  <a16:creationId xmlns:a16="http://schemas.microsoft.com/office/drawing/2014/main" id="{CD761826-248A-4D03-87E0-5048CEAE2B7F}"/>
                </a:ext>
              </a:extLst>
            </p:cNvPr>
            <p:cNvSpPr/>
            <p:nvPr/>
          </p:nvSpPr>
          <p:spPr>
            <a:xfrm>
              <a:off x="113176" y="732797"/>
              <a:ext cx="1515103" cy="28208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7C4F3FCE-514D-4FB9-A5D1-26A0667670FB}"/>
                </a:ext>
              </a:extLst>
            </p:cNvPr>
            <p:cNvSpPr/>
            <p:nvPr/>
          </p:nvSpPr>
          <p:spPr>
            <a:xfrm>
              <a:off x="3268358" y="732797"/>
              <a:ext cx="1515103" cy="28208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51671C03-A44C-4934-8B34-CC21733303E2}"/>
                </a:ext>
              </a:extLst>
            </p:cNvPr>
            <p:cNvSpPr/>
            <p:nvPr/>
          </p:nvSpPr>
          <p:spPr>
            <a:xfrm>
              <a:off x="6122090" y="732797"/>
              <a:ext cx="1512803" cy="28208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F5628E87-7CF6-471D-8457-354D8BC4A884}"/>
                </a:ext>
              </a:extLst>
            </p:cNvPr>
            <p:cNvSpPr/>
            <p:nvPr/>
          </p:nvSpPr>
          <p:spPr>
            <a:xfrm>
              <a:off x="1278785" y="1235947"/>
              <a:ext cx="1316334" cy="28208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0B4A45A7-CF82-4F50-B746-1EB3D60ADEEC}"/>
                </a:ext>
              </a:extLst>
            </p:cNvPr>
            <p:cNvSpPr/>
            <p:nvPr/>
          </p:nvSpPr>
          <p:spPr>
            <a:xfrm>
              <a:off x="1278785" y="1698171"/>
              <a:ext cx="994787" cy="22806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DE7B1869-26CE-47EE-9988-A80BD8AC7CBD}"/>
                </a:ext>
              </a:extLst>
            </p:cNvPr>
            <p:cNvSpPr/>
            <p:nvPr/>
          </p:nvSpPr>
          <p:spPr>
            <a:xfrm>
              <a:off x="2076528" y="2160395"/>
              <a:ext cx="1989573" cy="22806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DE2E4FBD-0444-4A59-8571-999338D080EA}"/>
                </a:ext>
              </a:extLst>
            </p:cNvPr>
            <p:cNvSpPr/>
            <p:nvPr/>
          </p:nvSpPr>
          <p:spPr>
            <a:xfrm>
              <a:off x="1846517" y="1674726"/>
              <a:ext cx="1592664" cy="27843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00C393C1-6D78-4FC2-B647-0A726FD6AC0E}"/>
                </a:ext>
              </a:extLst>
            </p:cNvPr>
            <p:cNvSpPr/>
            <p:nvPr/>
          </p:nvSpPr>
          <p:spPr>
            <a:xfrm>
              <a:off x="166341" y="785962"/>
              <a:ext cx="1401926" cy="186746"/>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DC5B792-4743-4106-B7D9-17B07288BF1A}"/>
                </a:ext>
              </a:extLst>
            </p:cNvPr>
            <p:cNvSpPr/>
            <p:nvPr/>
          </p:nvSpPr>
          <p:spPr>
            <a:xfrm>
              <a:off x="3742437" y="789682"/>
              <a:ext cx="1041024" cy="183026"/>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EF3097-0C2F-4886-A003-9EED18204691}"/>
                </a:ext>
              </a:extLst>
            </p:cNvPr>
            <p:cNvSpPr/>
            <p:nvPr/>
          </p:nvSpPr>
          <p:spPr>
            <a:xfrm>
              <a:off x="6201509" y="782132"/>
              <a:ext cx="1433383" cy="202754"/>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ectangle 8">
            <a:extLst>
              <a:ext uri="{FF2B5EF4-FFF2-40B4-BE49-F238E27FC236}">
                <a16:creationId xmlns:a16="http://schemas.microsoft.com/office/drawing/2014/main" id="{E6699AD5-FC4B-4D06-92F9-65CF5CBDE158}"/>
              </a:ext>
            </a:extLst>
          </p:cNvPr>
          <p:cNvSpPr/>
          <p:nvPr/>
        </p:nvSpPr>
        <p:spPr>
          <a:xfrm>
            <a:off x="3467100" y="2275933"/>
            <a:ext cx="670560" cy="197205"/>
          </a:xfrm>
          <a:prstGeom prst="rect">
            <a:avLst/>
          </a:prstGeom>
          <a:solidFill>
            <a:schemeClr val="accent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534873-80D3-44D7-A1F1-D065B40858A1}"/>
              </a:ext>
            </a:extLst>
          </p:cNvPr>
          <p:cNvSpPr/>
          <p:nvPr/>
        </p:nvSpPr>
        <p:spPr>
          <a:xfrm>
            <a:off x="3501161" y="2751273"/>
            <a:ext cx="518095" cy="163378"/>
          </a:xfrm>
          <a:prstGeom prst="rect">
            <a:avLst/>
          </a:prstGeom>
          <a:solidFill>
            <a:schemeClr val="accent1">
              <a:alpha val="3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D905B33F-695F-4284-B5E1-DBF527772B34}"/>
              </a:ext>
            </a:extLst>
          </p:cNvPr>
          <p:cNvSpPr/>
          <p:nvPr/>
        </p:nvSpPr>
        <p:spPr>
          <a:xfrm>
            <a:off x="4175833" y="2747015"/>
            <a:ext cx="1363907" cy="210582"/>
          </a:xfrm>
          <a:prstGeom prst="rect">
            <a:avLst/>
          </a:prstGeom>
          <a:solidFill>
            <a:schemeClr val="accent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6716AD31-72CA-4369-9BC3-D2BDA7E16526}"/>
              </a:ext>
            </a:extLst>
          </p:cNvPr>
          <p:cNvSpPr/>
          <p:nvPr/>
        </p:nvSpPr>
        <p:spPr>
          <a:xfrm>
            <a:off x="4834890" y="3177053"/>
            <a:ext cx="1285445" cy="210582"/>
          </a:xfrm>
          <a:prstGeom prst="rect">
            <a:avLst/>
          </a:prstGeom>
          <a:solidFill>
            <a:schemeClr val="accent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B83DF4A-7C17-4301-81EA-078B347FB1A3}"/>
              </a:ext>
            </a:extLst>
          </p:cNvPr>
          <p:cNvSpPr/>
          <p:nvPr/>
        </p:nvSpPr>
        <p:spPr>
          <a:xfrm>
            <a:off x="2326090" y="1790050"/>
            <a:ext cx="1401926" cy="202754"/>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D744AB6-9FC1-4C02-9CE1-FE6C6E6E9676}"/>
              </a:ext>
            </a:extLst>
          </p:cNvPr>
          <p:cNvSpPr/>
          <p:nvPr/>
        </p:nvSpPr>
        <p:spPr>
          <a:xfrm>
            <a:off x="5903746" y="1790050"/>
            <a:ext cx="1011404" cy="202754"/>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BEEE6B63-BCED-4B80-B805-8F6B2EF776B2}"/>
              </a:ext>
            </a:extLst>
          </p:cNvPr>
          <p:cNvSpPr/>
          <p:nvPr/>
        </p:nvSpPr>
        <p:spPr>
          <a:xfrm>
            <a:off x="3459481" y="2262500"/>
            <a:ext cx="681990" cy="222023"/>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CB5E8F40-3AF5-4CCE-AA3A-3764FB5CB46E}"/>
              </a:ext>
            </a:extLst>
          </p:cNvPr>
          <p:cNvSpPr/>
          <p:nvPr/>
        </p:nvSpPr>
        <p:spPr>
          <a:xfrm>
            <a:off x="3489730" y="2729930"/>
            <a:ext cx="537146" cy="182989"/>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6239069C-912A-449D-9D45-3CAEBA127198}"/>
              </a:ext>
            </a:extLst>
          </p:cNvPr>
          <p:cNvSpPr txBox="1"/>
          <p:nvPr/>
        </p:nvSpPr>
        <p:spPr>
          <a:xfrm>
            <a:off x="1784731" y="6159642"/>
            <a:ext cx="1903085" cy="369332"/>
          </a:xfrm>
          <a:prstGeom prst="rect">
            <a:avLst/>
          </a:prstGeom>
          <a:noFill/>
        </p:spPr>
        <p:txBody>
          <a:bodyPr wrap="none" rtlCol="0">
            <a:spAutoFit/>
          </a:bodyPr>
          <a:lstStyle/>
          <a:p>
            <a:r>
              <a:rPr lang="en-US" dirty="0"/>
              <a:t>SLINE  CAP  ,  born</a:t>
            </a:r>
          </a:p>
        </p:txBody>
      </p:sp>
      <p:sp>
        <p:nvSpPr>
          <p:cNvPr id="38" name="TextBox 37">
            <a:extLst>
              <a:ext uri="{FF2B5EF4-FFF2-40B4-BE49-F238E27FC236}">
                <a16:creationId xmlns:a16="http://schemas.microsoft.com/office/drawing/2014/main" id="{426FFE75-7345-427F-8365-132ED022ECF0}"/>
              </a:ext>
            </a:extLst>
          </p:cNvPr>
          <p:cNvSpPr txBox="1"/>
          <p:nvPr/>
        </p:nvSpPr>
        <p:spPr>
          <a:xfrm>
            <a:off x="5154610" y="6145732"/>
            <a:ext cx="2842445" cy="369332"/>
          </a:xfrm>
          <a:prstGeom prst="rect">
            <a:avLst/>
          </a:prstGeom>
          <a:noFill/>
        </p:spPr>
        <p:txBody>
          <a:bodyPr wrap="none" rtlCol="0">
            <a:spAutoFit/>
          </a:bodyPr>
          <a:lstStyle/>
          <a:p>
            <a:r>
              <a:rPr lang="en-US" dirty="0"/>
              <a:t>p.  NUM  CAP  .  NUM  ELINE</a:t>
            </a:r>
          </a:p>
        </p:txBody>
      </p:sp>
      <p:sp>
        <p:nvSpPr>
          <p:cNvPr id="39" name="TextBox 38">
            <a:extLst>
              <a:ext uri="{FF2B5EF4-FFF2-40B4-BE49-F238E27FC236}">
                <a16:creationId xmlns:a16="http://schemas.microsoft.com/office/drawing/2014/main" id="{04D3EFF7-AC81-4DCB-9FB4-5A5CEB397202}"/>
              </a:ext>
            </a:extLst>
          </p:cNvPr>
          <p:cNvSpPr txBox="1"/>
          <p:nvPr/>
        </p:nvSpPr>
        <p:spPr>
          <a:xfrm>
            <a:off x="8941362" y="6159642"/>
            <a:ext cx="1996059" cy="369332"/>
          </a:xfrm>
          <a:prstGeom prst="rect">
            <a:avLst/>
          </a:prstGeom>
          <a:noFill/>
        </p:spPr>
        <p:txBody>
          <a:bodyPr wrap="none" rtlCol="0">
            <a:spAutoFit/>
          </a:bodyPr>
          <a:lstStyle/>
          <a:p>
            <a:r>
              <a:rPr lang="en-US" dirty="0"/>
              <a:t>SLINE  CAP  ,  CAP  ,</a:t>
            </a:r>
          </a:p>
        </p:txBody>
      </p:sp>
      <p:cxnSp>
        <p:nvCxnSpPr>
          <p:cNvPr id="40" name="Straight Arrow Connector 39">
            <a:extLst>
              <a:ext uri="{FF2B5EF4-FFF2-40B4-BE49-F238E27FC236}">
                <a16:creationId xmlns:a16="http://schemas.microsoft.com/office/drawing/2014/main" id="{34BBC2B2-43DA-4A9F-8C3E-801D878C1A53}"/>
              </a:ext>
            </a:extLst>
          </p:cNvPr>
          <p:cNvCxnSpPr/>
          <p:nvPr/>
        </p:nvCxnSpPr>
        <p:spPr>
          <a:xfrm>
            <a:off x="1784731" y="5034440"/>
            <a:ext cx="432074" cy="111129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40DDE58B-96BF-4B38-952F-FE131C296EA6}"/>
              </a:ext>
            </a:extLst>
          </p:cNvPr>
          <p:cNvCxnSpPr/>
          <p:nvPr/>
        </p:nvCxnSpPr>
        <p:spPr>
          <a:xfrm>
            <a:off x="5694218" y="5593716"/>
            <a:ext cx="278942" cy="55201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2FB50E33-F490-4690-A9E6-661E91EE76CE}"/>
              </a:ext>
            </a:extLst>
          </p:cNvPr>
          <p:cNvCxnSpPr/>
          <p:nvPr/>
        </p:nvCxnSpPr>
        <p:spPr>
          <a:xfrm>
            <a:off x="8941362" y="4988549"/>
            <a:ext cx="403122" cy="117109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05893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CC588-2BA5-44B7-AE02-86070A07A6DB}"/>
              </a:ext>
            </a:extLst>
          </p:cNvPr>
          <p:cNvSpPr>
            <a:spLocks noGrp="1"/>
          </p:cNvSpPr>
          <p:nvPr>
            <p:ph type="title"/>
          </p:nvPr>
        </p:nvSpPr>
        <p:spPr/>
        <p:txBody>
          <a:bodyPr/>
          <a:lstStyle/>
          <a:p>
            <a:r>
              <a:rPr lang="en-US" dirty="0"/>
              <a:t>Step1: Specify the Records</a:t>
            </a:r>
          </a:p>
        </p:txBody>
      </p:sp>
      <p:pic>
        <p:nvPicPr>
          <p:cNvPr id="3" name="Picture 2">
            <a:extLst>
              <a:ext uri="{FF2B5EF4-FFF2-40B4-BE49-F238E27FC236}">
                <a16:creationId xmlns:a16="http://schemas.microsoft.com/office/drawing/2014/main" id="{D3935AD3-1143-48BA-9B62-1518D11A0E09}"/>
              </a:ext>
            </a:extLst>
          </p:cNvPr>
          <p:cNvPicPr>
            <a:picLocks noChangeAspect="1"/>
          </p:cNvPicPr>
          <p:nvPr/>
        </p:nvPicPr>
        <p:blipFill>
          <a:blip r:embed="rId3"/>
          <a:stretch>
            <a:fillRect/>
          </a:stretch>
        </p:blipFill>
        <p:spPr>
          <a:xfrm>
            <a:off x="209888" y="1536970"/>
            <a:ext cx="5886112" cy="4847347"/>
          </a:xfrm>
          <a:prstGeom prst="rect">
            <a:avLst/>
          </a:prstGeom>
        </p:spPr>
      </p:pic>
      <p:pic>
        <p:nvPicPr>
          <p:cNvPr id="4" name="Picture 3">
            <a:extLst>
              <a:ext uri="{FF2B5EF4-FFF2-40B4-BE49-F238E27FC236}">
                <a16:creationId xmlns:a16="http://schemas.microsoft.com/office/drawing/2014/main" id="{877C3C58-D786-4FF7-87C1-310D2D1BA8FE}"/>
              </a:ext>
            </a:extLst>
          </p:cNvPr>
          <p:cNvPicPr>
            <a:picLocks noChangeAspect="1"/>
          </p:cNvPicPr>
          <p:nvPr/>
        </p:nvPicPr>
        <p:blipFill>
          <a:blip r:embed="rId4"/>
          <a:stretch>
            <a:fillRect/>
          </a:stretch>
        </p:blipFill>
        <p:spPr>
          <a:xfrm>
            <a:off x="6064634" y="2178996"/>
            <a:ext cx="5917478" cy="3868263"/>
          </a:xfrm>
          <a:prstGeom prst="rect">
            <a:avLst/>
          </a:prstGeom>
        </p:spPr>
      </p:pic>
    </p:spTree>
    <p:extLst>
      <p:ext uri="{BB962C8B-B14F-4D97-AF65-F5344CB8AC3E}">
        <p14:creationId xmlns:p14="http://schemas.microsoft.com/office/powerpoint/2010/main" val="2564078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423EF-7C51-4CE1-ABFC-7D7F6A326F99}"/>
              </a:ext>
            </a:extLst>
          </p:cNvPr>
          <p:cNvSpPr>
            <a:spLocks noGrp="1"/>
          </p:cNvSpPr>
          <p:nvPr>
            <p:ph type="title"/>
          </p:nvPr>
        </p:nvSpPr>
        <p:spPr>
          <a:xfrm>
            <a:off x="838200" y="71612"/>
            <a:ext cx="10515600" cy="1325563"/>
          </a:xfrm>
        </p:spPr>
        <p:txBody>
          <a:bodyPr/>
          <a:lstStyle/>
          <a:p>
            <a:r>
              <a:rPr lang="en-US" dirty="0"/>
              <a:t>Step 2: Create Rules</a:t>
            </a:r>
          </a:p>
        </p:txBody>
      </p:sp>
      <p:pic>
        <p:nvPicPr>
          <p:cNvPr id="3" name="Picture 2">
            <a:extLst>
              <a:ext uri="{FF2B5EF4-FFF2-40B4-BE49-F238E27FC236}">
                <a16:creationId xmlns:a16="http://schemas.microsoft.com/office/drawing/2014/main" id="{B26C2F1A-BE7F-481E-8CC0-78DDEC982C08}"/>
              </a:ext>
            </a:extLst>
          </p:cNvPr>
          <p:cNvPicPr>
            <a:picLocks noChangeAspect="1"/>
          </p:cNvPicPr>
          <p:nvPr/>
        </p:nvPicPr>
        <p:blipFill>
          <a:blip r:embed="rId3"/>
          <a:stretch>
            <a:fillRect/>
          </a:stretch>
        </p:blipFill>
        <p:spPr>
          <a:xfrm>
            <a:off x="349615" y="1234721"/>
            <a:ext cx="11634952" cy="5248106"/>
          </a:xfrm>
          <a:prstGeom prst="rect">
            <a:avLst/>
          </a:prstGeom>
          <a:ln>
            <a:solidFill>
              <a:schemeClr val="tx1"/>
            </a:solidFill>
          </a:ln>
        </p:spPr>
      </p:pic>
      <p:sp>
        <p:nvSpPr>
          <p:cNvPr id="4" name="Rectangle 3">
            <a:extLst>
              <a:ext uri="{FF2B5EF4-FFF2-40B4-BE49-F238E27FC236}">
                <a16:creationId xmlns:a16="http://schemas.microsoft.com/office/drawing/2014/main" id="{EBC16C30-644C-439B-8854-37950398ECD2}"/>
              </a:ext>
            </a:extLst>
          </p:cNvPr>
          <p:cNvSpPr/>
          <p:nvPr/>
        </p:nvSpPr>
        <p:spPr>
          <a:xfrm>
            <a:off x="381146" y="2060490"/>
            <a:ext cx="6505904" cy="17657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2C46F9FC-B99D-4D0D-8351-6FC363FA394D}"/>
              </a:ext>
            </a:extLst>
          </p:cNvPr>
          <p:cNvSpPr/>
          <p:nvPr/>
        </p:nvSpPr>
        <p:spPr>
          <a:xfrm>
            <a:off x="8505643" y="1724159"/>
            <a:ext cx="693683" cy="126124"/>
          </a:xfrm>
          <a:prstGeom prst="rect">
            <a:avLst/>
          </a:prstGeom>
          <a:solidFill>
            <a:srgbClr val="00B05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9B56178-F9E9-46B3-8A72-BCEE1E4B6906}"/>
              </a:ext>
            </a:extLst>
          </p:cNvPr>
          <p:cNvSpPr/>
          <p:nvPr/>
        </p:nvSpPr>
        <p:spPr>
          <a:xfrm>
            <a:off x="8536123" y="1876559"/>
            <a:ext cx="663203" cy="126124"/>
          </a:xfrm>
          <a:prstGeom prst="rect">
            <a:avLst/>
          </a:prstGeom>
          <a:solidFill>
            <a:srgbClr val="00B05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2859522-F38C-4E5E-A18B-70853F57B512}"/>
              </a:ext>
            </a:extLst>
          </p:cNvPr>
          <p:cNvSpPr/>
          <p:nvPr/>
        </p:nvSpPr>
        <p:spPr>
          <a:xfrm>
            <a:off x="8463602" y="2560283"/>
            <a:ext cx="693683" cy="126124"/>
          </a:xfrm>
          <a:prstGeom prst="rect">
            <a:avLst/>
          </a:prstGeom>
          <a:solidFill>
            <a:srgbClr val="00B05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ABC19D1-01E6-4248-AEED-405E3C896D4E}"/>
              </a:ext>
            </a:extLst>
          </p:cNvPr>
          <p:cNvSpPr/>
          <p:nvPr/>
        </p:nvSpPr>
        <p:spPr>
          <a:xfrm>
            <a:off x="8573961" y="3659431"/>
            <a:ext cx="658342" cy="126124"/>
          </a:xfrm>
          <a:prstGeom prst="rect">
            <a:avLst/>
          </a:prstGeom>
          <a:solidFill>
            <a:srgbClr val="00B05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5A572C3-A6D7-40EC-8282-EC2369BFC919}"/>
              </a:ext>
            </a:extLst>
          </p:cNvPr>
          <p:cNvSpPr/>
          <p:nvPr/>
        </p:nvSpPr>
        <p:spPr>
          <a:xfrm>
            <a:off x="8536123" y="4110719"/>
            <a:ext cx="693683" cy="126124"/>
          </a:xfrm>
          <a:prstGeom prst="rect">
            <a:avLst/>
          </a:prstGeom>
          <a:solidFill>
            <a:srgbClr val="00B05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3888B42-2ED5-4740-927F-329C27203864}"/>
              </a:ext>
            </a:extLst>
          </p:cNvPr>
          <p:cNvSpPr/>
          <p:nvPr/>
        </p:nvSpPr>
        <p:spPr>
          <a:xfrm>
            <a:off x="8536123" y="4369431"/>
            <a:ext cx="663203" cy="126124"/>
          </a:xfrm>
          <a:prstGeom prst="rect">
            <a:avLst/>
          </a:prstGeom>
          <a:solidFill>
            <a:srgbClr val="00B05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06AFACE-AC2A-4067-96CD-57202CD868D2}"/>
              </a:ext>
            </a:extLst>
          </p:cNvPr>
          <p:cNvSpPr/>
          <p:nvPr/>
        </p:nvSpPr>
        <p:spPr>
          <a:xfrm>
            <a:off x="8421561" y="4590005"/>
            <a:ext cx="663203" cy="126124"/>
          </a:xfrm>
          <a:prstGeom prst="rect">
            <a:avLst/>
          </a:prstGeom>
          <a:solidFill>
            <a:srgbClr val="00B05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8B45BBD3-9D74-4D3A-9F6B-D2884706981A}"/>
              </a:ext>
            </a:extLst>
          </p:cNvPr>
          <p:cNvSpPr/>
          <p:nvPr/>
        </p:nvSpPr>
        <p:spPr>
          <a:xfrm>
            <a:off x="8505644" y="6257676"/>
            <a:ext cx="609600" cy="126124"/>
          </a:xfrm>
          <a:prstGeom prst="rect">
            <a:avLst/>
          </a:prstGeom>
          <a:solidFill>
            <a:srgbClr val="00B05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E1FC3345-32B0-4A0F-B2AC-C0629AC2E9D8}"/>
              </a:ext>
            </a:extLst>
          </p:cNvPr>
          <p:cNvSpPr/>
          <p:nvPr/>
        </p:nvSpPr>
        <p:spPr>
          <a:xfrm>
            <a:off x="8452041" y="4936394"/>
            <a:ext cx="593571" cy="126124"/>
          </a:xfrm>
          <a:prstGeom prst="rect">
            <a:avLst/>
          </a:prstGeom>
          <a:solidFill>
            <a:srgbClr val="00B05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10FF71E-B6EC-48D9-8F6E-5FCEA499F4E9}"/>
              </a:ext>
            </a:extLst>
          </p:cNvPr>
          <p:cNvSpPr/>
          <p:nvPr/>
        </p:nvSpPr>
        <p:spPr>
          <a:xfrm>
            <a:off x="8582895" y="5535031"/>
            <a:ext cx="663203" cy="126124"/>
          </a:xfrm>
          <a:prstGeom prst="rect">
            <a:avLst/>
          </a:prstGeom>
          <a:solidFill>
            <a:srgbClr val="00B05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9248BBD-8962-4D18-8299-696DE61737D7}"/>
              </a:ext>
            </a:extLst>
          </p:cNvPr>
          <p:cNvSpPr/>
          <p:nvPr/>
        </p:nvSpPr>
        <p:spPr>
          <a:xfrm>
            <a:off x="8421561" y="5672979"/>
            <a:ext cx="663203" cy="126124"/>
          </a:xfrm>
          <a:prstGeom prst="rect">
            <a:avLst/>
          </a:prstGeom>
          <a:solidFill>
            <a:srgbClr val="00B05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p:nvGrpSpPr>
        <p:grpSpPr>
          <a:xfrm>
            <a:off x="888445" y="2710592"/>
            <a:ext cx="3410965" cy="277974"/>
            <a:chOff x="838201" y="2557955"/>
            <a:chExt cx="3410965" cy="277974"/>
          </a:xfrm>
        </p:grpSpPr>
        <p:sp>
          <p:nvSpPr>
            <p:cNvPr id="9" name="TextBox 8">
              <a:extLst>
                <a:ext uri="{FF2B5EF4-FFF2-40B4-BE49-F238E27FC236}">
                  <a16:creationId xmlns:a16="http://schemas.microsoft.com/office/drawing/2014/main" id="{5747AE97-1B82-489E-9EF7-75CBECC6AE53}"/>
                </a:ext>
              </a:extLst>
            </p:cNvPr>
            <p:cNvSpPr txBox="1"/>
            <p:nvPr/>
          </p:nvSpPr>
          <p:spPr>
            <a:xfrm>
              <a:off x="838201" y="2557955"/>
              <a:ext cx="1928148" cy="276999"/>
            </a:xfrm>
            <a:prstGeom prst="rect">
              <a:avLst/>
            </a:prstGeom>
            <a:noFill/>
            <a:ln>
              <a:solidFill>
                <a:schemeClr val="tx1"/>
              </a:solidFill>
            </a:ln>
          </p:spPr>
          <p:txBody>
            <a:bodyPr wrap="square" rtlCol="0">
              <a:spAutoFit/>
            </a:bodyPr>
            <a:lstStyle/>
            <a:p>
              <a:r>
                <a:rPr lang="en-US" sz="1200" dirty="0"/>
                <a:t>James, </a:t>
              </a:r>
              <a:r>
                <a:rPr lang="en-US" sz="1200" dirty="0">
                  <a:solidFill>
                    <a:srgbClr val="00B050"/>
                  </a:solidFill>
                </a:rPr>
                <a:t>15 Dec. 1672</a:t>
              </a:r>
              <a:r>
                <a:rPr lang="en-US" sz="1200" dirty="0"/>
                <a:t>. ELINE</a:t>
              </a:r>
            </a:p>
          </p:txBody>
        </p:sp>
        <p:grpSp>
          <p:nvGrpSpPr>
            <p:cNvPr id="24" name="Group 23">
              <a:extLst>
                <a:ext uri="{FF2B5EF4-FFF2-40B4-BE49-F238E27FC236}">
                  <a16:creationId xmlns:a16="http://schemas.microsoft.com/office/drawing/2014/main" id="{31BB90A9-9F5F-46B3-B931-480F3C02CEEF}"/>
                </a:ext>
              </a:extLst>
            </p:cNvPr>
            <p:cNvGrpSpPr/>
            <p:nvPr/>
          </p:nvGrpSpPr>
          <p:grpSpPr>
            <a:xfrm>
              <a:off x="2860084" y="2557955"/>
              <a:ext cx="1389082" cy="277974"/>
              <a:chOff x="3967848" y="2574420"/>
              <a:chExt cx="1389082" cy="277974"/>
            </a:xfrm>
          </p:grpSpPr>
          <p:sp>
            <p:nvSpPr>
              <p:cNvPr id="25" name="TextBox 24">
                <a:extLst>
                  <a:ext uri="{FF2B5EF4-FFF2-40B4-BE49-F238E27FC236}">
                    <a16:creationId xmlns:a16="http://schemas.microsoft.com/office/drawing/2014/main" id="{4E64A3BC-79DA-4D1E-9019-2FB90BC91153}"/>
                  </a:ext>
                </a:extLst>
              </p:cNvPr>
              <p:cNvSpPr txBox="1"/>
              <p:nvPr/>
            </p:nvSpPr>
            <p:spPr>
              <a:xfrm>
                <a:off x="3967848" y="2575395"/>
                <a:ext cx="675185" cy="276999"/>
              </a:xfrm>
              <a:prstGeom prst="rect">
                <a:avLst/>
              </a:prstGeom>
              <a:solidFill>
                <a:schemeClr val="tx1"/>
              </a:solidFill>
              <a:ln>
                <a:solidFill>
                  <a:schemeClr val="tx1"/>
                </a:solidFill>
              </a:ln>
            </p:spPr>
            <p:txBody>
              <a:bodyPr wrap="none" rtlCol="0">
                <a:spAutoFit/>
              </a:bodyPr>
              <a:lstStyle/>
              <a:p>
                <a:r>
                  <a:rPr lang="en-US" sz="1200" dirty="0">
                    <a:solidFill>
                      <a:schemeClr val="bg1"/>
                    </a:solidFill>
                  </a:rPr>
                  <a:t>   Run    </a:t>
                </a:r>
              </a:p>
            </p:txBody>
          </p:sp>
          <p:sp>
            <p:nvSpPr>
              <p:cNvPr id="26" name="TextBox 25">
                <a:extLst>
                  <a:ext uri="{FF2B5EF4-FFF2-40B4-BE49-F238E27FC236}">
                    <a16:creationId xmlns:a16="http://schemas.microsoft.com/office/drawing/2014/main" id="{1D97D827-4BA7-4A5D-B0D6-198ED84D57BB}"/>
                  </a:ext>
                </a:extLst>
              </p:cNvPr>
              <p:cNvSpPr txBox="1"/>
              <p:nvPr/>
            </p:nvSpPr>
            <p:spPr>
              <a:xfrm>
                <a:off x="4674564" y="2574420"/>
                <a:ext cx="682366" cy="276999"/>
              </a:xfrm>
              <a:prstGeom prst="rect">
                <a:avLst/>
              </a:prstGeom>
              <a:solidFill>
                <a:schemeClr val="tx1"/>
              </a:solidFill>
              <a:ln>
                <a:solidFill>
                  <a:schemeClr val="tx1"/>
                </a:solidFill>
              </a:ln>
            </p:spPr>
            <p:txBody>
              <a:bodyPr wrap="none" rtlCol="0">
                <a:spAutoFit/>
              </a:bodyPr>
              <a:lstStyle/>
              <a:p>
                <a:r>
                  <a:rPr lang="en-US" sz="1200" dirty="0">
                    <a:solidFill>
                      <a:schemeClr val="bg1"/>
                    </a:solidFill>
                  </a:rPr>
                  <a:t>   Save   </a:t>
                </a:r>
              </a:p>
            </p:txBody>
          </p:sp>
        </p:grpSp>
      </p:grpSp>
      <p:sp>
        <p:nvSpPr>
          <p:cNvPr id="6" name="Rectangle 5"/>
          <p:cNvSpPr/>
          <p:nvPr/>
        </p:nvSpPr>
        <p:spPr>
          <a:xfrm>
            <a:off x="777912" y="2540187"/>
            <a:ext cx="5351585" cy="61499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963862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9CC7C74-4595-42ED-B9BA-2E8C6C3910CE}"/>
              </a:ext>
            </a:extLst>
          </p:cNvPr>
          <p:cNvPicPr>
            <a:picLocks noChangeAspect="1"/>
          </p:cNvPicPr>
          <p:nvPr/>
        </p:nvPicPr>
        <p:blipFill>
          <a:blip r:embed="rId3"/>
          <a:stretch>
            <a:fillRect/>
          </a:stretch>
        </p:blipFill>
        <p:spPr>
          <a:xfrm>
            <a:off x="334615" y="1261241"/>
            <a:ext cx="11710239" cy="5199742"/>
          </a:xfrm>
          <a:prstGeom prst="rect">
            <a:avLst/>
          </a:prstGeom>
          <a:ln>
            <a:solidFill>
              <a:schemeClr val="tx1"/>
            </a:solidFill>
          </a:ln>
        </p:spPr>
      </p:pic>
      <p:sp>
        <p:nvSpPr>
          <p:cNvPr id="2" name="Title 1">
            <a:extLst>
              <a:ext uri="{FF2B5EF4-FFF2-40B4-BE49-F238E27FC236}">
                <a16:creationId xmlns:a16="http://schemas.microsoft.com/office/drawing/2014/main" id="{609423EF-7C51-4CE1-ABFC-7D7F6A326F99}"/>
              </a:ext>
            </a:extLst>
          </p:cNvPr>
          <p:cNvSpPr>
            <a:spLocks noGrp="1"/>
          </p:cNvSpPr>
          <p:nvPr>
            <p:ph type="title"/>
          </p:nvPr>
        </p:nvSpPr>
        <p:spPr>
          <a:xfrm>
            <a:off x="838200" y="71612"/>
            <a:ext cx="10515600" cy="1325563"/>
          </a:xfrm>
        </p:spPr>
        <p:txBody>
          <a:bodyPr/>
          <a:lstStyle/>
          <a:p>
            <a:r>
              <a:rPr lang="en-US" dirty="0"/>
              <a:t>Step 2: Create Rules</a:t>
            </a:r>
          </a:p>
        </p:txBody>
      </p:sp>
      <p:sp>
        <p:nvSpPr>
          <p:cNvPr id="19" name="Rectangle 18">
            <a:extLst>
              <a:ext uri="{FF2B5EF4-FFF2-40B4-BE49-F238E27FC236}">
                <a16:creationId xmlns:a16="http://schemas.microsoft.com/office/drawing/2014/main" id="{613EE47B-452E-4C21-8D88-25CD7815CB23}"/>
              </a:ext>
            </a:extLst>
          </p:cNvPr>
          <p:cNvSpPr/>
          <p:nvPr/>
        </p:nvSpPr>
        <p:spPr>
          <a:xfrm>
            <a:off x="334615" y="2385848"/>
            <a:ext cx="6551607" cy="40751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AAC17929-8AB3-44F6-8354-5C4846B45B62}"/>
              </a:ext>
            </a:extLst>
          </p:cNvPr>
          <p:cNvSpPr/>
          <p:nvPr/>
        </p:nvSpPr>
        <p:spPr>
          <a:xfrm>
            <a:off x="8875723" y="2223059"/>
            <a:ext cx="693683" cy="126124"/>
          </a:xfrm>
          <a:prstGeom prst="rect">
            <a:avLst/>
          </a:prstGeom>
          <a:solidFill>
            <a:srgbClr val="00B05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4C19D33-5BA5-406C-8012-F935CA8182C6}"/>
              </a:ext>
            </a:extLst>
          </p:cNvPr>
          <p:cNvSpPr/>
          <p:nvPr/>
        </p:nvSpPr>
        <p:spPr>
          <a:xfrm>
            <a:off x="8809114" y="2351490"/>
            <a:ext cx="663203" cy="126124"/>
          </a:xfrm>
          <a:prstGeom prst="rect">
            <a:avLst/>
          </a:prstGeom>
          <a:solidFill>
            <a:srgbClr val="00B05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6466ADF8-0B91-4C1E-94D0-8A2A06B22C28}"/>
              </a:ext>
            </a:extLst>
          </p:cNvPr>
          <p:cNvSpPr/>
          <p:nvPr/>
        </p:nvSpPr>
        <p:spPr>
          <a:xfrm>
            <a:off x="8888532" y="3297425"/>
            <a:ext cx="663203" cy="126124"/>
          </a:xfrm>
          <a:prstGeom prst="rect">
            <a:avLst/>
          </a:prstGeom>
          <a:solidFill>
            <a:srgbClr val="00B05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06E0E32A-FAD3-4691-8A3B-FC496630562E}"/>
              </a:ext>
            </a:extLst>
          </p:cNvPr>
          <p:cNvSpPr/>
          <p:nvPr/>
        </p:nvSpPr>
        <p:spPr>
          <a:xfrm>
            <a:off x="8971894" y="3542416"/>
            <a:ext cx="693683" cy="126124"/>
          </a:xfrm>
          <a:prstGeom prst="rect">
            <a:avLst/>
          </a:prstGeom>
          <a:solidFill>
            <a:srgbClr val="00B05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948733" y="2869612"/>
            <a:ext cx="3269987" cy="277974"/>
            <a:chOff x="838201" y="2849516"/>
            <a:chExt cx="3269987" cy="277974"/>
          </a:xfrm>
        </p:grpSpPr>
        <p:sp>
          <p:nvSpPr>
            <p:cNvPr id="20" name="TextBox 19">
              <a:extLst>
                <a:ext uri="{FF2B5EF4-FFF2-40B4-BE49-F238E27FC236}">
                  <a16:creationId xmlns:a16="http://schemas.microsoft.com/office/drawing/2014/main" id="{8C685B08-C2FC-4D9F-B561-7DB463075AC1}"/>
                </a:ext>
              </a:extLst>
            </p:cNvPr>
            <p:cNvSpPr txBox="1"/>
            <p:nvPr/>
          </p:nvSpPr>
          <p:spPr>
            <a:xfrm>
              <a:off x="838201" y="2849516"/>
              <a:ext cx="1777678" cy="276024"/>
            </a:xfrm>
            <a:prstGeom prst="rect">
              <a:avLst/>
            </a:prstGeom>
            <a:noFill/>
            <a:ln>
              <a:solidFill>
                <a:schemeClr val="tx1"/>
              </a:solidFill>
            </a:ln>
          </p:spPr>
          <p:txBody>
            <a:bodyPr wrap="square" rtlCol="0">
              <a:spAutoFit/>
            </a:bodyPr>
            <a:lstStyle/>
            <a:p>
              <a:r>
                <a:rPr lang="en-US" sz="1200" dirty="0">
                  <a:solidFill>
                    <a:srgbClr val="FF0000"/>
                  </a:solidFill>
                </a:rPr>
                <a:t>born </a:t>
              </a:r>
              <a:r>
                <a:rPr lang="en-US" sz="1200" dirty="0">
                  <a:solidFill>
                    <a:srgbClr val="00B050"/>
                  </a:solidFill>
                </a:rPr>
                <a:t>23 June 1747</a:t>
              </a:r>
              <a:r>
                <a:rPr lang="en-US" sz="1200" dirty="0"/>
                <a:t>. ELINE</a:t>
              </a:r>
            </a:p>
          </p:txBody>
        </p:sp>
        <p:grpSp>
          <p:nvGrpSpPr>
            <p:cNvPr id="13" name="Group 12">
              <a:extLst>
                <a:ext uri="{FF2B5EF4-FFF2-40B4-BE49-F238E27FC236}">
                  <a16:creationId xmlns:a16="http://schemas.microsoft.com/office/drawing/2014/main" id="{5551EF8C-D77D-471E-A2EB-E2FA542C4E62}"/>
                </a:ext>
              </a:extLst>
            </p:cNvPr>
            <p:cNvGrpSpPr/>
            <p:nvPr/>
          </p:nvGrpSpPr>
          <p:grpSpPr>
            <a:xfrm>
              <a:off x="2719106" y="2849516"/>
              <a:ext cx="1389082" cy="277974"/>
              <a:chOff x="3967848" y="2574420"/>
              <a:chExt cx="1389082" cy="277974"/>
            </a:xfrm>
          </p:grpSpPr>
          <p:sp>
            <p:nvSpPr>
              <p:cNvPr id="14" name="TextBox 13">
                <a:extLst>
                  <a:ext uri="{FF2B5EF4-FFF2-40B4-BE49-F238E27FC236}">
                    <a16:creationId xmlns:a16="http://schemas.microsoft.com/office/drawing/2014/main" id="{11A4D822-8CDA-424C-BDBC-E58973CF4871}"/>
                  </a:ext>
                </a:extLst>
              </p:cNvPr>
              <p:cNvSpPr txBox="1"/>
              <p:nvPr/>
            </p:nvSpPr>
            <p:spPr>
              <a:xfrm>
                <a:off x="3967848" y="2575395"/>
                <a:ext cx="675185" cy="276999"/>
              </a:xfrm>
              <a:prstGeom prst="rect">
                <a:avLst/>
              </a:prstGeom>
              <a:solidFill>
                <a:schemeClr val="tx1"/>
              </a:solidFill>
              <a:ln>
                <a:solidFill>
                  <a:schemeClr val="tx1"/>
                </a:solidFill>
              </a:ln>
            </p:spPr>
            <p:txBody>
              <a:bodyPr wrap="none" rtlCol="0">
                <a:spAutoFit/>
              </a:bodyPr>
              <a:lstStyle/>
              <a:p>
                <a:r>
                  <a:rPr lang="en-US" sz="1200" dirty="0">
                    <a:solidFill>
                      <a:schemeClr val="bg1"/>
                    </a:solidFill>
                  </a:rPr>
                  <a:t>   Run    </a:t>
                </a:r>
              </a:p>
            </p:txBody>
          </p:sp>
          <p:sp>
            <p:nvSpPr>
              <p:cNvPr id="15" name="TextBox 14">
                <a:extLst>
                  <a:ext uri="{FF2B5EF4-FFF2-40B4-BE49-F238E27FC236}">
                    <a16:creationId xmlns:a16="http://schemas.microsoft.com/office/drawing/2014/main" id="{28DD860D-4EE2-4E30-82D8-CAD20D29BCCD}"/>
                  </a:ext>
                </a:extLst>
              </p:cNvPr>
              <p:cNvSpPr txBox="1"/>
              <p:nvPr/>
            </p:nvSpPr>
            <p:spPr>
              <a:xfrm>
                <a:off x="4674564" y="2574420"/>
                <a:ext cx="682366" cy="276999"/>
              </a:xfrm>
              <a:prstGeom prst="rect">
                <a:avLst/>
              </a:prstGeom>
              <a:solidFill>
                <a:schemeClr val="tx1"/>
              </a:solidFill>
              <a:ln>
                <a:solidFill>
                  <a:schemeClr val="tx1"/>
                </a:solidFill>
              </a:ln>
            </p:spPr>
            <p:txBody>
              <a:bodyPr wrap="none" rtlCol="0">
                <a:spAutoFit/>
              </a:bodyPr>
              <a:lstStyle/>
              <a:p>
                <a:r>
                  <a:rPr lang="en-US" sz="1200" dirty="0">
                    <a:solidFill>
                      <a:schemeClr val="bg1"/>
                    </a:solidFill>
                  </a:rPr>
                  <a:t>   Save   </a:t>
                </a:r>
              </a:p>
            </p:txBody>
          </p:sp>
        </p:grpSp>
      </p:grpSp>
      <p:sp>
        <p:nvSpPr>
          <p:cNvPr id="16" name="Rectangle 15"/>
          <p:cNvSpPr/>
          <p:nvPr/>
        </p:nvSpPr>
        <p:spPr>
          <a:xfrm>
            <a:off x="838200" y="2682429"/>
            <a:ext cx="5351585" cy="61499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2543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423EF-7C51-4CE1-ABFC-7D7F6A326F99}"/>
              </a:ext>
            </a:extLst>
          </p:cNvPr>
          <p:cNvSpPr>
            <a:spLocks noGrp="1"/>
          </p:cNvSpPr>
          <p:nvPr>
            <p:ph type="title"/>
          </p:nvPr>
        </p:nvSpPr>
        <p:spPr>
          <a:xfrm>
            <a:off x="162910" y="124164"/>
            <a:ext cx="11866179" cy="1325563"/>
          </a:xfrm>
        </p:spPr>
        <p:txBody>
          <a:bodyPr/>
          <a:lstStyle/>
          <a:p>
            <a:r>
              <a:rPr lang="en-US" dirty="0"/>
              <a:t>Step 2: Create Rules (check rule set)</a:t>
            </a:r>
          </a:p>
        </p:txBody>
      </p:sp>
      <p:pic>
        <p:nvPicPr>
          <p:cNvPr id="6" name="Picture 5">
            <a:extLst>
              <a:ext uri="{FF2B5EF4-FFF2-40B4-BE49-F238E27FC236}">
                <a16:creationId xmlns:a16="http://schemas.microsoft.com/office/drawing/2014/main" id="{3E81256F-1111-4E96-9EA0-2394D0812679}"/>
              </a:ext>
            </a:extLst>
          </p:cNvPr>
          <p:cNvPicPr>
            <a:picLocks noChangeAspect="1"/>
          </p:cNvPicPr>
          <p:nvPr/>
        </p:nvPicPr>
        <p:blipFill>
          <a:blip r:embed="rId3"/>
          <a:stretch>
            <a:fillRect/>
          </a:stretch>
        </p:blipFill>
        <p:spPr>
          <a:xfrm>
            <a:off x="162910" y="1073172"/>
            <a:ext cx="11968440" cy="5285587"/>
          </a:xfrm>
          <a:prstGeom prst="rect">
            <a:avLst/>
          </a:prstGeom>
          <a:ln>
            <a:solidFill>
              <a:schemeClr val="tx1"/>
            </a:solidFill>
          </a:ln>
        </p:spPr>
      </p:pic>
    </p:spTree>
    <p:extLst>
      <p:ext uri="{BB962C8B-B14F-4D97-AF65-F5344CB8AC3E}">
        <p14:creationId xmlns:p14="http://schemas.microsoft.com/office/powerpoint/2010/main" val="8441543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D6A0253-9C21-4BE1-8667-3A9D8419E817}"/>
              </a:ext>
            </a:extLst>
          </p:cNvPr>
          <p:cNvPicPr>
            <a:picLocks noChangeAspect="1"/>
          </p:cNvPicPr>
          <p:nvPr/>
        </p:nvPicPr>
        <p:blipFill>
          <a:blip r:embed="rId3"/>
          <a:stretch>
            <a:fillRect/>
          </a:stretch>
        </p:blipFill>
        <p:spPr>
          <a:xfrm>
            <a:off x="252248" y="1073172"/>
            <a:ext cx="11866179" cy="5324085"/>
          </a:xfrm>
          <a:prstGeom prst="rect">
            <a:avLst/>
          </a:prstGeom>
        </p:spPr>
      </p:pic>
      <p:sp>
        <p:nvSpPr>
          <p:cNvPr id="17" name="Rectangle 16"/>
          <p:cNvSpPr/>
          <p:nvPr/>
        </p:nvSpPr>
        <p:spPr>
          <a:xfrm>
            <a:off x="838200" y="2721051"/>
            <a:ext cx="5351585" cy="61499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09423EF-7C51-4CE1-ABFC-7D7F6A326F99}"/>
              </a:ext>
            </a:extLst>
          </p:cNvPr>
          <p:cNvSpPr>
            <a:spLocks noGrp="1"/>
          </p:cNvSpPr>
          <p:nvPr>
            <p:ph type="title"/>
          </p:nvPr>
        </p:nvSpPr>
        <p:spPr>
          <a:xfrm>
            <a:off x="162910" y="124164"/>
            <a:ext cx="11866179" cy="1325563"/>
          </a:xfrm>
        </p:spPr>
        <p:txBody>
          <a:bodyPr/>
          <a:lstStyle/>
          <a:p>
            <a:r>
              <a:rPr lang="en-US" dirty="0"/>
              <a:t>Step 2: Create Rules (check rule set)</a:t>
            </a:r>
          </a:p>
        </p:txBody>
      </p:sp>
      <p:sp>
        <p:nvSpPr>
          <p:cNvPr id="8" name="Rectangle 7">
            <a:extLst>
              <a:ext uri="{FF2B5EF4-FFF2-40B4-BE49-F238E27FC236}">
                <a16:creationId xmlns:a16="http://schemas.microsoft.com/office/drawing/2014/main" id="{11C6721F-0C30-407C-9554-5A0836C3FE03}"/>
              </a:ext>
            </a:extLst>
          </p:cNvPr>
          <p:cNvSpPr/>
          <p:nvPr/>
        </p:nvSpPr>
        <p:spPr>
          <a:xfrm>
            <a:off x="8727133" y="1859473"/>
            <a:ext cx="663203" cy="126124"/>
          </a:xfrm>
          <a:prstGeom prst="rect">
            <a:avLst/>
          </a:prstGeom>
          <a:solidFill>
            <a:srgbClr val="00B05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E51578F-C13D-4B6B-8E2A-E14F680052E8}"/>
              </a:ext>
            </a:extLst>
          </p:cNvPr>
          <p:cNvSpPr/>
          <p:nvPr/>
        </p:nvSpPr>
        <p:spPr>
          <a:xfrm>
            <a:off x="8465427" y="3787407"/>
            <a:ext cx="693683" cy="126124"/>
          </a:xfrm>
          <a:prstGeom prst="rect">
            <a:avLst/>
          </a:prstGeom>
          <a:solidFill>
            <a:srgbClr val="00B05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050ADC7-F670-4F0F-BBD6-8B152CB000E8}"/>
              </a:ext>
            </a:extLst>
          </p:cNvPr>
          <p:cNvSpPr/>
          <p:nvPr/>
        </p:nvSpPr>
        <p:spPr>
          <a:xfrm>
            <a:off x="8480666" y="3913531"/>
            <a:ext cx="663203" cy="126124"/>
          </a:xfrm>
          <a:prstGeom prst="rect">
            <a:avLst/>
          </a:prstGeom>
          <a:solidFill>
            <a:srgbClr val="00B05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52335F0-B14A-47EA-8B16-AEFE68E0E735}"/>
              </a:ext>
            </a:extLst>
          </p:cNvPr>
          <p:cNvSpPr/>
          <p:nvPr/>
        </p:nvSpPr>
        <p:spPr>
          <a:xfrm>
            <a:off x="8503526" y="4988663"/>
            <a:ext cx="663203" cy="126124"/>
          </a:xfrm>
          <a:prstGeom prst="rect">
            <a:avLst/>
          </a:prstGeom>
          <a:solidFill>
            <a:srgbClr val="00B05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57927FC-6254-48C0-8D8D-671760F207DC}"/>
              </a:ext>
            </a:extLst>
          </p:cNvPr>
          <p:cNvSpPr/>
          <p:nvPr/>
        </p:nvSpPr>
        <p:spPr>
          <a:xfrm>
            <a:off x="8633067" y="5956403"/>
            <a:ext cx="629044" cy="126124"/>
          </a:xfrm>
          <a:prstGeom prst="rect">
            <a:avLst/>
          </a:prstGeom>
          <a:solidFill>
            <a:srgbClr val="00B05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960E05F-0E20-4E0B-ACAD-5C157D9A10AD}"/>
              </a:ext>
            </a:extLst>
          </p:cNvPr>
          <p:cNvSpPr/>
          <p:nvPr/>
        </p:nvSpPr>
        <p:spPr>
          <a:xfrm>
            <a:off x="8694026" y="6082527"/>
            <a:ext cx="696309" cy="126124"/>
          </a:xfrm>
          <a:prstGeom prst="rect">
            <a:avLst/>
          </a:prstGeom>
          <a:solidFill>
            <a:srgbClr val="00B05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p:nvGrpSpPr>
        <p:grpSpPr>
          <a:xfrm>
            <a:off x="935860" y="2918573"/>
            <a:ext cx="3497050" cy="277974"/>
            <a:chOff x="1438277" y="2576928"/>
            <a:chExt cx="3497050" cy="277974"/>
          </a:xfrm>
        </p:grpSpPr>
        <p:sp>
          <p:nvSpPr>
            <p:cNvPr id="7" name="TextBox 6">
              <a:extLst>
                <a:ext uri="{FF2B5EF4-FFF2-40B4-BE49-F238E27FC236}">
                  <a16:creationId xmlns:a16="http://schemas.microsoft.com/office/drawing/2014/main" id="{9D721EDC-6544-4383-8DBF-A5C021F8C0EE}"/>
                </a:ext>
              </a:extLst>
            </p:cNvPr>
            <p:cNvSpPr txBox="1"/>
            <p:nvPr/>
          </p:nvSpPr>
          <p:spPr>
            <a:xfrm>
              <a:off x="1438277" y="2576928"/>
              <a:ext cx="2018630" cy="276999"/>
            </a:xfrm>
            <a:prstGeom prst="rect">
              <a:avLst/>
            </a:prstGeom>
            <a:solidFill>
              <a:schemeClr val="bg1"/>
            </a:solidFill>
            <a:ln>
              <a:solidFill>
                <a:schemeClr val="tx1"/>
              </a:solidFill>
            </a:ln>
          </p:spPr>
          <p:txBody>
            <a:bodyPr wrap="none" rtlCol="0">
              <a:spAutoFit/>
            </a:bodyPr>
            <a:lstStyle/>
            <a:p>
              <a:r>
                <a:rPr lang="en-US" sz="1200" dirty="0"/>
                <a:t>Margaret, </a:t>
              </a:r>
              <a:r>
                <a:rPr lang="en-US" sz="1200" dirty="0">
                  <a:solidFill>
                    <a:srgbClr val="00B050"/>
                  </a:solidFill>
                </a:rPr>
                <a:t>6 April </a:t>
              </a:r>
              <a:r>
                <a:rPr lang="en-US" sz="1200" dirty="0">
                  <a:solidFill>
                    <a:srgbClr val="FF0000"/>
                  </a:solidFill>
                </a:rPr>
                <a:t>1</a:t>
              </a:r>
              <a:r>
                <a:rPr lang="en-US" sz="1200" dirty="0">
                  <a:solidFill>
                    <a:srgbClr val="00B050"/>
                  </a:solidFill>
                </a:rPr>
                <a:t>679</a:t>
              </a:r>
              <a:r>
                <a:rPr lang="en-US" sz="1200" dirty="0"/>
                <a:t>. ELINE</a:t>
              </a:r>
            </a:p>
          </p:txBody>
        </p:sp>
        <p:grpSp>
          <p:nvGrpSpPr>
            <p:cNvPr id="4" name="Group 3">
              <a:extLst>
                <a:ext uri="{FF2B5EF4-FFF2-40B4-BE49-F238E27FC236}">
                  <a16:creationId xmlns:a16="http://schemas.microsoft.com/office/drawing/2014/main" id="{E6BE5A30-CC71-499A-9630-3A1A64295E03}"/>
                </a:ext>
              </a:extLst>
            </p:cNvPr>
            <p:cNvGrpSpPr/>
            <p:nvPr/>
          </p:nvGrpSpPr>
          <p:grpSpPr>
            <a:xfrm>
              <a:off x="3546245" y="2576928"/>
              <a:ext cx="1389082" cy="277974"/>
              <a:chOff x="3967848" y="2574420"/>
              <a:chExt cx="1389082" cy="277974"/>
            </a:xfrm>
          </p:grpSpPr>
          <p:sp>
            <p:nvSpPr>
              <p:cNvPr id="15" name="TextBox 14">
                <a:extLst>
                  <a:ext uri="{FF2B5EF4-FFF2-40B4-BE49-F238E27FC236}">
                    <a16:creationId xmlns:a16="http://schemas.microsoft.com/office/drawing/2014/main" id="{43F613E3-55B2-4E43-8CC7-221274DEAD59}"/>
                  </a:ext>
                </a:extLst>
              </p:cNvPr>
              <p:cNvSpPr txBox="1"/>
              <p:nvPr/>
            </p:nvSpPr>
            <p:spPr>
              <a:xfrm>
                <a:off x="3967848" y="2575395"/>
                <a:ext cx="675185" cy="276999"/>
              </a:xfrm>
              <a:prstGeom prst="rect">
                <a:avLst/>
              </a:prstGeom>
              <a:solidFill>
                <a:schemeClr val="tx1"/>
              </a:solidFill>
              <a:ln>
                <a:solidFill>
                  <a:schemeClr val="tx1"/>
                </a:solidFill>
              </a:ln>
            </p:spPr>
            <p:txBody>
              <a:bodyPr wrap="none" rtlCol="0">
                <a:spAutoFit/>
              </a:bodyPr>
              <a:lstStyle/>
              <a:p>
                <a:r>
                  <a:rPr lang="en-US" sz="1200" dirty="0">
                    <a:solidFill>
                      <a:schemeClr val="bg1"/>
                    </a:solidFill>
                  </a:rPr>
                  <a:t>   Run    </a:t>
                </a:r>
              </a:p>
            </p:txBody>
          </p:sp>
          <p:sp>
            <p:nvSpPr>
              <p:cNvPr id="16" name="TextBox 15">
                <a:extLst>
                  <a:ext uri="{FF2B5EF4-FFF2-40B4-BE49-F238E27FC236}">
                    <a16:creationId xmlns:a16="http://schemas.microsoft.com/office/drawing/2014/main" id="{62015D2C-A95C-42E7-B5B5-13C76C679B88}"/>
                  </a:ext>
                </a:extLst>
              </p:cNvPr>
              <p:cNvSpPr txBox="1"/>
              <p:nvPr/>
            </p:nvSpPr>
            <p:spPr>
              <a:xfrm>
                <a:off x="4674564" y="2574420"/>
                <a:ext cx="682366" cy="276999"/>
              </a:xfrm>
              <a:prstGeom prst="rect">
                <a:avLst/>
              </a:prstGeom>
              <a:solidFill>
                <a:schemeClr val="tx1"/>
              </a:solidFill>
              <a:ln>
                <a:solidFill>
                  <a:schemeClr val="tx1"/>
                </a:solidFill>
              </a:ln>
            </p:spPr>
            <p:txBody>
              <a:bodyPr wrap="none" rtlCol="0">
                <a:spAutoFit/>
              </a:bodyPr>
              <a:lstStyle/>
              <a:p>
                <a:r>
                  <a:rPr lang="en-US" sz="1200" dirty="0">
                    <a:solidFill>
                      <a:schemeClr val="bg1"/>
                    </a:solidFill>
                  </a:rPr>
                  <a:t>   Save   </a:t>
                </a:r>
              </a:p>
            </p:txBody>
          </p:sp>
        </p:grpSp>
      </p:grpSp>
    </p:spTree>
    <p:extLst>
      <p:ext uri="{BB962C8B-B14F-4D97-AF65-F5344CB8AC3E}">
        <p14:creationId xmlns:p14="http://schemas.microsoft.com/office/powerpoint/2010/main" val="21257819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D8B2B-BC8E-4493-B1E0-55A4DD8999C6}"/>
              </a:ext>
            </a:extLst>
          </p:cNvPr>
          <p:cNvSpPr>
            <a:spLocks noGrp="1"/>
          </p:cNvSpPr>
          <p:nvPr>
            <p:ph type="title"/>
          </p:nvPr>
        </p:nvSpPr>
        <p:spPr>
          <a:xfrm>
            <a:off x="838200" y="64832"/>
            <a:ext cx="10515600" cy="1325563"/>
          </a:xfrm>
        </p:spPr>
        <p:txBody>
          <a:bodyPr/>
          <a:lstStyle/>
          <a:p>
            <a:r>
              <a:rPr lang="en-US" dirty="0"/>
              <a:t>Step 3: Process Candidate Rules</a:t>
            </a:r>
          </a:p>
        </p:txBody>
      </p:sp>
      <p:pic>
        <p:nvPicPr>
          <p:cNvPr id="3" name="Picture 2">
            <a:extLst>
              <a:ext uri="{FF2B5EF4-FFF2-40B4-BE49-F238E27FC236}">
                <a16:creationId xmlns:a16="http://schemas.microsoft.com/office/drawing/2014/main" id="{5698A417-AE61-4B4B-A35F-6BC7F4CD1575}"/>
              </a:ext>
            </a:extLst>
          </p:cNvPr>
          <p:cNvPicPr>
            <a:picLocks noChangeAspect="1"/>
          </p:cNvPicPr>
          <p:nvPr/>
        </p:nvPicPr>
        <p:blipFill>
          <a:blip r:embed="rId3"/>
          <a:stretch>
            <a:fillRect/>
          </a:stretch>
        </p:blipFill>
        <p:spPr>
          <a:xfrm>
            <a:off x="231227" y="1331788"/>
            <a:ext cx="11708525" cy="5461380"/>
          </a:xfrm>
          <a:prstGeom prst="rect">
            <a:avLst/>
          </a:prstGeom>
          <a:ln>
            <a:solidFill>
              <a:schemeClr val="tx1"/>
            </a:solidFill>
          </a:ln>
        </p:spPr>
      </p:pic>
      <p:sp>
        <p:nvSpPr>
          <p:cNvPr id="4" name="Rectangle 3">
            <a:extLst>
              <a:ext uri="{FF2B5EF4-FFF2-40B4-BE49-F238E27FC236}">
                <a16:creationId xmlns:a16="http://schemas.microsoft.com/office/drawing/2014/main" id="{98EE2239-9F92-447B-81F8-D3F67F1B6C0A}"/>
              </a:ext>
            </a:extLst>
          </p:cNvPr>
          <p:cNvSpPr/>
          <p:nvPr/>
        </p:nvSpPr>
        <p:spPr>
          <a:xfrm>
            <a:off x="240955" y="1339409"/>
            <a:ext cx="6899147" cy="54516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6" name="TextBox 5">
            <a:extLst>
              <a:ext uri="{FF2B5EF4-FFF2-40B4-BE49-F238E27FC236}">
                <a16:creationId xmlns:a16="http://schemas.microsoft.com/office/drawing/2014/main" id="{8BDD56D3-291E-4890-B32A-38262816C897}"/>
              </a:ext>
            </a:extLst>
          </p:cNvPr>
          <p:cNvSpPr txBox="1"/>
          <p:nvPr/>
        </p:nvSpPr>
        <p:spPr>
          <a:xfrm>
            <a:off x="595640" y="2520483"/>
            <a:ext cx="498855" cy="276999"/>
          </a:xfrm>
          <a:prstGeom prst="rect">
            <a:avLst/>
          </a:prstGeom>
          <a:noFill/>
          <a:ln>
            <a:solidFill>
              <a:schemeClr val="tx1"/>
            </a:solidFill>
          </a:ln>
        </p:spPr>
        <p:txBody>
          <a:bodyPr wrap="none" rtlCol="0">
            <a:spAutoFit/>
          </a:bodyPr>
          <a:lstStyle/>
          <a:p>
            <a:r>
              <a:rPr lang="en-US" sz="1200" dirty="0"/>
              <a:t>1523</a:t>
            </a:r>
          </a:p>
        </p:txBody>
      </p:sp>
      <p:sp>
        <p:nvSpPr>
          <p:cNvPr id="7" name="TextBox 6">
            <a:extLst>
              <a:ext uri="{FF2B5EF4-FFF2-40B4-BE49-F238E27FC236}">
                <a16:creationId xmlns:a16="http://schemas.microsoft.com/office/drawing/2014/main" id="{3B150206-24D0-4450-A4A3-D4EDB1B7C002}"/>
              </a:ext>
            </a:extLst>
          </p:cNvPr>
          <p:cNvSpPr txBox="1"/>
          <p:nvPr/>
        </p:nvSpPr>
        <p:spPr>
          <a:xfrm>
            <a:off x="1094704" y="2518852"/>
            <a:ext cx="558166" cy="276999"/>
          </a:xfrm>
          <a:prstGeom prst="rect">
            <a:avLst/>
          </a:prstGeom>
          <a:noFill/>
          <a:ln>
            <a:solidFill>
              <a:schemeClr val="tx1"/>
            </a:solidFill>
          </a:ln>
        </p:spPr>
        <p:txBody>
          <a:bodyPr wrap="none" rtlCol="0">
            <a:spAutoFit/>
          </a:bodyPr>
          <a:lstStyle/>
          <a:p>
            <a:r>
              <a:rPr lang="en-US" sz="1200" dirty="0"/>
              <a:t>Name</a:t>
            </a:r>
          </a:p>
        </p:txBody>
      </p:sp>
      <p:sp>
        <p:nvSpPr>
          <p:cNvPr id="8" name="TextBox 7">
            <a:extLst>
              <a:ext uri="{FF2B5EF4-FFF2-40B4-BE49-F238E27FC236}">
                <a16:creationId xmlns:a16="http://schemas.microsoft.com/office/drawing/2014/main" id="{69E0FC14-B216-4E0A-8E79-CF7352A99A36}"/>
              </a:ext>
            </a:extLst>
          </p:cNvPr>
          <p:cNvSpPr txBox="1"/>
          <p:nvPr/>
        </p:nvSpPr>
        <p:spPr>
          <a:xfrm>
            <a:off x="4833570" y="2519445"/>
            <a:ext cx="261610" cy="276999"/>
          </a:xfrm>
          <a:prstGeom prst="rect">
            <a:avLst/>
          </a:prstGeom>
          <a:solidFill>
            <a:srgbClr val="FF0000">
              <a:alpha val="35000"/>
            </a:srgbClr>
          </a:solidFill>
          <a:ln>
            <a:solidFill>
              <a:schemeClr val="tx1"/>
            </a:solidFill>
          </a:ln>
        </p:spPr>
        <p:txBody>
          <a:bodyPr wrap="none" rtlCol="0">
            <a:spAutoFit/>
          </a:bodyPr>
          <a:lstStyle/>
          <a:p>
            <a:r>
              <a:rPr lang="en-US" sz="1200" dirty="0"/>
              <a:t>&gt;</a:t>
            </a:r>
          </a:p>
        </p:txBody>
      </p:sp>
      <p:sp>
        <p:nvSpPr>
          <p:cNvPr id="9" name="TextBox 8">
            <a:extLst>
              <a:ext uri="{FF2B5EF4-FFF2-40B4-BE49-F238E27FC236}">
                <a16:creationId xmlns:a16="http://schemas.microsoft.com/office/drawing/2014/main" id="{C44FCB55-58FF-46C5-A460-BC75082D1963}"/>
              </a:ext>
            </a:extLst>
          </p:cNvPr>
          <p:cNvSpPr txBox="1"/>
          <p:nvPr/>
        </p:nvSpPr>
        <p:spPr>
          <a:xfrm>
            <a:off x="1652871" y="2518851"/>
            <a:ext cx="3179026" cy="276999"/>
          </a:xfrm>
          <a:prstGeom prst="rect">
            <a:avLst/>
          </a:prstGeom>
          <a:noFill/>
          <a:ln>
            <a:solidFill>
              <a:schemeClr val="tx1"/>
            </a:solidFill>
          </a:ln>
        </p:spPr>
        <p:txBody>
          <a:bodyPr wrap="square" rtlCol="0">
            <a:spAutoFit/>
          </a:bodyPr>
          <a:lstStyle/>
          <a:p>
            <a:r>
              <a:rPr lang="en-US" sz="1200" dirty="0"/>
              <a:t>. 1753 Brown, </a:t>
            </a:r>
            <a:r>
              <a:rPr lang="en-US" sz="1200" dirty="0">
                <a:solidFill>
                  <a:srgbClr val="00B050"/>
                </a:solidFill>
              </a:rPr>
              <a:t>William</a:t>
            </a:r>
            <a:r>
              <a:rPr lang="en-US" sz="1200" dirty="0"/>
              <a:t>, in Kilbarchan, and Sarah </a:t>
            </a:r>
          </a:p>
        </p:txBody>
      </p:sp>
      <p:sp>
        <p:nvSpPr>
          <p:cNvPr id="11" name="Rectangle 10">
            <a:extLst>
              <a:ext uri="{FF2B5EF4-FFF2-40B4-BE49-F238E27FC236}">
                <a16:creationId xmlns:a16="http://schemas.microsoft.com/office/drawing/2014/main" id="{A1768000-5AA0-4008-AEAD-A370C95236EC}"/>
              </a:ext>
            </a:extLst>
          </p:cNvPr>
          <p:cNvSpPr/>
          <p:nvPr/>
        </p:nvSpPr>
        <p:spPr>
          <a:xfrm>
            <a:off x="11414760" y="5852161"/>
            <a:ext cx="491490" cy="127912"/>
          </a:xfrm>
          <a:prstGeom prst="rect">
            <a:avLst/>
          </a:prstGeom>
          <a:solidFill>
            <a:srgbClr val="FF00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27445AA-92CF-469E-8EEF-9CE04CD6473D}"/>
              </a:ext>
            </a:extLst>
          </p:cNvPr>
          <p:cNvSpPr/>
          <p:nvPr/>
        </p:nvSpPr>
        <p:spPr>
          <a:xfrm>
            <a:off x="7266636" y="6009510"/>
            <a:ext cx="2845104" cy="127913"/>
          </a:xfrm>
          <a:prstGeom prst="rect">
            <a:avLst/>
          </a:prstGeom>
          <a:solidFill>
            <a:srgbClr val="FF00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AF30E8D-17B1-4065-8234-0108CEE163CA}"/>
              </a:ext>
            </a:extLst>
          </p:cNvPr>
          <p:cNvSpPr/>
          <p:nvPr/>
        </p:nvSpPr>
        <p:spPr>
          <a:xfrm>
            <a:off x="8183880" y="6009510"/>
            <a:ext cx="444554" cy="127913"/>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1AE308E0-4DB7-4963-ADAF-72799278E47D}"/>
              </a:ext>
            </a:extLst>
          </p:cNvPr>
          <p:cNvSpPr txBox="1"/>
          <p:nvPr/>
        </p:nvSpPr>
        <p:spPr>
          <a:xfrm>
            <a:off x="599450" y="2918248"/>
            <a:ext cx="341760" cy="276999"/>
          </a:xfrm>
          <a:prstGeom prst="rect">
            <a:avLst/>
          </a:prstGeom>
          <a:noFill/>
          <a:ln>
            <a:solidFill>
              <a:schemeClr val="tx1"/>
            </a:solidFill>
          </a:ln>
        </p:spPr>
        <p:txBody>
          <a:bodyPr wrap="none" rtlCol="0">
            <a:spAutoFit/>
          </a:bodyPr>
          <a:lstStyle/>
          <a:p>
            <a:r>
              <a:rPr lang="en-US" sz="1200" dirty="0"/>
              <a:t>48</a:t>
            </a:r>
          </a:p>
        </p:txBody>
      </p:sp>
      <p:sp>
        <p:nvSpPr>
          <p:cNvPr id="18" name="TextBox 17">
            <a:extLst>
              <a:ext uri="{FF2B5EF4-FFF2-40B4-BE49-F238E27FC236}">
                <a16:creationId xmlns:a16="http://schemas.microsoft.com/office/drawing/2014/main" id="{AD4132EA-EDBA-4040-AF7C-678FD5D68C4E}"/>
              </a:ext>
            </a:extLst>
          </p:cNvPr>
          <p:cNvSpPr txBox="1"/>
          <p:nvPr/>
        </p:nvSpPr>
        <p:spPr>
          <a:xfrm>
            <a:off x="941413" y="2917988"/>
            <a:ext cx="558166" cy="276999"/>
          </a:xfrm>
          <a:prstGeom prst="rect">
            <a:avLst/>
          </a:prstGeom>
          <a:noFill/>
          <a:ln>
            <a:solidFill>
              <a:schemeClr val="tx1"/>
            </a:solidFill>
          </a:ln>
        </p:spPr>
        <p:txBody>
          <a:bodyPr wrap="none" rtlCol="0">
            <a:spAutoFit/>
          </a:bodyPr>
          <a:lstStyle/>
          <a:p>
            <a:r>
              <a:rPr lang="en-US" sz="1200" dirty="0"/>
              <a:t>Name</a:t>
            </a:r>
          </a:p>
        </p:txBody>
      </p:sp>
      <p:sp>
        <p:nvSpPr>
          <p:cNvPr id="19" name="TextBox 18">
            <a:extLst>
              <a:ext uri="{FF2B5EF4-FFF2-40B4-BE49-F238E27FC236}">
                <a16:creationId xmlns:a16="http://schemas.microsoft.com/office/drawing/2014/main" id="{4593A4B2-3422-4CF7-8A00-C70285CC0BE8}"/>
              </a:ext>
            </a:extLst>
          </p:cNvPr>
          <p:cNvSpPr txBox="1"/>
          <p:nvPr/>
        </p:nvSpPr>
        <p:spPr>
          <a:xfrm>
            <a:off x="1499579" y="2917988"/>
            <a:ext cx="2211613" cy="276999"/>
          </a:xfrm>
          <a:prstGeom prst="rect">
            <a:avLst/>
          </a:prstGeom>
          <a:noFill/>
          <a:ln>
            <a:solidFill>
              <a:schemeClr val="tx1"/>
            </a:solidFill>
          </a:ln>
        </p:spPr>
        <p:txBody>
          <a:bodyPr wrap="square" rtlCol="0">
            <a:spAutoFit/>
          </a:bodyPr>
          <a:lstStyle/>
          <a:p>
            <a:r>
              <a:rPr lang="en-US" sz="1200" dirty="0"/>
              <a:t>Feb. 1759. </a:t>
            </a:r>
            <a:r>
              <a:rPr lang="en-US" sz="1200" dirty="0" err="1">
                <a:solidFill>
                  <a:srgbClr val="00B050"/>
                </a:solidFill>
              </a:rPr>
              <a:t>Brune</a:t>
            </a:r>
            <a:r>
              <a:rPr lang="en-US" sz="1200" dirty="0"/>
              <a:t>, William </a:t>
            </a:r>
            <a:r>
              <a:rPr lang="en-US" sz="1200" dirty="0" err="1"/>
              <a:t>Jeane</a:t>
            </a:r>
            <a:r>
              <a:rPr lang="en-US" sz="1200" dirty="0"/>
              <a:t>,</a:t>
            </a:r>
          </a:p>
        </p:txBody>
      </p:sp>
      <p:sp>
        <p:nvSpPr>
          <p:cNvPr id="5" name="TextBox 4">
            <a:extLst>
              <a:ext uri="{FF2B5EF4-FFF2-40B4-BE49-F238E27FC236}">
                <a16:creationId xmlns:a16="http://schemas.microsoft.com/office/drawing/2014/main" id="{C4BEB66E-431B-4D6C-989D-D9B9FDFE9913}"/>
              </a:ext>
            </a:extLst>
          </p:cNvPr>
          <p:cNvSpPr txBox="1"/>
          <p:nvPr/>
        </p:nvSpPr>
        <p:spPr>
          <a:xfrm>
            <a:off x="3711192" y="2917988"/>
            <a:ext cx="261610" cy="276999"/>
          </a:xfrm>
          <a:prstGeom prst="rect">
            <a:avLst/>
          </a:prstGeom>
          <a:solidFill>
            <a:srgbClr val="FFC000">
              <a:alpha val="35000"/>
            </a:srgbClr>
          </a:solidFill>
          <a:ln>
            <a:solidFill>
              <a:schemeClr val="tx1"/>
            </a:solidFill>
          </a:ln>
        </p:spPr>
        <p:txBody>
          <a:bodyPr wrap="none" rtlCol="0">
            <a:spAutoFit/>
          </a:bodyPr>
          <a:lstStyle/>
          <a:p>
            <a:r>
              <a:rPr lang="en-US" sz="1200" dirty="0"/>
              <a:t>&gt;</a:t>
            </a:r>
          </a:p>
        </p:txBody>
      </p:sp>
      <p:sp>
        <p:nvSpPr>
          <p:cNvPr id="27" name="Rectangle 26">
            <a:extLst>
              <a:ext uri="{FF2B5EF4-FFF2-40B4-BE49-F238E27FC236}">
                <a16:creationId xmlns:a16="http://schemas.microsoft.com/office/drawing/2014/main" id="{8FCB47F7-DB83-465E-BF1D-E7B4E847B0AA}"/>
              </a:ext>
            </a:extLst>
          </p:cNvPr>
          <p:cNvSpPr/>
          <p:nvPr/>
        </p:nvSpPr>
        <p:spPr>
          <a:xfrm>
            <a:off x="7738110" y="6488431"/>
            <a:ext cx="327660" cy="127912"/>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E9224F6D-6595-4E3B-9E81-2680BEC5F9F8}"/>
              </a:ext>
            </a:extLst>
          </p:cNvPr>
          <p:cNvSpPr/>
          <p:nvPr/>
        </p:nvSpPr>
        <p:spPr>
          <a:xfrm>
            <a:off x="9342120" y="6360519"/>
            <a:ext cx="2564130" cy="127912"/>
          </a:xfrm>
          <a:prstGeom prst="rect">
            <a:avLst/>
          </a:prstGeom>
          <a:solidFill>
            <a:srgbClr val="FFC0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3FC12B3-078E-4402-9919-5E24D374FF1F}"/>
              </a:ext>
            </a:extLst>
          </p:cNvPr>
          <p:cNvSpPr/>
          <p:nvPr/>
        </p:nvSpPr>
        <p:spPr>
          <a:xfrm>
            <a:off x="7266636" y="6488430"/>
            <a:ext cx="4639614" cy="127913"/>
          </a:xfrm>
          <a:prstGeom prst="rect">
            <a:avLst/>
          </a:prstGeom>
          <a:solidFill>
            <a:srgbClr val="FFC0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F8FB04CC-EB67-482F-8224-723CB6715E92}"/>
              </a:ext>
            </a:extLst>
          </p:cNvPr>
          <p:cNvSpPr/>
          <p:nvPr/>
        </p:nvSpPr>
        <p:spPr>
          <a:xfrm>
            <a:off x="7266636" y="6616343"/>
            <a:ext cx="1443024" cy="127912"/>
          </a:xfrm>
          <a:prstGeom prst="rect">
            <a:avLst/>
          </a:prstGeom>
          <a:solidFill>
            <a:srgbClr val="FFC0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E4871578-8F5E-4AAA-A375-AEA9FBC59D15}"/>
              </a:ext>
            </a:extLst>
          </p:cNvPr>
          <p:cNvSpPr txBox="1"/>
          <p:nvPr/>
        </p:nvSpPr>
        <p:spPr>
          <a:xfrm>
            <a:off x="589925" y="3690963"/>
            <a:ext cx="341760" cy="276999"/>
          </a:xfrm>
          <a:prstGeom prst="rect">
            <a:avLst/>
          </a:prstGeom>
          <a:noFill/>
          <a:ln>
            <a:solidFill>
              <a:schemeClr val="tx1"/>
            </a:solidFill>
          </a:ln>
        </p:spPr>
        <p:txBody>
          <a:bodyPr wrap="none" rtlCol="0">
            <a:spAutoFit/>
          </a:bodyPr>
          <a:lstStyle/>
          <a:p>
            <a:r>
              <a:rPr lang="en-US" sz="1200" dirty="0"/>
              <a:t>18</a:t>
            </a:r>
          </a:p>
        </p:txBody>
      </p:sp>
      <p:sp>
        <p:nvSpPr>
          <p:cNvPr id="38" name="TextBox 37">
            <a:extLst>
              <a:ext uri="{FF2B5EF4-FFF2-40B4-BE49-F238E27FC236}">
                <a16:creationId xmlns:a16="http://schemas.microsoft.com/office/drawing/2014/main" id="{6883972E-02A8-413F-A322-5B33DF0A7D6B}"/>
              </a:ext>
            </a:extLst>
          </p:cNvPr>
          <p:cNvSpPr txBox="1"/>
          <p:nvPr/>
        </p:nvSpPr>
        <p:spPr>
          <a:xfrm>
            <a:off x="931685" y="3691599"/>
            <a:ext cx="558166" cy="276999"/>
          </a:xfrm>
          <a:prstGeom prst="rect">
            <a:avLst/>
          </a:prstGeom>
          <a:noFill/>
          <a:ln>
            <a:solidFill>
              <a:schemeClr val="tx1"/>
            </a:solidFill>
          </a:ln>
        </p:spPr>
        <p:txBody>
          <a:bodyPr wrap="none" rtlCol="0">
            <a:spAutoFit/>
          </a:bodyPr>
          <a:lstStyle/>
          <a:p>
            <a:r>
              <a:rPr lang="en-US" sz="1200" dirty="0"/>
              <a:t>Name</a:t>
            </a:r>
          </a:p>
        </p:txBody>
      </p:sp>
      <p:sp>
        <p:nvSpPr>
          <p:cNvPr id="39" name="TextBox 38">
            <a:extLst>
              <a:ext uri="{FF2B5EF4-FFF2-40B4-BE49-F238E27FC236}">
                <a16:creationId xmlns:a16="http://schemas.microsoft.com/office/drawing/2014/main" id="{A88A6DFC-6A3E-41A5-8B75-337EE9CC43D5}"/>
              </a:ext>
            </a:extLst>
          </p:cNvPr>
          <p:cNvSpPr txBox="1"/>
          <p:nvPr/>
        </p:nvSpPr>
        <p:spPr>
          <a:xfrm>
            <a:off x="1489851" y="3691599"/>
            <a:ext cx="2903331" cy="276999"/>
          </a:xfrm>
          <a:prstGeom prst="rect">
            <a:avLst/>
          </a:prstGeom>
          <a:noFill/>
          <a:ln>
            <a:solidFill>
              <a:schemeClr val="tx1"/>
            </a:solidFill>
          </a:ln>
        </p:spPr>
        <p:txBody>
          <a:bodyPr wrap="square" rtlCol="0">
            <a:spAutoFit/>
          </a:bodyPr>
          <a:lstStyle/>
          <a:p>
            <a:r>
              <a:rPr lang="en-US" sz="1200" dirty="0"/>
              <a:t>Robert, in </a:t>
            </a:r>
            <a:r>
              <a:rPr lang="en-US" sz="1200" dirty="0" err="1"/>
              <a:t>Hilhead</a:t>
            </a:r>
            <a:r>
              <a:rPr lang="en-US" sz="1200" dirty="0"/>
              <a:t> </a:t>
            </a:r>
            <a:r>
              <a:rPr lang="en-US" sz="1200" dirty="0">
                <a:solidFill>
                  <a:srgbClr val="00B050"/>
                </a:solidFill>
              </a:rPr>
              <a:t>James</a:t>
            </a:r>
            <a:r>
              <a:rPr lang="en-US" sz="1200" dirty="0"/>
              <a:t> (daughter), 8 June</a:t>
            </a:r>
          </a:p>
        </p:txBody>
      </p:sp>
      <p:sp>
        <p:nvSpPr>
          <p:cNvPr id="40" name="TextBox 39">
            <a:extLst>
              <a:ext uri="{FF2B5EF4-FFF2-40B4-BE49-F238E27FC236}">
                <a16:creationId xmlns:a16="http://schemas.microsoft.com/office/drawing/2014/main" id="{9E030610-582E-45BF-98EF-F2E1DF2D7BD1}"/>
              </a:ext>
            </a:extLst>
          </p:cNvPr>
          <p:cNvSpPr txBox="1"/>
          <p:nvPr/>
        </p:nvSpPr>
        <p:spPr>
          <a:xfrm>
            <a:off x="4393182" y="3692756"/>
            <a:ext cx="261610" cy="276999"/>
          </a:xfrm>
          <a:prstGeom prst="rect">
            <a:avLst/>
          </a:prstGeom>
          <a:solidFill>
            <a:srgbClr val="00B0F0">
              <a:alpha val="35000"/>
            </a:srgbClr>
          </a:solidFill>
          <a:ln>
            <a:solidFill>
              <a:schemeClr val="tx1"/>
            </a:solidFill>
          </a:ln>
        </p:spPr>
        <p:txBody>
          <a:bodyPr wrap="none" rtlCol="0">
            <a:spAutoFit/>
          </a:bodyPr>
          <a:lstStyle/>
          <a:p>
            <a:r>
              <a:rPr lang="en-US" sz="1200" dirty="0"/>
              <a:t>&gt;</a:t>
            </a:r>
          </a:p>
        </p:txBody>
      </p:sp>
      <p:sp>
        <p:nvSpPr>
          <p:cNvPr id="44" name="Rectangle 43">
            <a:extLst>
              <a:ext uri="{FF2B5EF4-FFF2-40B4-BE49-F238E27FC236}">
                <a16:creationId xmlns:a16="http://schemas.microsoft.com/office/drawing/2014/main" id="{E3BFA0CA-FC8A-410C-BC83-9659A6D11883}"/>
              </a:ext>
            </a:extLst>
          </p:cNvPr>
          <p:cNvSpPr/>
          <p:nvPr/>
        </p:nvSpPr>
        <p:spPr>
          <a:xfrm>
            <a:off x="8417587" y="2487915"/>
            <a:ext cx="338441" cy="127913"/>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9F546B6A-1E0E-4B0B-BA91-E0492A95F78D}"/>
              </a:ext>
            </a:extLst>
          </p:cNvPr>
          <p:cNvSpPr/>
          <p:nvPr/>
        </p:nvSpPr>
        <p:spPr>
          <a:xfrm>
            <a:off x="7266636" y="2487915"/>
            <a:ext cx="2554345" cy="127913"/>
          </a:xfrm>
          <a:prstGeom prst="rect">
            <a:avLst/>
          </a:prstGeom>
          <a:solidFill>
            <a:srgbClr val="00B0F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980B203-48EE-45FE-88A8-AA93B0F2FF62}"/>
              </a:ext>
            </a:extLst>
          </p:cNvPr>
          <p:cNvSpPr/>
          <p:nvPr/>
        </p:nvSpPr>
        <p:spPr>
          <a:xfrm>
            <a:off x="8294370" y="2360003"/>
            <a:ext cx="3602095" cy="127913"/>
          </a:xfrm>
          <a:prstGeom prst="rect">
            <a:avLst/>
          </a:prstGeom>
          <a:solidFill>
            <a:srgbClr val="00B0F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930E0ACC-1779-4C78-95F4-BEEFD5AFF5A7}"/>
              </a:ext>
            </a:extLst>
          </p:cNvPr>
          <p:cNvGrpSpPr/>
          <p:nvPr/>
        </p:nvGrpSpPr>
        <p:grpSpPr>
          <a:xfrm>
            <a:off x="4717646" y="3697965"/>
            <a:ext cx="1215899" cy="276999"/>
            <a:chOff x="5883029" y="3317123"/>
            <a:chExt cx="1215899" cy="276999"/>
          </a:xfrm>
        </p:grpSpPr>
        <p:sp>
          <p:nvSpPr>
            <p:cNvPr id="49" name="TextBox 48">
              <a:extLst>
                <a:ext uri="{FF2B5EF4-FFF2-40B4-BE49-F238E27FC236}">
                  <a16:creationId xmlns:a16="http://schemas.microsoft.com/office/drawing/2014/main" id="{7156FCEC-F732-42B3-8A4E-D1872EEC688D}"/>
                </a:ext>
              </a:extLst>
            </p:cNvPr>
            <p:cNvSpPr txBox="1"/>
            <p:nvPr/>
          </p:nvSpPr>
          <p:spPr>
            <a:xfrm>
              <a:off x="5883029" y="3317123"/>
              <a:ext cx="532390" cy="276999"/>
            </a:xfrm>
            <a:prstGeom prst="rect">
              <a:avLst/>
            </a:prstGeom>
            <a:solidFill>
              <a:schemeClr val="tx1"/>
            </a:solidFill>
            <a:ln>
              <a:solidFill>
                <a:schemeClr val="tx1"/>
              </a:solidFill>
            </a:ln>
          </p:spPr>
          <p:txBody>
            <a:bodyPr wrap="none" rtlCol="0">
              <a:spAutoFit/>
            </a:bodyPr>
            <a:lstStyle/>
            <a:p>
              <a:r>
                <a:rPr lang="en-US" sz="1200" dirty="0">
                  <a:solidFill>
                    <a:schemeClr val="bg1"/>
                  </a:solidFill>
                </a:rPr>
                <a:t>Make</a:t>
              </a:r>
            </a:p>
          </p:txBody>
        </p:sp>
        <p:sp>
          <p:nvSpPr>
            <p:cNvPr id="50" name="TextBox 49">
              <a:extLst>
                <a:ext uri="{FF2B5EF4-FFF2-40B4-BE49-F238E27FC236}">
                  <a16:creationId xmlns:a16="http://schemas.microsoft.com/office/drawing/2014/main" id="{9788FECC-354A-4B60-8AEC-B3F4725ECEC6}"/>
                </a:ext>
              </a:extLst>
            </p:cNvPr>
            <p:cNvSpPr txBox="1"/>
            <p:nvPr/>
          </p:nvSpPr>
          <p:spPr>
            <a:xfrm>
              <a:off x="6442979" y="3317123"/>
              <a:ext cx="655949" cy="276999"/>
            </a:xfrm>
            <a:prstGeom prst="rect">
              <a:avLst/>
            </a:prstGeom>
            <a:solidFill>
              <a:schemeClr val="tx1"/>
            </a:solidFill>
            <a:ln>
              <a:solidFill>
                <a:schemeClr val="tx1"/>
              </a:solidFill>
            </a:ln>
          </p:spPr>
          <p:txBody>
            <a:bodyPr wrap="none" rtlCol="0">
              <a:spAutoFit/>
            </a:bodyPr>
            <a:lstStyle/>
            <a:p>
              <a:r>
                <a:rPr lang="en-US" sz="1200" dirty="0">
                  <a:solidFill>
                    <a:schemeClr val="bg1"/>
                  </a:solidFill>
                </a:rPr>
                <a:t>Dismiss</a:t>
              </a:r>
            </a:p>
          </p:txBody>
        </p:sp>
      </p:grpSp>
      <p:grpSp>
        <p:nvGrpSpPr>
          <p:cNvPr id="51" name="Group 50">
            <a:extLst>
              <a:ext uri="{FF2B5EF4-FFF2-40B4-BE49-F238E27FC236}">
                <a16:creationId xmlns:a16="http://schemas.microsoft.com/office/drawing/2014/main" id="{9FF2B177-0FD9-4D08-8160-A6E8D594829F}"/>
              </a:ext>
            </a:extLst>
          </p:cNvPr>
          <p:cNvGrpSpPr/>
          <p:nvPr/>
        </p:nvGrpSpPr>
        <p:grpSpPr>
          <a:xfrm>
            <a:off x="4024672" y="2918248"/>
            <a:ext cx="1215899" cy="276999"/>
            <a:chOff x="5883029" y="3317123"/>
            <a:chExt cx="1215899" cy="276999"/>
          </a:xfrm>
        </p:grpSpPr>
        <p:sp>
          <p:nvSpPr>
            <p:cNvPr id="52" name="TextBox 51">
              <a:extLst>
                <a:ext uri="{FF2B5EF4-FFF2-40B4-BE49-F238E27FC236}">
                  <a16:creationId xmlns:a16="http://schemas.microsoft.com/office/drawing/2014/main" id="{92728F1C-00B5-4553-9D2C-D4CC61530AE1}"/>
                </a:ext>
              </a:extLst>
            </p:cNvPr>
            <p:cNvSpPr txBox="1"/>
            <p:nvPr/>
          </p:nvSpPr>
          <p:spPr>
            <a:xfrm>
              <a:off x="5883029" y="3317123"/>
              <a:ext cx="532390" cy="276999"/>
            </a:xfrm>
            <a:prstGeom prst="rect">
              <a:avLst/>
            </a:prstGeom>
            <a:solidFill>
              <a:schemeClr val="tx1"/>
            </a:solidFill>
            <a:ln>
              <a:solidFill>
                <a:schemeClr val="tx1"/>
              </a:solidFill>
            </a:ln>
          </p:spPr>
          <p:txBody>
            <a:bodyPr wrap="none" rtlCol="0">
              <a:spAutoFit/>
            </a:bodyPr>
            <a:lstStyle/>
            <a:p>
              <a:r>
                <a:rPr lang="en-US" sz="1200" dirty="0">
                  <a:solidFill>
                    <a:schemeClr val="bg1"/>
                  </a:solidFill>
                </a:rPr>
                <a:t>Make</a:t>
              </a:r>
            </a:p>
          </p:txBody>
        </p:sp>
        <p:sp>
          <p:nvSpPr>
            <p:cNvPr id="53" name="TextBox 52">
              <a:extLst>
                <a:ext uri="{FF2B5EF4-FFF2-40B4-BE49-F238E27FC236}">
                  <a16:creationId xmlns:a16="http://schemas.microsoft.com/office/drawing/2014/main" id="{25E51BE9-4A72-4F9E-8814-D74659E1366C}"/>
                </a:ext>
              </a:extLst>
            </p:cNvPr>
            <p:cNvSpPr txBox="1"/>
            <p:nvPr/>
          </p:nvSpPr>
          <p:spPr>
            <a:xfrm>
              <a:off x="6442979" y="3317123"/>
              <a:ext cx="655949" cy="276999"/>
            </a:xfrm>
            <a:prstGeom prst="rect">
              <a:avLst/>
            </a:prstGeom>
            <a:solidFill>
              <a:schemeClr val="tx1"/>
            </a:solidFill>
            <a:ln>
              <a:solidFill>
                <a:schemeClr val="tx1"/>
              </a:solidFill>
            </a:ln>
          </p:spPr>
          <p:txBody>
            <a:bodyPr wrap="none" rtlCol="0">
              <a:spAutoFit/>
            </a:bodyPr>
            <a:lstStyle/>
            <a:p>
              <a:r>
                <a:rPr lang="en-US" sz="1200" dirty="0">
                  <a:solidFill>
                    <a:schemeClr val="bg1"/>
                  </a:solidFill>
                </a:rPr>
                <a:t>Dismiss</a:t>
              </a:r>
            </a:p>
          </p:txBody>
        </p:sp>
      </p:grpSp>
      <p:grpSp>
        <p:nvGrpSpPr>
          <p:cNvPr id="54" name="Group 53">
            <a:extLst>
              <a:ext uri="{FF2B5EF4-FFF2-40B4-BE49-F238E27FC236}">
                <a16:creationId xmlns:a16="http://schemas.microsoft.com/office/drawing/2014/main" id="{BBCAA39A-4710-4F59-BAEE-655348FBDC51}"/>
              </a:ext>
            </a:extLst>
          </p:cNvPr>
          <p:cNvGrpSpPr/>
          <p:nvPr/>
        </p:nvGrpSpPr>
        <p:grpSpPr>
          <a:xfrm>
            <a:off x="5145377" y="2518851"/>
            <a:ext cx="1215899" cy="276999"/>
            <a:chOff x="5883029" y="3317123"/>
            <a:chExt cx="1215899" cy="276999"/>
          </a:xfrm>
        </p:grpSpPr>
        <p:sp>
          <p:nvSpPr>
            <p:cNvPr id="55" name="TextBox 54">
              <a:extLst>
                <a:ext uri="{FF2B5EF4-FFF2-40B4-BE49-F238E27FC236}">
                  <a16:creationId xmlns:a16="http://schemas.microsoft.com/office/drawing/2014/main" id="{E4CF5158-EFDA-49FE-B835-E77F4DF33BE9}"/>
                </a:ext>
              </a:extLst>
            </p:cNvPr>
            <p:cNvSpPr txBox="1"/>
            <p:nvPr/>
          </p:nvSpPr>
          <p:spPr>
            <a:xfrm>
              <a:off x="5883029" y="3317123"/>
              <a:ext cx="532390" cy="276999"/>
            </a:xfrm>
            <a:prstGeom prst="rect">
              <a:avLst/>
            </a:prstGeom>
            <a:solidFill>
              <a:schemeClr val="tx1"/>
            </a:solidFill>
            <a:ln>
              <a:solidFill>
                <a:schemeClr val="tx1"/>
              </a:solidFill>
            </a:ln>
          </p:spPr>
          <p:txBody>
            <a:bodyPr wrap="none" rtlCol="0">
              <a:spAutoFit/>
            </a:bodyPr>
            <a:lstStyle/>
            <a:p>
              <a:r>
                <a:rPr lang="en-US" sz="1200" dirty="0">
                  <a:solidFill>
                    <a:schemeClr val="bg1"/>
                  </a:solidFill>
                </a:rPr>
                <a:t>Make</a:t>
              </a:r>
            </a:p>
          </p:txBody>
        </p:sp>
        <p:sp>
          <p:nvSpPr>
            <p:cNvPr id="56" name="TextBox 55">
              <a:extLst>
                <a:ext uri="{FF2B5EF4-FFF2-40B4-BE49-F238E27FC236}">
                  <a16:creationId xmlns:a16="http://schemas.microsoft.com/office/drawing/2014/main" id="{20966039-836F-412F-8B03-B0693AEFFB85}"/>
                </a:ext>
              </a:extLst>
            </p:cNvPr>
            <p:cNvSpPr txBox="1"/>
            <p:nvPr/>
          </p:nvSpPr>
          <p:spPr>
            <a:xfrm>
              <a:off x="6442979" y="3317123"/>
              <a:ext cx="655949" cy="276999"/>
            </a:xfrm>
            <a:prstGeom prst="rect">
              <a:avLst/>
            </a:prstGeom>
            <a:solidFill>
              <a:schemeClr val="tx1"/>
            </a:solidFill>
            <a:ln>
              <a:solidFill>
                <a:schemeClr val="tx1"/>
              </a:solidFill>
            </a:ln>
          </p:spPr>
          <p:txBody>
            <a:bodyPr wrap="none" rtlCol="0">
              <a:spAutoFit/>
            </a:bodyPr>
            <a:lstStyle/>
            <a:p>
              <a:r>
                <a:rPr lang="en-US" sz="1200" dirty="0">
                  <a:solidFill>
                    <a:schemeClr val="bg1"/>
                  </a:solidFill>
                </a:rPr>
                <a:t>Dismiss</a:t>
              </a:r>
            </a:p>
          </p:txBody>
        </p:sp>
      </p:grpSp>
      <p:sp>
        <p:nvSpPr>
          <p:cNvPr id="57" name="TextBox 56">
            <a:extLst>
              <a:ext uri="{FF2B5EF4-FFF2-40B4-BE49-F238E27FC236}">
                <a16:creationId xmlns:a16="http://schemas.microsoft.com/office/drawing/2014/main" id="{2A0ED9F6-5D15-4996-B226-A2646184CDEF}"/>
              </a:ext>
            </a:extLst>
          </p:cNvPr>
          <p:cNvSpPr txBox="1"/>
          <p:nvPr/>
        </p:nvSpPr>
        <p:spPr>
          <a:xfrm>
            <a:off x="600807" y="3291081"/>
            <a:ext cx="341760" cy="276999"/>
          </a:xfrm>
          <a:prstGeom prst="rect">
            <a:avLst/>
          </a:prstGeom>
          <a:noFill/>
          <a:ln>
            <a:solidFill>
              <a:schemeClr val="tx1"/>
            </a:solidFill>
          </a:ln>
        </p:spPr>
        <p:txBody>
          <a:bodyPr wrap="none" rtlCol="0">
            <a:spAutoFit/>
          </a:bodyPr>
          <a:lstStyle/>
          <a:p>
            <a:r>
              <a:rPr lang="en-US" sz="1200" dirty="0"/>
              <a:t>19</a:t>
            </a:r>
          </a:p>
        </p:txBody>
      </p:sp>
      <p:sp>
        <p:nvSpPr>
          <p:cNvPr id="58" name="TextBox 57">
            <a:extLst>
              <a:ext uri="{FF2B5EF4-FFF2-40B4-BE49-F238E27FC236}">
                <a16:creationId xmlns:a16="http://schemas.microsoft.com/office/drawing/2014/main" id="{30C6CA92-9B03-4250-981F-4B6607FA5341}"/>
              </a:ext>
            </a:extLst>
          </p:cNvPr>
          <p:cNvSpPr txBox="1"/>
          <p:nvPr/>
        </p:nvSpPr>
        <p:spPr>
          <a:xfrm>
            <a:off x="942567" y="3291080"/>
            <a:ext cx="558166" cy="276999"/>
          </a:xfrm>
          <a:prstGeom prst="rect">
            <a:avLst/>
          </a:prstGeom>
          <a:noFill/>
          <a:ln>
            <a:solidFill>
              <a:schemeClr val="tx1"/>
            </a:solidFill>
          </a:ln>
        </p:spPr>
        <p:txBody>
          <a:bodyPr wrap="none" rtlCol="0">
            <a:spAutoFit/>
          </a:bodyPr>
          <a:lstStyle/>
          <a:p>
            <a:r>
              <a:rPr lang="en-US" sz="1200" dirty="0"/>
              <a:t>Name</a:t>
            </a:r>
          </a:p>
        </p:txBody>
      </p:sp>
      <p:sp>
        <p:nvSpPr>
          <p:cNvPr id="59" name="TextBox 58">
            <a:extLst>
              <a:ext uri="{FF2B5EF4-FFF2-40B4-BE49-F238E27FC236}">
                <a16:creationId xmlns:a16="http://schemas.microsoft.com/office/drawing/2014/main" id="{B447DBF9-285E-49D2-9078-530EB19E145C}"/>
              </a:ext>
            </a:extLst>
          </p:cNvPr>
          <p:cNvSpPr txBox="1"/>
          <p:nvPr/>
        </p:nvSpPr>
        <p:spPr>
          <a:xfrm>
            <a:off x="4295452" y="3290319"/>
            <a:ext cx="261610" cy="276999"/>
          </a:xfrm>
          <a:prstGeom prst="rect">
            <a:avLst/>
          </a:prstGeom>
          <a:noFill/>
          <a:ln>
            <a:solidFill>
              <a:schemeClr val="tx1"/>
            </a:solidFill>
          </a:ln>
        </p:spPr>
        <p:txBody>
          <a:bodyPr wrap="square" rtlCol="0">
            <a:spAutoFit/>
          </a:bodyPr>
          <a:lstStyle/>
          <a:p>
            <a:r>
              <a:rPr lang="en-US" sz="1200" dirty="0"/>
              <a:t>&gt;</a:t>
            </a:r>
          </a:p>
        </p:txBody>
      </p:sp>
      <p:grpSp>
        <p:nvGrpSpPr>
          <p:cNvPr id="61" name="Group 60">
            <a:extLst>
              <a:ext uri="{FF2B5EF4-FFF2-40B4-BE49-F238E27FC236}">
                <a16:creationId xmlns:a16="http://schemas.microsoft.com/office/drawing/2014/main" id="{C0954411-3ACB-4B76-AB2C-B83184A9AA9A}"/>
              </a:ext>
            </a:extLst>
          </p:cNvPr>
          <p:cNvGrpSpPr/>
          <p:nvPr/>
        </p:nvGrpSpPr>
        <p:grpSpPr>
          <a:xfrm>
            <a:off x="4607682" y="3289520"/>
            <a:ext cx="1215899" cy="276999"/>
            <a:chOff x="5883029" y="3317123"/>
            <a:chExt cx="1215899" cy="276999"/>
          </a:xfrm>
        </p:grpSpPr>
        <p:sp>
          <p:nvSpPr>
            <p:cNvPr id="62" name="TextBox 61">
              <a:extLst>
                <a:ext uri="{FF2B5EF4-FFF2-40B4-BE49-F238E27FC236}">
                  <a16:creationId xmlns:a16="http://schemas.microsoft.com/office/drawing/2014/main" id="{7E0BACB2-AC8E-414A-8ADD-D824BE237E65}"/>
                </a:ext>
              </a:extLst>
            </p:cNvPr>
            <p:cNvSpPr txBox="1"/>
            <p:nvPr/>
          </p:nvSpPr>
          <p:spPr>
            <a:xfrm>
              <a:off x="5883029" y="3317123"/>
              <a:ext cx="532390" cy="276999"/>
            </a:xfrm>
            <a:prstGeom prst="rect">
              <a:avLst/>
            </a:prstGeom>
            <a:solidFill>
              <a:schemeClr val="tx1"/>
            </a:solidFill>
            <a:ln>
              <a:solidFill>
                <a:schemeClr val="tx1"/>
              </a:solidFill>
            </a:ln>
          </p:spPr>
          <p:txBody>
            <a:bodyPr wrap="none" rtlCol="0">
              <a:spAutoFit/>
            </a:bodyPr>
            <a:lstStyle/>
            <a:p>
              <a:r>
                <a:rPr lang="en-US" sz="1200" dirty="0">
                  <a:solidFill>
                    <a:schemeClr val="bg1"/>
                  </a:solidFill>
                </a:rPr>
                <a:t>Make</a:t>
              </a:r>
            </a:p>
          </p:txBody>
        </p:sp>
        <p:sp>
          <p:nvSpPr>
            <p:cNvPr id="63" name="TextBox 62">
              <a:extLst>
                <a:ext uri="{FF2B5EF4-FFF2-40B4-BE49-F238E27FC236}">
                  <a16:creationId xmlns:a16="http://schemas.microsoft.com/office/drawing/2014/main" id="{28E4DDE8-B247-4C39-9EEC-71B68BA458BC}"/>
                </a:ext>
              </a:extLst>
            </p:cNvPr>
            <p:cNvSpPr txBox="1"/>
            <p:nvPr/>
          </p:nvSpPr>
          <p:spPr>
            <a:xfrm>
              <a:off x="6442979" y="3317123"/>
              <a:ext cx="655949" cy="276999"/>
            </a:xfrm>
            <a:prstGeom prst="rect">
              <a:avLst/>
            </a:prstGeom>
            <a:solidFill>
              <a:schemeClr val="tx1"/>
            </a:solidFill>
            <a:ln>
              <a:solidFill>
                <a:schemeClr val="tx1"/>
              </a:solidFill>
            </a:ln>
          </p:spPr>
          <p:txBody>
            <a:bodyPr wrap="none" rtlCol="0">
              <a:spAutoFit/>
            </a:bodyPr>
            <a:lstStyle/>
            <a:p>
              <a:r>
                <a:rPr lang="en-US" sz="1200" dirty="0">
                  <a:solidFill>
                    <a:schemeClr val="bg1"/>
                  </a:solidFill>
                </a:rPr>
                <a:t>Dismiss</a:t>
              </a:r>
            </a:p>
          </p:txBody>
        </p:sp>
      </p:grpSp>
      <p:sp>
        <p:nvSpPr>
          <p:cNvPr id="47" name="TextBox 46">
            <a:extLst>
              <a:ext uri="{FF2B5EF4-FFF2-40B4-BE49-F238E27FC236}">
                <a16:creationId xmlns:a16="http://schemas.microsoft.com/office/drawing/2014/main" id="{326146F4-AF1F-4D0C-B5C1-DDD3C0892D5D}"/>
              </a:ext>
            </a:extLst>
          </p:cNvPr>
          <p:cNvSpPr txBox="1"/>
          <p:nvPr/>
        </p:nvSpPr>
        <p:spPr>
          <a:xfrm>
            <a:off x="1499580" y="3292074"/>
            <a:ext cx="2794622" cy="283626"/>
          </a:xfrm>
          <a:prstGeom prst="rect">
            <a:avLst/>
          </a:prstGeom>
          <a:noFill/>
          <a:ln>
            <a:solidFill>
              <a:schemeClr val="tx1"/>
            </a:solidFill>
          </a:ln>
        </p:spPr>
        <p:txBody>
          <a:bodyPr wrap="square" rtlCol="0">
            <a:spAutoFit/>
          </a:bodyPr>
          <a:lstStyle/>
          <a:p>
            <a:r>
              <a:rPr lang="en-US" sz="1200" dirty="0"/>
              <a:t>Oct. 1752. </a:t>
            </a:r>
            <a:r>
              <a:rPr lang="en-US" sz="1200" dirty="0">
                <a:solidFill>
                  <a:srgbClr val="00B050"/>
                </a:solidFill>
              </a:rPr>
              <a:t>Napier</a:t>
            </a:r>
            <a:r>
              <a:rPr lang="en-US" sz="1200" dirty="0"/>
              <a:t> and William, </a:t>
            </a:r>
            <a:r>
              <a:rPr lang="en-US" sz="1200" dirty="0">
                <a:solidFill>
                  <a:srgbClr val="FF0000"/>
                </a:solidFill>
              </a:rPr>
              <a:t>born</a:t>
            </a:r>
            <a:r>
              <a:rPr lang="en-US" sz="1200" dirty="0"/>
              <a:t> 8 Feb</a:t>
            </a:r>
          </a:p>
        </p:txBody>
      </p:sp>
    </p:spTree>
    <p:extLst>
      <p:ext uri="{BB962C8B-B14F-4D97-AF65-F5344CB8AC3E}">
        <p14:creationId xmlns:p14="http://schemas.microsoft.com/office/powerpoint/2010/main" val="1996435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D8B2B-BC8E-4493-B1E0-55A4DD8999C6}"/>
              </a:ext>
            </a:extLst>
          </p:cNvPr>
          <p:cNvSpPr>
            <a:spLocks noGrp="1"/>
          </p:cNvSpPr>
          <p:nvPr>
            <p:ph type="title"/>
          </p:nvPr>
        </p:nvSpPr>
        <p:spPr>
          <a:xfrm>
            <a:off x="838200" y="64832"/>
            <a:ext cx="10515600" cy="1325563"/>
          </a:xfrm>
        </p:spPr>
        <p:txBody>
          <a:bodyPr/>
          <a:lstStyle/>
          <a:p>
            <a:r>
              <a:rPr lang="en-US" dirty="0"/>
              <a:t>Step 3: Process Candidate Rules</a:t>
            </a:r>
          </a:p>
        </p:txBody>
      </p:sp>
      <p:pic>
        <p:nvPicPr>
          <p:cNvPr id="10" name="Picture 9">
            <a:extLst>
              <a:ext uri="{FF2B5EF4-FFF2-40B4-BE49-F238E27FC236}">
                <a16:creationId xmlns:a16="http://schemas.microsoft.com/office/drawing/2014/main" id="{EDEC1FBE-2011-409A-95DD-E29FDAEFABAE}"/>
              </a:ext>
            </a:extLst>
          </p:cNvPr>
          <p:cNvPicPr>
            <a:picLocks noChangeAspect="1"/>
          </p:cNvPicPr>
          <p:nvPr/>
        </p:nvPicPr>
        <p:blipFill>
          <a:blip r:embed="rId3"/>
          <a:stretch>
            <a:fillRect/>
          </a:stretch>
        </p:blipFill>
        <p:spPr>
          <a:xfrm>
            <a:off x="0" y="1060386"/>
            <a:ext cx="12000089" cy="5732782"/>
          </a:xfrm>
          <a:prstGeom prst="rect">
            <a:avLst/>
          </a:prstGeom>
          <a:ln>
            <a:solidFill>
              <a:schemeClr val="tx1"/>
            </a:solidFill>
          </a:ln>
        </p:spPr>
      </p:pic>
      <p:sp>
        <p:nvSpPr>
          <p:cNvPr id="14" name="Rectangle 13">
            <a:extLst>
              <a:ext uri="{FF2B5EF4-FFF2-40B4-BE49-F238E27FC236}">
                <a16:creationId xmlns:a16="http://schemas.microsoft.com/office/drawing/2014/main" id="{89228659-D99F-464E-BC53-42D28862F204}"/>
              </a:ext>
            </a:extLst>
          </p:cNvPr>
          <p:cNvSpPr/>
          <p:nvPr/>
        </p:nvSpPr>
        <p:spPr>
          <a:xfrm>
            <a:off x="0" y="1964267"/>
            <a:ext cx="7089422" cy="48289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EDED40-00C7-4455-9532-49664B1EF2D8}"/>
              </a:ext>
            </a:extLst>
          </p:cNvPr>
          <p:cNvSpPr/>
          <p:nvPr/>
        </p:nvSpPr>
        <p:spPr>
          <a:xfrm>
            <a:off x="8389088" y="1964267"/>
            <a:ext cx="404038" cy="130347"/>
          </a:xfrm>
          <a:prstGeom prst="rect">
            <a:avLst/>
          </a:prstGeom>
          <a:solidFill>
            <a:srgbClr val="00B05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1029119" y="2860292"/>
            <a:ext cx="3247340" cy="277974"/>
            <a:chOff x="191911" y="3151025"/>
            <a:chExt cx="3247340" cy="277974"/>
          </a:xfrm>
        </p:grpSpPr>
        <p:grpSp>
          <p:nvGrpSpPr>
            <p:cNvPr id="58" name="Group 57">
              <a:extLst>
                <a:ext uri="{FF2B5EF4-FFF2-40B4-BE49-F238E27FC236}">
                  <a16:creationId xmlns:a16="http://schemas.microsoft.com/office/drawing/2014/main" id="{4B624F75-1700-499C-9396-D4AF750B12A9}"/>
                </a:ext>
              </a:extLst>
            </p:cNvPr>
            <p:cNvGrpSpPr/>
            <p:nvPr/>
          </p:nvGrpSpPr>
          <p:grpSpPr>
            <a:xfrm>
              <a:off x="2050169" y="3151025"/>
              <a:ext cx="1389082" cy="277974"/>
              <a:chOff x="3967848" y="2574420"/>
              <a:chExt cx="1389082" cy="277974"/>
            </a:xfrm>
          </p:grpSpPr>
          <p:sp>
            <p:nvSpPr>
              <p:cNvPr id="59" name="TextBox 58">
                <a:extLst>
                  <a:ext uri="{FF2B5EF4-FFF2-40B4-BE49-F238E27FC236}">
                    <a16:creationId xmlns:a16="http://schemas.microsoft.com/office/drawing/2014/main" id="{29DFA1AD-AB12-46AB-BA43-6F21B752CDD4}"/>
                  </a:ext>
                </a:extLst>
              </p:cNvPr>
              <p:cNvSpPr txBox="1"/>
              <p:nvPr/>
            </p:nvSpPr>
            <p:spPr>
              <a:xfrm>
                <a:off x="3967848" y="2575395"/>
                <a:ext cx="675185" cy="276999"/>
              </a:xfrm>
              <a:prstGeom prst="rect">
                <a:avLst/>
              </a:prstGeom>
              <a:solidFill>
                <a:schemeClr val="tx1"/>
              </a:solidFill>
              <a:ln>
                <a:solidFill>
                  <a:schemeClr val="tx1"/>
                </a:solidFill>
              </a:ln>
            </p:spPr>
            <p:txBody>
              <a:bodyPr wrap="none" rtlCol="0">
                <a:spAutoFit/>
              </a:bodyPr>
              <a:lstStyle/>
              <a:p>
                <a:r>
                  <a:rPr lang="en-US" sz="1200" dirty="0">
                    <a:solidFill>
                      <a:schemeClr val="bg1"/>
                    </a:solidFill>
                  </a:rPr>
                  <a:t>   Run    </a:t>
                </a:r>
              </a:p>
            </p:txBody>
          </p:sp>
          <p:sp>
            <p:nvSpPr>
              <p:cNvPr id="60" name="TextBox 59">
                <a:extLst>
                  <a:ext uri="{FF2B5EF4-FFF2-40B4-BE49-F238E27FC236}">
                    <a16:creationId xmlns:a16="http://schemas.microsoft.com/office/drawing/2014/main" id="{B5471A1A-E2BC-4342-AE5A-4BBE31FAC0B5}"/>
                  </a:ext>
                </a:extLst>
              </p:cNvPr>
              <p:cNvSpPr txBox="1"/>
              <p:nvPr/>
            </p:nvSpPr>
            <p:spPr>
              <a:xfrm>
                <a:off x="4674564" y="2574420"/>
                <a:ext cx="682366" cy="276999"/>
              </a:xfrm>
              <a:prstGeom prst="rect">
                <a:avLst/>
              </a:prstGeom>
              <a:solidFill>
                <a:schemeClr val="tx1"/>
              </a:solidFill>
              <a:ln>
                <a:solidFill>
                  <a:schemeClr val="tx1"/>
                </a:solidFill>
              </a:ln>
            </p:spPr>
            <p:txBody>
              <a:bodyPr wrap="none" rtlCol="0">
                <a:spAutoFit/>
              </a:bodyPr>
              <a:lstStyle/>
              <a:p>
                <a:r>
                  <a:rPr lang="en-US" sz="1200" dirty="0">
                    <a:solidFill>
                      <a:schemeClr val="bg1"/>
                    </a:solidFill>
                  </a:rPr>
                  <a:t>   Save   </a:t>
                </a:r>
              </a:p>
            </p:txBody>
          </p:sp>
        </p:grpSp>
        <p:sp>
          <p:nvSpPr>
            <p:cNvPr id="61" name="TextBox 60">
              <a:extLst>
                <a:ext uri="{FF2B5EF4-FFF2-40B4-BE49-F238E27FC236}">
                  <a16:creationId xmlns:a16="http://schemas.microsoft.com/office/drawing/2014/main" id="{520CCE32-778E-4AFD-B540-61AE37C92D3D}"/>
                </a:ext>
              </a:extLst>
            </p:cNvPr>
            <p:cNvSpPr txBox="1"/>
            <p:nvPr/>
          </p:nvSpPr>
          <p:spPr>
            <a:xfrm>
              <a:off x="191911" y="3152000"/>
              <a:ext cx="1791913" cy="276999"/>
            </a:xfrm>
            <a:prstGeom prst="rect">
              <a:avLst/>
            </a:prstGeom>
            <a:noFill/>
            <a:ln>
              <a:solidFill>
                <a:schemeClr val="tx1"/>
              </a:solidFill>
            </a:ln>
          </p:spPr>
          <p:txBody>
            <a:bodyPr wrap="square" rtlCol="0">
              <a:spAutoFit/>
            </a:bodyPr>
            <a:lstStyle/>
            <a:p>
              <a:r>
                <a:rPr lang="en-US" sz="1200" dirty="0"/>
                <a:t>SLINE </a:t>
              </a:r>
              <a:r>
                <a:rPr lang="en-US" sz="1200" dirty="0">
                  <a:solidFill>
                    <a:srgbClr val="00B050"/>
                  </a:solidFill>
                </a:rPr>
                <a:t>James</a:t>
              </a:r>
              <a:r>
                <a:rPr lang="en-US" sz="1200" dirty="0"/>
                <a:t> (daughter), 8                                                </a:t>
              </a:r>
            </a:p>
          </p:txBody>
        </p:sp>
      </p:grpSp>
      <p:sp>
        <p:nvSpPr>
          <p:cNvPr id="11" name="Rectangle 10"/>
          <p:cNvSpPr/>
          <p:nvPr/>
        </p:nvSpPr>
        <p:spPr>
          <a:xfrm>
            <a:off x="838200" y="2682429"/>
            <a:ext cx="5351585" cy="61499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44670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D8B2B-BC8E-4493-B1E0-55A4DD8999C6}"/>
              </a:ext>
            </a:extLst>
          </p:cNvPr>
          <p:cNvSpPr>
            <a:spLocks noGrp="1"/>
          </p:cNvSpPr>
          <p:nvPr>
            <p:ph type="title"/>
          </p:nvPr>
        </p:nvSpPr>
        <p:spPr>
          <a:xfrm>
            <a:off x="838200" y="64832"/>
            <a:ext cx="10515600" cy="1325563"/>
          </a:xfrm>
        </p:spPr>
        <p:txBody>
          <a:bodyPr/>
          <a:lstStyle/>
          <a:p>
            <a:r>
              <a:rPr lang="en-US" dirty="0" err="1"/>
              <a:t>GreenQQ</a:t>
            </a:r>
            <a:r>
              <a:rPr lang="en-US" dirty="0"/>
              <a:t> Step 3: Process Candidate Rules</a:t>
            </a:r>
          </a:p>
        </p:txBody>
      </p:sp>
      <p:pic>
        <p:nvPicPr>
          <p:cNvPr id="3" name="Picture 2">
            <a:extLst>
              <a:ext uri="{FF2B5EF4-FFF2-40B4-BE49-F238E27FC236}">
                <a16:creationId xmlns:a16="http://schemas.microsoft.com/office/drawing/2014/main" id="{3790AABB-B8E7-4061-A7BA-9236C7822FD1}"/>
              </a:ext>
            </a:extLst>
          </p:cNvPr>
          <p:cNvPicPr>
            <a:picLocks noChangeAspect="1"/>
          </p:cNvPicPr>
          <p:nvPr/>
        </p:nvPicPr>
        <p:blipFill>
          <a:blip r:embed="rId3"/>
          <a:stretch>
            <a:fillRect/>
          </a:stretch>
        </p:blipFill>
        <p:spPr>
          <a:xfrm>
            <a:off x="104553" y="1179022"/>
            <a:ext cx="11982893" cy="5359016"/>
          </a:xfrm>
          <a:prstGeom prst="rect">
            <a:avLst/>
          </a:prstGeom>
          <a:ln>
            <a:solidFill>
              <a:schemeClr val="tx1"/>
            </a:solidFill>
          </a:ln>
        </p:spPr>
      </p:pic>
      <p:sp>
        <p:nvSpPr>
          <p:cNvPr id="11" name="Rectangle 10">
            <a:extLst>
              <a:ext uri="{FF2B5EF4-FFF2-40B4-BE49-F238E27FC236}">
                <a16:creationId xmlns:a16="http://schemas.microsoft.com/office/drawing/2014/main" id="{51CF9D3C-B460-4D2C-A724-692A6523E306}"/>
              </a:ext>
            </a:extLst>
          </p:cNvPr>
          <p:cNvSpPr/>
          <p:nvPr/>
        </p:nvSpPr>
        <p:spPr>
          <a:xfrm>
            <a:off x="115186" y="2155653"/>
            <a:ext cx="7038033" cy="43823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1029119" y="2850940"/>
            <a:ext cx="2778027" cy="277974"/>
            <a:chOff x="308344" y="3024963"/>
            <a:chExt cx="2778027" cy="277974"/>
          </a:xfrm>
        </p:grpSpPr>
        <p:sp>
          <p:nvSpPr>
            <p:cNvPr id="4" name="TextBox 3">
              <a:extLst>
                <a:ext uri="{FF2B5EF4-FFF2-40B4-BE49-F238E27FC236}">
                  <a16:creationId xmlns:a16="http://schemas.microsoft.com/office/drawing/2014/main" id="{59CCABD4-BC89-4173-871A-80896FC0DF25}"/>
                </a:ext>
              </a:extLst>
            </p:cNvPr>
            <p:cNvSpPr txBox="1"/>
            <p:nvPr/>
          </p:nvSpPr>
          <p:spPr>
            <a:xfrm>
              <a:off x="308344" y="3024963"/>
              <a:ext cx="1297278" cy="276999"/>
            </a:xfrm>
            <a:prstGeom prst="rect">
              <a:avLst/>
            </a:prstGeom>
            <a:noFill/>
            <a:ln>
              <a:solidFill>
                <a:schemeClr val="tx1"/>
              </a:solidFill>
            </a:ln>
          </p:spPr>
          <p:txBody>
            <a:bodyPr wrap="none" rtlCol="0">
              <a:spAutoFit/>
            </a:bodyPr>
            <a:lstStyle/>
            <a:p>
              <a:r>
                <a:rPr lang="en-US" sz="1200" dirty="0"/>
                <a:t>James (</a:t>
              </a:r>
              <a:r>
                <a:rPr lang="en-US" sz="1200" dirty="0">
                  <a:solidFill>
                    <a:srgbClr val="00B050"/>
                  </a:solidFill>
                </a:rPr>
                <a:t>daughter</a:t>
              </a:r>
              <a:r>
                <a:rPr lang="en-US" sz="1200" dirty="0"/>
                <a:t>)</a:t>
              </a:r>
            </a:p>
          </p:txBody>
        </p:sp>
        <p:grpSp>
          <p:nvGrpSpPr>
            <p:cNvPr id="13" name="Group 12">
              <a:extLst>
                <a:ext uri="{FF2B5EF4-FFF2-40B4-BE49-F238E27FC236}">
                  <a16:creationId xmlns:a16="http://schemas.microsoft.com/office/drawing/2014/main" id="{18C67099-9908-4989-B2F6-7B8D4BA27EDB}"/>
                </a:ext>
              </a:extLst>
            </p:cNvPr>
            <p:cNvGrpSpPr/>
            <p:nvPr/>
          </p:nvGrpSpPr>
          <p:grpSpPr>
            <a:xfrm>
              <a:off x="1697289" y="3024963"/>
              <a:ext cx="1389082" cy="277974"/>
              <a:chOff x="3967848" y="2574420"/>
              <a:chExt cx="1389082" cy="277974"/>
            </a:xfrm>
          </p:grpSpPr>
          <p:sp>
            <p:nvSpPr>
              <p:cNvPr id="16" name="TextBox 15">
                <a:extLst>
                  <a:ext uri="{FF2B5EF4-FFF2-40B4-BE49-F238E27FC236}">
                    <a16:creationId xmlns:a16="http://schemas.microsoft.com/office/drawing/2014/main" id="{2DE5BB4E-7729-4663-A1B0-56470F777184}"/>
                  </a:ext>
                </a:extLst>
              </p:cNvPr>
              <p:cNvSpPr txBox="1"/>
              <p:nvPr/>
            </p:nvSpPr>
            <p:spPr>
              <a:xfrm>
                <a:off x="3967848" y="2575395"/>
                <a:ext cx="675185" cy="276999"/>
              </a:xfrm>
              <a:prstGeom prst="rect">
                <a:avLst/>
              </a:prstGeom>
              <a:solidFill>
                <a:schemeClr val="tx1"/>
              </a:solidFill>
              <a:ln>
                <a:solidFill>
                  <a:schemeClr val="tx1"/>
                </a:solidFill>
              </a:ln>
            </p:spPr>
            <p:txBody>
              <a:bodyPr wrap="none" rtlCol="0">
                <a:spAutoFit/>
              </a:bodyPr>
              <a:lstStyle/>
              <a:p>
                <a:r>
                  <a:rPr lang="en-US" sz="1200" dirty="0">
                    <a:solidFill>
                      <a:schemeClr val="bg1"/>
                    </a:solidFill>
                  </a:rPr>
                  <a:t>   Run    </a:t>
                </a:r>
              </a:p>
            </p:txBody>
          </p:sp>
          <p:sp>
            <p:nvSpPr>
              <p:cNvPr id="17" name="TextBox 16">
                <a:extLst>
                  <a:ext uri="{FF2B5EF4-FFF2-40B4-BE49-F238E27FC236}">
                    <a16:creationId xmlns:a16="http://schemas.microsoft.com/office/drawing/2014/main" id="{3A88ADBF-D85B-4113-980F-CE980161258B}"/>
                  </a:ext>
                </a:extLst>
              </p:cNvPr>
              <p:cNvSpPr txBox="1"/>
              <p:nvPr/>
            </p:nvSpPr>
            <p:spPr>
              <a:xfrm>
                <a:off x="4674564" y="2574420"/>
                <a:ext cx="682366" cy="276999"/>
              </a:xfrm>
              <a:prstGeom prst="rect">
                <a:avLst/>
              </a:prstGeom>
              <a:solidFill>
                <a:schemeClr val="tx1"/>
              </a:solidFill>
              <a:ln>
                <a:solidFill>
                  <a:schemeClr val="tx1"/>
                </a:solidFill>
              </a:ln>
            </p:spPr>
            <p:txBody>
              <a:bodyPr wrap="none" rtlCol="0">
                <a:spAutoFit/>
              </a:bodyPr>
              <a:lstStyle/>
              <a:p>
                <a:r>
                  <a:rPr lang="en-US" sz="1200" dirty="0">
                    <a:solidFill>
                      <a:schemeClr val="bg1"/>
                    </a:solidFill>
                  </a:rPr>
                  <a:t>   Save   </a:t>
                </a:r>
              </a:p>
            </p:txBody>
          </p:sp>
        </p:grpSp>
      </p:grpSp>
      <p:sp>
        <p:nvSpPr>
          <p:cNvPr id="5" name="Rectangle 4">
            <a:extLst>
              <a:ext uri="{FF2B5EF4-FFF2-40B4-BE49-F238E27FC236}">
                <a16:creationId xmlns:a16="http://schemas.microsoft.com/office/drawing/2014/main" id="{F1BB5FBF-666B-45A2-814E-4F2205B8BAF1}"/>
              </a:ext>
            </a:extLst>
          </p:cNvPr>
          <p:cNvSpPr/>
          <p:nvPr/>
        </p:nvSpPr>
        <p:spPr>
          <a:xfrm>
            <a:off x="8931350" y="2052084"/>
            <a:ext cx="511736" cy="152001"/>
          </a:xfrm>
          <a:prstGeom prst="rect">
            <a:avLst/>
          </a:prstGeom>
          <a:solidFill>
            <a:srgbClr val="00B05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838200" y="2682429"/>
            <a:ext cx="5351585" cy="61499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00134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AA519-14C8-4DF5-81A6-0C25332A547D}"/>
              </a:ext>
            </a:extLst>
          </p:cNvPr>
          <p:cNvSpPr>
            <a:spLocks noGrp="1"/>
          </p:cNvSpPr>
          <p:nvPr>
            <p:ph type="title"/>
          </p:nvPr>
        </p:nvSpPr>
        <p:spPr>
          <a:xfrm>
            <a:off x="838200" y="0"/>
            <a:ext cx="10515600" cy="1325563"/>
          </a:xfrm>
        </p:spPr>
        <p:txBody>
          <a:bodyPr/>
          <a:lstStyle/>
          <a:p>
            <a:r>
              <a:rPr lang="en-US" dirty="0"/>
              <a:t>Project Objectives</a:t>
            </a:r>
          </a:p>
        </p:txBody>
      </p:sp>
      <p:sp>
        <p:nvSpPr>
          <p:cNvPr id="3" name="Content Placeholder 2">
            <a:extLst>
              <a:ext uri="{FF2B5EF4-FFF2-40B4-BE49-F238E27FC236}">
                <a16:creationId xmlns:a16="http://schemas.microsoft.com/office/drawing/2014/main" id="{0C71F1CD-BF7B-4E10-A7D5-7798DD18C454}"/>
              </a:ext>
            </a:extLst>
          </p:cNvPr>
          <p:cNvSpPr>
            <a:spLocks noGrp="1"/>
          </p:cNvSpPr>
          <p:nvPr>
            <p:ph idx="1"/>
          </p:nvPr>
        </p:nvSpPr>
        <p:spPr>
          <a:xfrm>
            <a:off x="838200" y="1222724"/>
            <a:ext cx="10888226" cy="5419235"/>
          </a:xfrm>
        </p:spPr>
        <p:txBody>
          <a:bodyPr>
            <a:normAutofit lnSpcReduction="10000"/>
          </a:bodyPr>
          <a:lstStyle/>
          <a:p>
            <a:r>
              <a:rPr lang="en-US" dirty="0"/>
              <a:t>Overall objective</a:t>
            </a:r>
          </a:p>
          <a:p>
            <a:pPr marL="457200" lvl="1" indent="0">
              <a:buNone/>
            </a:pPr>
            <a:r>
              <a:rPr lang="en-US" dirty="0"/>
              <a:t>Extract and organize BMD information from scanned/</a:t>
            </a:r>
            <a:r>
              <a:rPr lang="en-US" dirty="0" err="1"/>
              <a:t>OCR’d</a:t>
            </a:r>
            <a:r>
              <a:rPr lang="en-US" dirty="0"/>
              <a:t> family history books</a:t>
            </a:r>
          </a:p>
          <a:p>
            <a:r>
              <a:rPr lang="en-US" dirty="0"/>
              <a:t>Extraction Engines</a:t>
            </a:r>
          </a:p>
          <a:p>
            <a:pPr lvl="1"/>
            <a:r>
              <a:rPr lang="en-US" dirty="0"/>
              <a:t>Rules (especially for semi-structured text)</a:t>
            </a:r>
          </a:p>
          <a:p>
            <a:pPr lvl="1"/>
            <a:r>
              <a:rPr lang="en-US" dirty="0"/>
              <a:t>NLP (especially for free-running text)</a:t>
            </a:r>
          </a:p>
          <a:p>
            <a:pPr lvl="1"/>
            <a:r>
              <a:rPr lang="en-US" dirty="0"/>
              <a:t>Machine Learning</a:t>
            </a:r>
          </a:p>
          <a:p>
            <a:r>
              <a:rPr lang="en-US" dirty="0"/>
              <a:t>Organization Pipeline</a:t>
            </a:r>
          </a:p>
          <a:p>
            <a:pPr lvl="1"/>
            <a:r>
              <a:rPr lang="en-US" dirty="0"/>
              <a:t>Curate: merge, check, infer, standardize</a:t>
            </a:r>
          </a:p>
          <a:p>
            <a:pPr lvl="1"/>
            <a:r>
              <a:rPr lang="en-US" dirty="0"/>
              <a:t>Import for search and possible tree update</a:t>
            </a:r>
          </a:p>
          <a:p>
            <a:r>
              <a:rPr lang="en-US" dirty="0"/>
              <a:t>Today’s presentation: Rule creation by text snippet examples</a:t>
            </a:r>
          </a:p>
          <a:p>
            <a:pPr lvl="1"/>
            <a:r>
              <a:rPr lang="en-US" dirty="0"/>
              <a:t>(Hopefully) usable by non-experts</a:t>
            </a:r>
          </a:p>
          <a:p>
            <a:pPr lvl="1"/>
            <a:r>
              <a:rPr lang="en-US" dirty="0"/>
              <a:t>(Hopefully) rapid development</a:t>
            </a:r>
          </a:p>
          <a:p>
            <a:pPr lvl="1"/>
            <a:r>
              <a:rPr lang="en-US" dirty="0"/>
              <a:t>(Hopefully) high quality results</a:t>
            </a:r>
          </a:p>
          <a:p>
            <a:endParaRPr lang="en-US" dirty="0"/>
          </a:p>
        </p:txBody>
      </p:sp>
      <p:grpSp>
        <p:nvGrpSpPr>
          <p:cNvPr id="6" name="Group 5">
            <a:extLst>
              <a:ext uri="{FF2B5EF4-FFF2-40B4-BE49-F238E27FC236}">
                <a16:creationId xmlns:a16="http://schemas.microsoft.com/office/drawing/2014/main" id="{BFCF285A-5F3D-42CA-A6E7-0B38E8270C0B}"/>
              </a:ext>
            </a:extLst>
          </p:cNvPr>
          <p:cNvGrpSpPr/>
          <p:nvPr/>
        </p:nvGrpSpPr>
        <p:grpSpPr>
          <a:xfrm>
            <a:off x="8270140" y="2221396"/>
            <a:ext cx="1321122" cy="2236304"/>
            <a:chOff x="6282313" y="2136913"/>
            <a:chExt cx="3251765" cy="4597946"/>
          </a:xfrm>
        </p:grpSpPr>
        <p:pic>
          <p:nvPicPr>
            <p:cNvPr id="5" name="Picture 4">
              <a:extLst>
                <a:ext uri="{FF2B5EF4-FFF2-40B4-BE49-F238E27FC236}">
                  <a16:creationId xmlns:a16="http://schemas.microsoft.com/office/drawing/2014/main" id="{036C26AF-82AA-41EE-BD55-A6F651E650AE}"/>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282313" y="2136913"/>
              <a:ext cx="2872622" cy="4597946"/>
            </a:xfrm>
            <a:prstGeom prst="rect">
              <a:avLst/>
            </a:prstGeom>
            <a:ln>
              <a:solidFill>
                <a:schemeClr val="tx1"/>
              </a:solidFill>
            </a:ln>
          </p:spPr>
        </p:pic>
        <p:pic>
          <p:nvPicPr>
            <p:cNvPr id="4" name="Picture 3">
              <a:extLst>
                <a:ext uri="{FF2B5EF4-FFF2-40B4-BE49-F238E27FC236}">
                  <a16:creationId xmlns:a16="http://schemas.microsoft.com/office/drawing/2014/main" id="{2487E8E8-3741-4F73-A3F9-589675C74751}"/>
                </a:ext>
              </a:extLst>
            </p:cNvPr>
            <p:cNvPicPr>
              <a:picLocks noChangeAspect="1"/>
            </p:cNvPicPr>
            <p:nvPr/>
          </p:nvPicPr>
          <p:blipFill>
            <a:blip r:embed="rId3"/>
            <a:stretch>
              <a:fillRect/>
            </a:stretch>
          </p:blipFill>
          <p:spPr>
            <a:xfrm>
              <a:off x="6854298" y="5144184"/>
              <a:ext cx="2679780" cy="1325564"/>
            </a:xfrm>
            <a:prstGeom prst="rect">
              <a:avLst/>
            </a:prstGeom>
          </p:spPr>
        </p:pic>
      </p:grpSp>
      <p:sp>
        <p:nvSpPr>
          <p:cNvPr id="7" name="Rectangle 6">
            <a:extLst>
              <a:ext uri="{FF2B5EF4-FFF2-40B4-BE49-F238E27FC236}">
                <a16:creationId xmlns:a16="http://schemas.microsoft.com/office/drawing/2014/main" id="{14CA5625-F504-4806-A112-C02830485653}"/>
              </a:ext>
            </a:extLst>
          </p:cNvPr>
          <p:cNvSpPr/>
          <p:nvPr/>
        </p:nvSpPr>
        <p:spPr>
          <a:xfrm>
            <a:off x="109330" y="1997765"/>
            <a:ext cx="11936896" cy="46441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6CF4DAB8-C6E4-49C3-9C0C-5C0ECB6826C7}"/>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434856" y="2100604"/>
            <a:ext cx="2905342" cy="4650318"/>
          </a:xfrm>
          <a:prstGeom prst="rect">
            <a:avLst/>
          </a:prstGeom>
          <a:ln>
            <a:solidFill>
              <a:schemeClr val="tx1"/>
            </a:solidFill>
          </a:ln>
        </p:spPr>
      </p:pic>
      <p:pic>
        <p:nvPicPr>
          <p:cNvPr id="9" name="Picture 8">
            <a:extLst>
              <a:ext uri="{FF2B5EF4-FFF2-40B4-BE49-F238E27FC236}">
                <a16:creationId xmlns:a16="http://schemas.microsoft.com/office/drawing/2014/main" id="{47D5A498-F0BF-46A6-827E-C7C734748A8A}"/>
              </a:ext>
            </a:extLst>
          </p:cNvPr>
          <p:cNvPicPr>
            <a:picLocks noChangeAspect="1"/>
          </p:cNvPicPr>
          <p:nvPr/>
        </p:nvPicPr>
        <p:blipFill>
          <a:blip r:embed="rId3"/>
          <a:stretch>
            <a:fillRect/>
          </a:stretch>
        </p:blipFill>
        <p:spPr>
          <a:xfrm>
            <a:off x="5650953" y="2830120"/>
            <a:ext cx="5670946" cy="2805156"/>
          </a:xfrm>
          <a:prstGeom prst="rect">
            <a:avLst/>
          </a:prstGeom>
        </p:spPr>
      </p:pic>
      <p:sp>
        <p:nvSpPr>
          <p:cNvPr id="10" name="Arrow: Right 9">
            <a:extLst>
              <a:ext uri="{FF2B5EF4-FFF2-40B4-BE49-F238E27FC236}">
                <a16:creationId xmlns:a16="http://schemas.microsoft.com/office/drawing/2014/main" id="{DB013A96-5520-4CCB-BABF-308F653E2A76}"/>
              </a:ext>
            </a:extLst>
          </p:cNvPr>
          <p:cNvSpPr/>
          <p:nvPr/>
        </p:nvSpPr>
        <p:spPr>
          <a:xfrm>
            <a:off x="4612919" y="4093501"/>
            <a:ext cx="765313" cy="4705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225659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D8B2B-BC8E-4493-B1E0-55A4DD8999C6}"/>
              </a:ext>
            </a:extLst>
          </p:cNvPr>
          <p:cNvSpPr>
            <a:spLocks noGrp="1"/>
          </p:cNvSpPr>
          <p:nvPr>
            <p:ph type="title"/>
          </p:nvPr>
        </p:nvSpPr>
        <p:spPr>
          <a:xfrm>
            <a:off x="838200" y="64832"/>
            <a:ext cx="10515600" cy="1325563"/>
          </a:xfrm>
        </p:spPr>
        <p:txBody>
          <a:bodyPr/>
          <a:lstStyle/>
          <a:p>
            <a:r>
              <a:rPr lang="en-US" dirty="0" err="1"/>
              <a:t>GreenQQ</a:t>
            </a:r>
            <a:r>
              <a:rPr lang="en-US" dirty="0"/>
              <a:t> Step 3: Process Candidate Rules</a:t>
            </a:r>
          </a:p>
        </p:txBody>
      </p:sp>
      <p:pic>
        <p:nvPicPr>
          <p:cNvPr id="15" name="Picture 14">
            <a:extLst>
              <a:ext uri="{FF2B5EF4-FFF2-40B4-BE49-F238E27FC236}">
                <a16:creationId xmlns:a16="http://schemas.microsoft.com/office/drawing/2014/main" id="{59D9AEB4-1B3C-40AF-9B8F-BC97405BBE72}"/>
              </a:ext>
            </a:extLst>
          </p:cNvPr>
          <p:cNvPicPr>
            <a:picLocks noChangeAspect="1"/>
          </p:cNvPicPr>
          <p:nvPr/>
        </p:nvPicPr>
        <p:blipFill>
          <a:blip r:embed="rId3"/>
          <a:stretch>
            <a:fillRect/>
          </a:stretch>
        </p:blipFill>
        <p:spPr>
          <a:xfrm>
            <a:off x="100012" y="1134661"/>
            <a:ext cx="11991976" cy="5538304"/>
          </a:xfrm>
          <a:prstGeom prst="rect">
            <a:avLst/>
          </a:prstGeom>
          <a:ln>
            <a:solidFill>
              <a:schemeClr val="tx1"/>
            </a:solidFill>
          </a:ln>
        </p:spPr>
      </p:pic>
      <p:sp>
        <p:nvSpPr>
          <p:cNvPr id="4" name="Rectangle 3">
            <a:extLst>
              <a:ext uri="{FF2B5EF4-FFF2-40B4-BE49-F238E27FC236}">
                <a16:creationId xmlns:a16="http://schemas.microsoft.com/office/drawing/2014/main" id="{98EE2239-9F92-447B-81F8-D3F67F1B6C0A}"/>
              </a:ext>
            </a:extLst>
          </p:cNvPr>
          <p:cNvSpPr/>
          <p:nvPr/>
        </p:nvSpPr>
        <p:spPr>
          <a:xfrm>
            <a:off x="116644" y="1167470"/>
            <a:ext cx="7027106" cy="54959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16" name="Rectangle 15">
            <a:extLst>
              <a:ext uri="{FF2B5EF4-FFF2-40B4-BE49-F238E27FC236}">
                <a16:creationId xmlns:a16="http://schemas.microsoft.com/office/drawing/2014/main" id="{6825A8E2-1309-4688-9930-61E198A06CB2}"/>
              </a:ext>
            </a:extLst>
          </p:cNvPr>
          <p:cNvSpPr/>
          <p:nvPr/>
        </p:nvSpPr>
        <p:spPr>
          <a:xfrm>
            <a:off x="9486900" y="3667125"/>
            <a:ext cx="2588456" cy="133350"/>
          </a:xfrm>
          <a:prstGeom prst="rect">
            <a:avLst/>
          </a:prstGeom>
          <a:solidFill>
            <a:srgbClr val="FF00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435F106F-E4E5-49E1-9C63-9AA01758B625}"/>
              </a:ext>
            </a:extLst>
          </p:cNvPr>
          <p:cNvSpPr/>
          <p:nvPr/>
        </p:nvSpPr>
        <p:spPr>
          <a:xfrm>
            <a:off x="7353300" y="3800475"/>
            <a:ext cx="3063240" cy="133350"/>
          </a:xfrm>
          <a:prstGeom prst="rect">
            <a:avLst/>
          </a:prstGeom>
          <a:solidFill>
            <a:srgbClr val="FF00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2C0E5ED-E958-4015-B86D-A23C214F4A43}"/>
              </a:ext>
            </a:extLst>
          </p:cNvPr>
          <p:cNvSpPr/>
          <p:nvPr/>
        </p:nvSpPr>
        <p:spPr>
          <a:xfrm>
            <a:off x="8583168" y="3800475"/>
            <a:ext cx="463296" cy="13335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E2CAD6B-5AE0-4BA7-8E5C-A4A04DEF1C22}"/>
              </a:ext>
            </a:extLst>
          </p:cNvPr>
          <p:cNvSpPr txBox="1"/>
          <p:nvPr/>
        </p:nvSpPr>
        <p:spPr>
          <a:xfrm>
            <a:off x="600807" y="3291081"/>
            <a:ext cx="341760" cy="276999"/>
          </a:xfrm>
          <a:prstGeom prst="rect">
            <a:avLst/>
          </a:prstGeom>
          <a:noFill/>
          <a:ln>
            <a:solidFill>
              <a:schemeClr val="tx1"/>
            </a:solidFill>
          </a:ln>
        </p:spPr>
        <p:txBody>
          <a:bodyPr wrap="none" rtlCol="0">
            <a:spAutoFit/>
          </a:bodyPr>
          <a:lstStyle/>
          <a:p>
            <a:r>
              <a:rPr lang="en-US" sz="1200" dirty="0"/>
              <a:t>19</a:t>
            </a:r>
          </a:p>
        </p:txBody>
      </p:sp>
      <p:sp>
        <p:nvSpPr>
          <p:cNvPr id="27" name="TextBox 26">
            <a:extLst>
              <a:ext uri="{FF2B5EF4-FFF2-40B4-BE49-F238E27FC236}">
                <a16:creationId xmlns:a16="http://schemas.microsoft.com/office/drawing/2014/main" id="{5A18F065-504A-415E-A326-FD28F18873F3}"/>
              </a:ext>
            </a:extLst>
          </p:cNvPr>
          <p:cNvSpPr txBox="1"/>
          <p:nvPr/>
        </p:nvSpPr>
        <p:spPr>
          <a:xfrm>
            <a:off x="942567" y="3291080"/>
            <a:ext cx="558166" cy="276999"/>
          </a:xfrm>
          <a:prstGeom prst="rect">
            <a:avLst/>
          </a:prstGeom>
          <a:noFill/>
          <a:ln>
            <a:solidFill>
              <a:schemeClr val="tx1"/>
            </a:solidFill>
          </a:ln>
        </p:spPr>
        <p:txBody>
          <a:bodyPr wrap="none" rtlCol="0">
            <a:spAutoFit/>
          </a:bodyPr>
          <a:lstStyle/>
          <a:p>
            <a:r>
              <a:rPr lang="en-US" sz="1200" dirty="0"/>
              <a:t>Name</a:t>
            </a:r>
          </a:p>
        </p:txBody>
      </p:sp>
      <p:sp>
        <p:nvSpPr>
          <p:cNvPr id="28" name="TextBox 27">
            <a:extLst>
              <a:ext uri="{FF2B5EF4-FFF2-40B4-BE49-F238E27FC236}">
                <a16:creationId xmlns:a16="http://schemas.microsoft.com/office/drawing/2014/main" id="{89491209-5798-4521-9392-028B9CC27E33}"/>
              </a:ext>
            </a:extLst>
          </p:cNvPr>
          <p:cNvSpPr txBox="1"/>
          <p:nvPr/>
        </p:nvSpPr>
        <p:spPr>
          <a:xfrm>
            <a:off x="4295452" y="3290319"/>
            <a:ext cx="261610" cy="276999"/>
          </a:xfrm>
          <a:prstGeom prst="rect">
            <a:avLst/>
          </a:prstGeom>
          <a:solidFill>
            <a:srgbClr val="FF0000">
              <a:alpha val="35000"/>
            </a:srgbClr>
          </a:solidFill>
          <a:ln>
            <a:solidFill>
              <a:schemeClr val="tx1"/>
            </a:solidFill>
          </a:ln>
        </p:spPr>
        <p:txBody>
          <a:bodyPr wrap="square" rtlCol="0">
            <a:spAutoFit/>
          </a:bodyPr>
          <a:lstStyle/>
          <a:p>
            <a:r>
              <a:rPr lang="en-US" sz="1200" dirty="0"/>
              <a:t>&gt;</a:t>
            </a:r>
          </a:p>
        </p:txBody>
      </p:sp>
      <p:grpSp>
        <p:nvGrpSpPr>
          <p:cNvPr id="29" name="Group 28">
            <a:extLst>
              <a:ext uri="{FF2B5EF4-FFF2-40B4-BE49-F238E27FC236}">
                <a16:creationId xmlns:a16="http://schemas.microsoft.com/office/drawing/2014/main" id="{0282EF20-27E0-4079-9563-D3E9EE84517E}"/>
              </a:ext>
            </a:extLst>
          </p:cNvPr>
          <p:cNvGrpSpPr/>
          <p:nvPr/>
        </p:nvGrpSpPr>
        <p:grpSpPr>
          <a:xfrm>
            <a:off x="4607682" y="3289520"/>
            <a:ext cx="1215899" cy="276999"/>
            <a:chOff x="5883029" y="3317123"/>
            <a:chExt cx="1215899" cy="276999"/>
          </a:xfrm>
        </p:grpSpPr>
        <p:sp>
          <p:nvSpPr>
            <p:cNvPr id="30" name="TextBox 29">
              <a:extLst>
                <a:ext uri="{FF2B5EF4-FFF2-40B4-BE49-F238E27FC236}">
                  <a16:creationId xmlns:a16="http://schemas.microsoft.com/office/drawing/2014/main" id="{550FF130-155B-4FA1-B5E2-119715780CDF}"/>
                </a:ext>
              </a:extLst>
            </p:cNvPr>
            <p:cNvSpPr txBox="1"/>
            <p:nvPr/>
          </p:nvSpPr>
          <p:spPr>
            <a:xfrm>
              <a:off x="5883029" y="3317123"/>
              <a:ext cx="532390" cy="276999"/>
            </a:xfrm>
            <a:prstGeom prst="rect">
              <a:avLst/>
            </a:prstGeom>
            <a:solidFill>
              <a:schemeClr val="tx1"/>
            </a:solidFill>
            <a:ln>
              <a:solidFill>
                <a:schemeClr val="tx1"/>
              </a:solidFill>
            </a:ln>
          </p:spPr>
          <p:txBody>
            <a:bodyPr wrap="none" rtlCol="0">
              <a:spAutoFit/>
            </a:bodyPr>
            <a:lstStyle/>
            <a:p>
              <a:r>
                <a:rPr lang="en-US" sz="1200" dirty="0">
                  <a:solidFill>
                    <a:schemeClr val="bg1"/>
                  </a:solidFill>
                </a:rPr>
                <a:t>Make</a:t>
              </a:r>
            </a:p>
          </p:txBody>
        </p:sp>
        <p:sp>
          <p:nvSpPr>
            <p:cNvPr id="34" name="TextBox 33">
              <a:extLst>
                <a:ext uri="{FF2B5EF4-FFF2-40B4-BE49-F238E27FC236}">
                  <a16:creationId xmlns:a16="http://schemas.microsoft.com/office/drawing/2014/main" id="{9342CB1F-19E6-4FAE-9DE6-2EC87C14CCEF}"/>
                </a:ext>
              </a:extLst>
            </p:cNvPr>
            <p:cNvSpPr txBox="1"/>
            <p:nvPr/>
          </p:nvSpPr>
          <p:spPr>
            <a:xfrm>
              <a:off x="6442979" y="3317123"/>
              <a:ext cx="655949" cy="276999"/>
            </a:xfrm>
            <a:prstGeom prst="rect">
              <a:avLst/>
            </a:prstGeom>
            <a:solidFill>
              <a:schemeClr val="tx1"/>
            </a:solidFill>
            <a:ln>
              <a:solidFill>
                <a:schemeClr val="tx1"/>
              </a:solidFill>
            </a:ln>
          </p:spPr>
          <p:txBody>
            <a:bodyPr wrap="none" rtlCol="0">
              <a:spAutoFit/>
            </a:bodyPr>
            <a:lstStyle/>
            <a:p>
              <a:r>
                <a:rPr lang="en-US" sz="1200" dirty="0">
                  <a:solidFill>
                    <a:schemeClr val="bg1"/>
                  </a:solidFill>
                </a:rPr>
                <a:t>Dismiss</a:t>
              </a:r>
            </a:p>
          </p:txBody>
        </p:sp>
      </p:grpSp>
      <p:sp>
        <p:nvSpPr>
          <p:cNvPr id="37" name="TextBox 36">
            <a:extLst>
              <a:ext uri="{FF2B5EF4-FFF2-40B4-BE49-F238E27FC236}">
                <a16:creationId xmlns:a16="http://schemas.microsoft.com/office/drawing/2014/main" id="{C4E9CEB3-A1F5-488A-8425-F4713E062C8D}"/>
              </a:ext>
            </a:extLst>
          </p:cNvPr>
          <p:cNvSpPr txBox="1"/>
          <p:nvPr/>
        </p:nvSpPr>
        <p:spPr>
          <a:xfrm>
            <a:off x="1499580" y="3292074"/>
            <a:ext cx="2794622" cy="283626"/>
          </a:xfrm>
          <a:prstGeom prst="rect">
            <a:avLst/>
          </a:prstGeom>
          <a:noFill/>
          <a:ln>
            <a:solidFill>
              <a:schemeClr val="tx1"/>
            </a:solidFill>
          </a:ln>
        </p:spPr>
        <p:txBody>
          <a:bodyPr wrap="square" rtlCol="0">
            <a:spAutoFit/>
          </a:bodyPr>
          <a:lstStyle/>
          <a:p>
            <a:r>
              <a:rPr lang="en-US" sz="1200" dirty="0"/>
              <a:t>Oct. 1752. </a:t>
            </a:r>
            <a:r>
              <a:rPr lang="en-US" sz="1200" dirty="0">
                <a:solidFill>
                  <a:srgbClr val="00B050"/>
                </a:solidFill>
              </a:rPr>
              <a:t>Napier</a:t>
            </a:r>
            <a:r>
              <a:rPr lang="en-US" sz="1200" dirty="0"/>
              <a:t> and William, </a:t>
            </a:r>
            <a:r>
              <a:rPr lang="en-US" sz="1200" dirty="0">
                <a:solidFill>
                  <a:srgbClr val="FF0000"/>
                </a:solidFill>
              </a:rPr>
              <a:t>born</a:t>
            </a:r>
            <a:r>
              <a:rPr lang="en-US" sz="1200" dirty="0"/>
              <a:t> 8 Feb</a:t>
            </a:r>
          </a:p>
        </p:txBody>
      </p:sp>
    </p:spTree>
    <p:extLst>
      <p:ext uri="{BB962C8B-B14F-4D97-AF65-F5344CB8AC3E}">
        <p14:creationId xmlns:p14="http://schemas.microsoft.com/office/powerpoint/2010/main" val="2621766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C1E97-075D-4DE5-9DF4-4423293A1021}"/>
              </a:ext>
            </a:extLst>
          </p:cNvPr>
          <p:cNvSpPr>
            <a:spLocks noGrp="1"/>
          </p:cNvSpPr>
          <p:nvPr>
            <p:ph type="title"/>
          </p:nvPr>
        </p:nvSpPr>
        <p:spPr/>
        <p:txBody>
          <a:bodyPr/>
          <a:lstStyle/>
          <a:p>
            <a:r>
              <a:rPr lang="en-US" dirty="0" err="1"/>
              <a:t>GreenQQ</a:t>
            </a:r>
            <a:r>
              <a:rPr lang="en-US" dirty="0"/>
              <a:t> (current implementation)</a:t>
            </a:r>
          </a:p>
        </p:txBody>
      </p:sp>
      <p:sp>
        <p:nvSpPr>
          <p:cNvPr id="3" name="Content Placeholder 2">
            <a:extLst>
              <a:ext uri="{FF2B5EF4-FFF2-40B4-BE49-F238E27FC236}">
                <a16:creationId xmlns:a16="http://schemas.microsoft.com/office/drawing/2014/main" id="{0DB37C73-B946-4288-9D7E-37A9F66CE88D}"/>
              </a:ext>
            </a:extLst>
          </p:cNvPr>
          <p:cNvSpPr>
            <a:spLocks noGrp="1"/>
          </p:cNvSpPr>
          <p:nvPr>
            <p:ph idx="1"/>
          </p:nvPr>
        </p:nvSpPr>
        <p:spPr/>
        <p:txBody>
          <a:bodyPr>
            <a:normAutofit lnSpcReduction="10000"/>
          </a:bodyPr>
          <a:lstStyle/>
          <a:p>
            <a:r>
              <a:rPr lang="en-US" dirty="0"/>
              <a:t>Green</a:t>
            </a:r>
          </a:p>
          <a:p>
            <a:pPr lvl="1"/>
            <a:r>
              <a:rPr lang="en-US" dirty="0"/>
              <a:t>tools that improve with use while doing real-world tasks</a:t>
            </a:r>
          </a:p>
          <a:p>
            <a:pPr lvl="1"/>
            <a:r>
              <a:rPr lang="en-US" dirty="0"/>
              <a:t>as a user works, ever more of the records are filled in automatically</a:t>
            </a:r>
          </a:p>
          <a:p>
            <a:r>
              <a:rPr lang="en-US" dirty="0"/>
              <a:t>Q1: Quick</a:t>
            </a:r>
          </a:p>
          <a:p>
            <a:pPr lvl="1"/>
            <a:r>
              <a:rPr lang="en-US" dirty="0"/>
              <a:t>Quick to learn to use</a:t>
            </a:r>
          </a:p>
          <a:p>
            <a:pPr lvl="1"/>
            <a:r>
              <a:rPr lang="en-US" dirty="0"/>
              <a:t>Quick to execute (enabling synergistic work in which it generates candidate)</a:t>
            </a:r>
          </a:p>
          <a:p>
            <a:r>
              <a:rPr lang="en-US" dirty="0"/>
              <a:t>Q2: Quality</a:t>
            </a:r>
          </a:p>
          <a:p>
            <a:pPr lvl="1"/>
            <a:r>
              <a:rPr lang="en-US" dirty="0"/>
              <a:t>Quality rules</a:t>
            </a:r>
          </a:p>
          <a:p>
            <a:pPr lvl="1"/>
            <a:r>
              <a:rPr lang="en-US" dirty="0"/>
              <a:t>Quality results</a:t>
            </a:r>
          </a:p>
          <a:p>
            <a:r>
              <a:rPr lang="en-US" dirty="0" err="1"/>
              <a:t>GreenQQ</a:t>
            </a:r>
            <a:r>
              <a:rPr lang="en-US" dirty="0"/>
              <a:t> characterization: record-based NER</a:t>
            </a:r>
          </a:p>
          <a:p>
            <a:pPr lvl="1"/>
            <a:endParaRPr lang="en-US" dirty="0"/>
          </a:p>
          <a:p>
            <a:pPr lvl="1"/>
            <a:endParaRPr lang="en-US" dirty="0"/>
          </a:p>
        </p:txBody>
      </p:sp>
    </p:spTree>
    <p:extLst>
      <p:ext uri="{BB962C8B-B14F-4D97-AF65-F5344CB8AC3E}">
        <p14:creationId xmlns:p14="http://schemas.microsoft.com/office/powerpoint/2010/main" val="17452512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F8598-FD3A-49C5-A313-72E366264268}"/>
              </a:ext>
            </a:extLst>
          </p:cNvPr>
          <p:cNvSpPr>
            <a:spLocks noGrp="1"/>
          </p:cNvSpPr>
          <p:nvPr>
            <p:ph type="title"/>
          </p:nvPr>
        </p:nvSpPr>
        <p:spPr>
          <a:xfrm>
            <a:off x="838200" y="0"/>
            <a:ext cx="10515600" cy="1325563"/>
          </a:xfrm>
        </p:spPr>
        <p:txBody>
          <a:bodyPr/>
          <a:lstStyle/>
          <a:p>
            <a:r>
              <a:rPr lang="en-US" dirty="0"/>
              <a:t>Demo (input doc’s)</a:t>
            </a:r>
          </a:p>
        </p:txBody>
      </p:sp>
      <p:pic>
        <p:nvPicPr>
          <p:cNvPr id="3" name="Picture 2">
            <a:extLst>
              <a:ext uri="{FF2B5EF4-FFF2-40B4-BE49-F238E27FC236}">
                <a16:creationId xmlns:a16="http://schemas.microsoft.com/office/drawing/2014/main" id="{53113726-95D1-4527-B293-3E2533B8BD94}"/>
              </a:ext>
            </a:extLst>
          </p:cNvPr>
          <p:cNvPicPr>
            <a:picLocks noChangeAspect="1"/>
          </p:cNvPicPr>
          <p:nvPr/>
        </p:nvPicPr>
        <p:blipFill>
          <a:blip r:embed="rId3"/>
          <a:stretch>
            <a:fillRect/>
          </a:stretch>
        </p:blipFill>
        <p:spPr>
          <a:xfrm>
            <a:off x="410403" y="1037811"/>
            <a:ext cx="4552950" cy="2933700"/>
          </a:xfrm>
          <a:prstGeom prst="rect">
            <a:avLst/>
          </a:prstGeom>
        </p:spPr>
      </p:pic>
      <p:pic>
        <p:nvPicPr>
          <p:cNvPr id="7" name="Picture 6">
            <a:extLst>
              <a:ext uri="{FF2B5EF4-FFF2-40B4-BE49-F238E27FC236}">
                <a16:creationId xmlns:a16="http://schemas.microsoft.com/office/drawing/2014/main" id="{8A7946A2-461A-417A-85E7-E87F1FAA039D}"/>
              </a:ext>
            </a:extLst>
          </p:cNvPr>
          <p:cNvPicPr>
            <a:picLocks noChangeAspect="1"/>
          </p:cNvPicPr>
          <p:nvPr/>
        </p:nvPicPr>
        <p:blipFill>
          <a:blip r:embed="rId4"/>
          <a:stretch>
            <a:fillRect/>
          </a:stretch>
        </p:blipFill>
        <p:spPr>
          <a:xfrm>
            <a:off x="6586163" y="114300"/>
            <a:ext cx="3773101" cy="3513484"/>
          </a:xfrm>
          <a:prstGeom prst="rect">
            <a:avLst/>
          </a:prstGeom>
        </p:spPr>
      </p:pic>
      <p:pic>
        <p:nvPicPr>
          <p:cNvPr id="10" name="Picture 9">
            <a:extLst>
              <a:ext uri="{FF2B5EF4-FFF2-40B4-BE49-F238E27FC236}">
                <a16:creationId xmlns:a16="http://schemas.microsoft.com/office/drawing/2014/main" id="{17FDB2F6-2198-4B97-9C1B-1D9FF306078C}"/>
              </a:ext>
            </a:extLst>
          </p:cNvPr>
          <p:cNvPicPr>
            <a:picLocks noChangeAspect="1"/>
          </p:cNvPicPr>
          <p:nvPr/>
        </p:nvPicPr>
        <p:blipFill>
          <a:blip r:embed="rId5"/>
          <a:stretch>
            <a:fillRect/>
          </a:stretch>
        </p:blipFill>
        <p:spPr>
          <a:xfrm>
            <a:off x="0" y="4402515"/>
            <a:ext cx="7060510" cy="2031106"/>
          </a:xfrm>
          <a:prstGeom prst="rect">
            <a:avLst/>
          </a:prstGeom>
        </p:spPr>
      </p:pic>
      <p:pic>
        <p:nvPicPr>
          <p:cNvPr id="11" name="Picture 10">
            <a:extLst>
              <a:ext uri="{FF2B5EF4-FFF2-40B4-BE49-F238E27FC236}">
                <a16:creationId xmlns:a16="http://schemas.microsoft.com/office/drawing/2014/main" id="{2E3F8310-5C57-4D6A-AE0D-30D540B16AAE}"/>
              </a:ext>
            </a:extLst>
          </p:cNvPr>
          <p:cNvPicPr>
            <a:picLocks noChangeAspect="1"/>
          </p:cNvPicPr>
          <p:nvPr/>
        </p:nvPicPr>
        <p:blipFill>
          <a:blip r:embed="rId6"/>
          <a:stretch>
            <a:fillRect/>
          </a:stretch>
        </p:blipFill>
        <p:spPr>
          <a:xfrm>
            <a:off x="7573617" y="3822933"/>
            <a:ext cx="4418358" cy="2920767"/>
          </a:xfrm>
          <a:prstGeom prst="rect">
            <a:avLst/>
          </a:prstGeom>
          <a:ln>
            <a:solidFill>
              <a:schemeClr val="tx1"/>
            </a:solidFill>
          </a:ln>
        </p:spPr>
      </p:pic>
      <p:cxnSp>
        <p:nvCxnSpPr>
          <p:cNvPr id="13" name="Straight Arrow Connector 12">
            <a:extLst>
              <a:ext uri="{FF2B5EF4-FFF2-40B4-BE49-F238E27FC236}">
                <a16:creationId xmlns:a16="http://schemas.microsoft.com/office/drawing/2014/main" id="{7263422D-9C04-4B3B-BCC0-7DB54DC9CCC6}"/>
              </a:ext>
            </a:extLst>
          </p:cNvPr>
          <p:cNvCxnSpPr/>
          <p:nvPr/>
        </p:nvCxnSpPr>
        <p:spPr>
          <a:xfrm flipV="1">
            <a:off x="5287617" y="2196548"/>
            <a:ext cx="984409" cy="3081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63CCD8D0-4E13-4CBC-85A4-697316A883DB}"/>
              </a:ext>
            </a:extLst>
          </p:cNvPr>
          <p:cNvCxnSpPr/>
          <p:nvPr/>
        </p:nvCxnSpPr>
        <p:spPr>
          <a:xfrm flipH="1">
            <a:off x="5605838" y="3429000"/>
            <a:ext cx="804901" cy="8150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62A8083A-9BA1-45D0-B90A-40C3B2D72868}"/>
              </a:ext>
            </a:extLst>
          </p:cNvPr>
          <p:cNvCxnSpPr/>
          <p:nvPr/>
        </p:nvCxnSpPr>
        <p:spPr>
          <a:xfrm flipV="1">
            <a:off x="6586163" y="4174435"/>
            <a:ext cx="868185" cy="3975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78101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F8598-FD3A-49C5-A313-72E366264268}"/>
              </a:ext>
            </a:extLst>
          </p:cNvPr>
          <p:cNvSpPr>
            <a:spLocks noGrp="1"/>
          </p:cNvSpPr>
          <p:nvPr>
            <p:ph type="title"/>
          </p:nvPr>
        </p:nvSpPr>
        <p:spPr>
          <a:xfrm>
            <a:off x="838200" y="7664"/>
            <a:ext cx="10515600" cy="1325563"/>
          </a:xfrm>
        </p:spPr>
        <p:txBody>
          <a:bodyPr/>
          <a:lstStyle/>
          <a:p>
            <a:r>
              <a:rPr lang="en-US" dirty="0"/>
              <a:t>Demo (I/O)</a:t>
            </a:r>
          </a:p>
        </p:txBody>
      </p:sp>
      <p:pic>
        <p:nvPicPr>
          <p:cNvPr id="4" name="Picture 3">
            <a:extLst>
              <a:ext uri="{FF2B5EF4-FFF2-40B4-BE49-F238E27FC236}">
                <a16:creationId xmlns:a16="http://schemas.microsoft.com/office/drawing/2014/main" id="{55867FBD-A12B-4670-921A-0895526290F6}"/>
              </a:ext>
            </a:extLst>
          </p:cNvPr>
          <p:cNvPicPr>
            <a:picLocks noChangeAspect="1"/>
          </p:cNvPicPr>
          <p:nvPr/>
        </p:nvPicPr>
        <p:blipFill>
          <a:blip r:embed="rId3"/>
          <a:stretch>
            <a:fillRect/>
          </a:stretch>
        </p:blipFill>
        <p:spPr>
          <a:xfrm>
            <a:off x="1925695" y="1561479"/>
            <a:ext cx="4300184" cy="1425097"/>
          </a:xfrm>
          <a:prstGeom prst="rect">
            <a:avLst/>
          </a:prstGeom>
        </p:spPr>
      </p:pic>
      <p:pic>
        <p:nvPicPr>
          <p:cNvPr id="5" name="Picture 4">
            <a:extLst>
              <a:ext uri="{FF2B5EF4-FFF2-40B4-BE49-F238E27FC236}">
                <a16:creationId xmlns:a16="http://schemas.microsoft.com/office/drawing/2014/main" id="{94B6B65D-4023-48E3-8DD0-84D9624105F5}"/>
              </a:ext>
            </a:extLst>
          </p:cNvPr>
          <p:cNvPicPr>
            <a:picLocks noChangeAspect="1"/>
          </p:cNvPicPr>
          <p:nvPr/>
        </p:nvPicPr>
        <p:blipFill>
          <a:blip r:embed="rId4"/>
          <a:stretch>
            <a:fillRect/>
          </a:stretch>
        </p:blipFill>
        <p:spPr>
          <a:xfrm>
            <a:off x="6505575" y="367748"/>
            <a:ext cx="5546119" cy="6173787"/>
          </a:xfrm>
          <a:prstGeom prst="rect">
            <a:avLst/>
          </a:prstGeom>
        </p:spPr>
      </p:pic>
      <p:pic>
        <p:nvPicPr>
          <p:cNvPr id="6" name="Picture 5">
            <a:extLst>
              <a:ext uri="{FF2B5EF4-FFF2-40B4-BE49-F238E27FC236}">
                <a16:creationId xmlns:a16="http://schemas.microsoft.com/office/drawing/2014/main" id="{8A06A66E-0803-4827-A715-88D0D25304C6}"/>
              </a:ext>
            </a:extLst>
          </p:cNvPr>
          <p:cNvPicPr>
            <a:picLocks noChangeAspect="1"/>
          </p:cNvPicPr>
          <p:nvPr/>
        </p:nvPicPr>
        <p:blipFill>
          <a:blip r:embed="rId5"/>
          <a:stretch>
            <a:fillRect/>
          </a:stretch>
        </p:blipFill>
        <p:spPr>
          <a:xfrm>
            <a:off x="609600" y="4110200"/>
            <a:ext cx="5486400" cy="676275"/>
          </a:xfrm>
          <a:prstGeom prst="rect">
            <a:avLst/>
          </a:prstGeom>
        </p:spPr>
      </p:pic>
      <p:pic>
        <p:nvPicPr>
          <p:cNvPr id="8" name="Picture 7">
            <a:extLst>
              <a:ext uri="{FF2B5EF4-FFF2-40B4-BE49-F238E27FC236}">
                <a16:creationId xmlns:a16="http://schemas.microsoft.com/office/drawing/2014/main" id="{E6D30066-5182-48BA-97A7-84E4AC91C7CC}"/>
              </a:ext>
            </a:extLst>
          </p:cNvPr>
          <p:cNvPicPr>
            <a:picLocks noChangeAspect="1"/>
          </p:cNvPicPr>
          <p:nvPr/>
        </p:nvPicPr>
        <p:blipFill>
          <a:blip r:embed="rId6"/>
          <a:stretch>
            <a:fillRect/>
          </a:stretch>
        </p:blipFill>
        <p:spPr>
          <a:xfrm>
            <a:off x="795337" y="4974515"/>
            <a:ext cx="5114925" cy="476250"/>
          </a:xfrm>
          <a:prstGeom prst="rect">
            <a:avLst/>
          </a:prstGeom>
        </p:spPr>
      </p:pic>
      <p:pic>
        <p:nvPicPr>
          <p:cNvPr id="9" name="Picture 8">
            <a:extLst>
              <a:ext uri="{FF2B5EF4-FFF2-40B4-BE49-F238E27FC236}">
                <a16:creationId xmlns:a16="http://schemas.microsoft.com/office/drawing/2014/main" id="{76924214-6E39-4F23-A7B7-ECF24E33B823}"/>
              </a:ext>
            </a:extLst>
          </p:cNvPr>
          <p:cNvPicPr>
            <a:picLocks noChangeAspect="1"/>
          </p:cNvPicPr>
          <p:nvPr/>
        </p:nvPicPr>
        <p:blipFill>
          <a:blip r:embed="rId7"/>
          <a:stretch>
            <a:fillRect/>
          </a:stretch>
        </p:blipFill>
        <p:spPr>
          <a:xfrm>
            <a:off x="1023936" y="5638805"/>
            <a:ext cx="4657725" cy="923925"/>
          </a:xfrm>
          <a:prstGeom prst="rect">
            <a:avLst/>
          </a:prstGeom>
        </p:spPr>
      </p:pic>
      <p:grpSp>
        <p:nvGrpSpPr>
          <p:cNvPr id="11" name="Group 10">
            <a:extLst>
              <a:ext uri="{FF2B5EF4-FFF2-40B4-BE49-F238E27FC236}">
                <a16:creationId xmlns:a16="http://schemas.microsoft.com/office/drawing/2014/main" id="{17DADB28-4B5D-439C-B546-C40D62FAC1A9}"/>
              </a:ext>
            </a:extLst>
          </p:cNvPr>
          <p:cNvGrpSpPr/>
          <p:nvPr/>
        </p:nvGrpSpPr>
        <p:grpSpPr>
          <a:xfrm>
            <a:off x="67185" y="1027077"/>
            <a:ext cx="1542030" cy="2656958"/>
            <a:chOff x="166903" y="1333227"/>
            <a:chExt cx="1542030" cy="2656958"/>
          </a:xfrm>
        </p:grpSpPr>
        <p:pic>
          <p:nvPicPr>
            <p:cNvPr id="3" name="Picture 2">
              <a:extLst>
                <a:ext uri="{FF2B5EF4-FFF2-40B4-BE49-F238E27FC236}">
                  <a16:creationId xmlns:a16="http://schemas.microsoft.com/office/drawing/2014/main" id="{5D771889-B52E-4F87-A385-3284346C127B}"/>
                </a:ext>
              </a:extLst>
            </p:cNvPr>
            <p:cNvPicPr>
              <a:picLocks noChangeAspect="1"/>
            </p:cNvPicPr>
            <p:nvPr/>
          </p:nvPicPr>
          <p:blipFill>
            <a:blip r:embed="rId8"/>
            <a:stretch>
              <a:fillRect/>
            </a:stretch>
          </p:blipFill>
          <p:spPr>
            <a:xfrm>
              <a:off x="166903" y="1333227"/>
              <a:ext cx="1542030" cy="2063948"/>
            </a:xfrm>
            <a:prstGeom prst="rect">
              <a:avLst/>
            </a:prstGeom>
          </p:spPr>
        </p:pic>
        <p:pic>
          <p:nvPicPr>
            <p:cNvPr id="7" name="Picture 6">
              <a:extLst>
                <a:ext uri="{FF2B5EF4-FFF2-40B4-BE49-F238E27FC236}">
                  <a16:creationId xmlns:a16="http://schemas.microsoft.com/office/drawing/2014/main" id="{A3E1C9A1-BAFB-4E51-AE9F-18A97BD84C98}"/>
                </a:ext>
              </a:extLst>
            </p:cNvPr>
            <p:cNvPicPr>
              <a:picLocks noChangeAspect="1"/>
            </p:cNvPicPr>
            <p:nvPr/>
          </p:nvPicPr>
          <p:blipFill>
            <a:blip r:embed="rId9"/>
            <a:stretch>
              <a:fillRect/>
            </a:stretch>
          </p:blipFill>
          <p:spPr>
            <a:xfrm>
              <a:off x="166903" y="3588942"/>
              <a:ext cx="1542030" cy="401243"/>
            </a:xfrm>
            <a:prstGeom prst="rect">
              <a:avLst/>
            </a:prstGeom>
          </p:spPr>
        </p:pic>
        <p:sp>
          <p:nvSpPr>
            <p:cNvPr id="10" name="TextBox 9">
              <a:extLst>
                <a:ext uri="{FF2B5EF4-FFF2-40B4-BE49-F238E27FC236}">
                  <a16:creationId xmlns:a16="http://schemas.microsoft.com/office/drawing/2014/main" id="{64398354-1C5A-4DC7-A753-E3BC80F7891C}"/>
                </a:ext>
              </a:extLst>
            </p:cNvPr>
            <p:cNvSpPr txBox="1"/>
            <p:nvPr/>
          </p:nvSpPr>
          <p:spPr>
            <a:xfrm>
              <a:off x="314858" y="3269058"/>
              <a:ext cx="343364" cy="369332"/>
            </a:xfrm>
            <a:prstGeom prst="rect">
              <a:avLst/>
            </a:prstGeom>
            <a:noFill/>
          </p:spPr>
          <p:txBody>
            <a:bodyPr wrap="none" rtlCol="0">
              <a:spAutoFit/>
            </a:bodyPr>
            <a:lstStyle/>
            <a:p>
              <a:r>
                <a:rPr lang="en-US" dirty="0"/>
                <a:t>…</a:t>
              </a:r>
            </a:p>
          </p:txBody>
        </p:sp>
      </p:grpSp>
      <p:sp>
        <p:nvSpPr>
          <p:cNvPr id="12" name="TextBox 11">
            <a:extLst>
              <a:ext uri="{FF2B5EF4-FFF2-40B4-BE49-F238E27FC236}">
                <a16:creationId xmlns:a16="http://schemas.microsoft.com/office/drawing/2014/main" id="{89C8467E-95FB-4C38-A280-946AAB26D420}"/>
              </a:ext>
            </a:extLst>
          </p:cNvPr>
          <p:cNvSpPr txBox="1"/>
          <p:nvPr/>
        </p:nvSpPr>
        <p:spPr>
          <a:xfrm>
            <a:off x="1779571" y="1005794"/>
            <a:ext cx="849913" cy="461665"/>
          </a:xfrm>
          <a:prstGeom prst="rect">
            <a:avLst/>
          </a:prstGeom>
          <a:noFill/>
        </p:spPr>
        <p:txBody>
          <a:bodyPr wrap="none" rtlCol="0">
            <a:spAutoFit/>
          </a:bodyPr>
          <a:lstStyle/>
          <a:p>
            <a:r>
              <a:rPr lang="en-US" sz="2400" dirty="0">
                <a:solidFill>
                  <a:srgbClr val="FF0000"/>
                </a:solidFill>
              </a:rPr>
              <a:t>Input</a:t>
            </a:r>
          </a:p>
        </p:txBody>
      </p:sp>
      <p:sp>
        <p:nvSpPr>
          <p:cNvPr id="13" name="TextBox 12">
            <a:extLst>
              <a:ext uri="{FF2B5EF4-FFF2-40B4-BE49-F238E27FC236}">
                <a16:creationId xmlns:a16="http://schemas.microsoft.com/office/drawing/2014/main" id="{87D9987C-94D4-4E61-8CCB-9009891F599E}"/>
              </a:ext>
            </a:extLst>
          </p:cNvPr>
          <p:cNvSpPr txBox="1"/>
          <p:nvPr/>
        </p:nvSpPr>
        <p:spPr>
          <a:xfrm>
            <a:off x="5221646" y="3554515"/>
            <a:ext cx="1079142" cy="461665"/>
          </a:xfrm>
          <a:prstGeom prst="rect">
            <a:avLst/>
          </a:prstGeom>
          <a:noFill/>
        </p:spPr>
        <p:txBody>
          <a:bodyPr wrap="none" rtlCol="0">
            <a:spAutoFit/>
          </a:bodyPr>
          <a:lstStyle/>
          <a:p>
            <a:r>
              <a:rPr lang="en-US" sz="2400" dirty="0">
                <a:solidFill>
                  <a:srgbClr val="FF0000"/>
                </a:solidFill>
              </a:rPr>
              <a:t>Output</a:t>
            </a:r>
          </a:p>
        </p:txBody>
      </p:sp>
    </p:spTree>
    <p:extLst>
      <p:ext uri="{BB962C8B-B14F-4D97-AF65-F5344CB8AC3E}">
        <p14:creationId xmlns:p14="http://schemas.microsoft.com/office/powerpoint/2010/main" val="36575405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F8598-FD3A-49C5-A313-72E366264268}"/>
              </a:ext>
            </a:extLst>
          </p:cNvPr>
          <p:cNvSpPr>
            <a:spLocks noGrp="1"/>
          </p:cNvSpPr>
          <p:nvPr>
            <p:ph type="title"/>
          </p:nvPr>
        </p:nvSpPr>
        <p:spPr>
          <a:xfrm>
            <a:off x="838200" y="9200"/>
            <a:ext cx="10515600" cy="1325563"/>
          </a:xfrm>
        </p:spPr>
        <p:txBody>
          <a:bodyPr/>
          <a:lstStyle/>
          <a:p>
            <a:r>
              <a:rPr lang="en-US" dirty="0"/>
              <a:t>Demo (candidate rule generation)</a:t>
            </a:r>
          </a:p>
        </p:txBody>
      </p:sp>
      <p:pic>
        <p:nvPicPr>
          <p:cNvPr id="3" name="Picture 2">
            <a:extLst>
              <a:ext uri="{FF2B5EF4-FFF2-40B4-BE49-F238E27FC236}">
                <a16:creationId xmlns:a16="http://schemas.microsoft.com/office/drawing/2014/main" id="{B384ABC0-450A-4110-87FF-E86D15402533}"/>
              </a:ext>
            </a:extLst>
          </p:cNvPr>
          <p:cNvPicPr>
            <a:picLocks noChangeAspect="1"/>
          </p:cNvPicPr>
          <p:nvPr/>
        </p:nvPicPr>
        <p:blipFill>
          <a:blip r:embed="rId3"/>
          <a:stretch>
            <a:fillRect/>
          </a:stretch>
        </p:blipFill>
        <p:spPr>
          <a:xfrm>
            <a:off x="0" y="2401290"/>
            <a:ext cx="12192000" cy="2587048"/>
          </a:xfrm>
          <a:prstGeom prst="rect">
            <a:avLst/>
          </a:prstGeom>
        </p:spPr>
      </p:pic>
      <p:sp>
        <p:nvSpPr>
          <p:cNvPr id="10" name="TextBox 9">
            <a:extLst>
              <a:ext uri="{FF2B5EF4-FFF2-40B4-BE49-F238E27FC236}">
                <a16:creationId xmlns:a16="http://schemas.microsoft.com/office/drawing/2014/main" id="{4403456E-99BB-41C8-A482-F41E98A33F4F}"/>
              </a:ext>
            </a:extLst>
          </p:cNvPr>
          <p:cNvSpPr txBox="1"/>
          <p:nvPr/>
        </p:nvSpPr>
        <p:spPr>
          <a:xfrm>
            <a:off x="3217488" y="1413377"/>
            <a:ext cx="3707810" cy="369332"/>
          </a:xfrm>
          <a:prstGeom prst="rect">
            <a:avLst/>
          </a:prstGeom>
          <a:noFill/>
          <a:ln>
            <a:solidFill>
              <a:schemeClr val="tx1"/>
            </a:solidFill>
          </a:ln>
        </p:spPr>
        <p:txBody>
          <a:bodyPr wrap="none" rtlCol="0">
            <a:spAutoFit/>
          </a:bodyPr>
          <a:lstStyle/>
          <a:p>
            <a:r>
              <a:rPr lang="en-US" dirty="0"/>
              <a:t>SLINE </a:t>
            </a:r>
            <a:r>
              <a:rPr lang="en-US" dirty="0">
                <a:solidFill>
                  <a:srgbClr val="00B050"/>
                </a:solidFill>
              </a:rPr>
              <a:t>Elizabeth</a:t>
            </a:r>
            <a:r>
              <a:rPr lang="en-US" dirty="0"/>
              <a:t> , 24 June 1705 . ELINE</a:t>
            </a:r>
          </a:p>
        </p:txBody>
      </p:sp>
      <p:sp>
        <p:nvSpPr>
          <p:cNvPr id="11" name="TextBox 10">
            <a:extLst>
              <a:ext uri="{FF2B5EF4-FFF2-40B4-BE49-F238E27FC236}">
                <a16:creationId xmlns:a16="http://schemas.microsoft.com/office/drawing/2014/main" id="{9C1D9B42-3FB9-49AD-B2D2-52A7B514A472}"/>
              </a:ext>
            </a:extLst>
          </p:cNvPr>
          <p:cNvSpPr txBox="1"/>
          <p:nvPr/>
        </p:nvSpPr>
        <p:spPr>
          <a:xfrm>
            <a:off x="6232451" y="1861323"/>
            <a:ext cx="3707810" cy="369332"/>
          </a:xfrm>
          <a:prstGeom prst="rect">
            <a:avLst/>
          </a:prstGeom>
          <a:noFill/>
          <a:ln>
            <a:solidFill>
              <a:schemeClr val="tx1"/>
            </a:solidFill>
          </a:ln>
        </p:spPr>
        <p:txBody>
          <a:bodyPr wrap="none" rtlCol="0">
            <a:spAutoFit/>
          </a:bodyPr>
          <a:lstStyle/>
          <a:p>
            <a:r>
              <a:rPr lang="en-US" dirty="0"/>
              <a:t>SLINE Elizabeth , </a:t>
            </a:r>
            <a:r>
              <a:rPr lang="en-US" dirty="0">
                <a:solidFill>
                  <a:srgbClr val="00B050"/>
                </a:solidFill>
              </a:rPr>
              <a:t>24 June 1705 </a:t>
            </a:r>
            <a:r>
              <a:rPr lang="en-US" dirty="0"/>
              <a:t>. ELINE</a:t>
            </a:r>
          </a:p>
        </p:txBody>
      </p:sp>
      <p:sp>
        <p:nvSpPr>
          <p:cNvPr id="12" name="TextBox 11">
            <a:extLst>
              <a:ext uri="{FF2B5EF4-FFF2-40B4-BE49-F238E27FC236}">
                <a16:creationId xmlns:a16="http://schemas.microsoft.com/office/drawing/2014/main" id="{EA16523B-BC14-4345-A059-218275B9CA0B}"/>
              </a:ext>
            </a:extLst>
          </p:cNvPr>
          <p:cNvSpPr txBox="1"/>
          <p:nvPr/>
        </p:nvSpPr>
        <p:spPr>
          <a:xfrm>
            <a:off x="3857338" y="1861323"/>
            <a:ext cx="744114" cy="369332"/>
          </a:xfrm>
          <a:prstGeom prst="rect">
            <a:avLst/>
          </a:prstGeom>
          <a:noFill/>
          <a:ln>
            <a:solidFill>
              <a:schemeClr val="tx1"/>
            </a:solidFill>
          </a:ln>
        </p:spPr>
        <p:txBody>
          <a:bodyPr wrap="none" rtlCol="0">
            <a:spAutoFit/>
          </a:bodyPr>
          <a:lstStyle/>
          <a:p>
            <a:r>
              <a:rPr lang="en-US" dirty="0">
                <a:solidFill>
                  <a:srgbClr val="00B050"/>
                </a:solidFill>
              </a:rPr>
              <a:t>Name</a:t>
            </a:r>
          </a:p>
        </p:txBody>
      </p:sp>
      <p:sp>
        <p:nvSpPr>
          <p:cNvPr id="13" name="TextBox 12">
            <a:extLst>
              <a:ext uri="{FF2B5EF4-FFF2-40B4-BE49-F238E27FC236}">
                <a16:creationId xmlns:a16="http://schemas.microsoft.com/office/drawing/2014/main" id="{0C6D362B-ABAE-4E4E-8DB0-4C1615CC4CC7}"/>
              </a:ext>
            </a:extLst>
          </p:cNvPr>
          <p:cNvSpPr txBox="1"/>
          <p:nvPr/>
        </p:nvSpPr>
        <p:spPr>
          <a:xfrm>
            <a:off x="7791593" y="1413377"/>
            <a:ext cx="1686616" cy="369332"/>
          </a:xfrm>
          <a:prstGeom prst="rect">
            <a:avLst/>
          </a:prstGeom>
          <a:noFill/>
          <a:ln>
            <a:solidFill>
              <a:schemeClr val="tx1"/>
            </a:solidFill>
          </a:ln>
        </p:spPr>
        <p:txBody>
          <a:bodyPr wrap="none" rtlCol="0">
            <a:spAutoFit/>
          </a:bodyPr>
          <a:lstStyle/>
          <a:p>
            <a:r>
              <a:rPr lang="en-US" dirty="0" err="1">
                <a:solidFill>
                  <a:srgbClr val="00B050"/>
                </a:solidFill>
              </a:rPr>
              <a:t>ChristeningDate</a:t>
            </a:r>
            <a:endParaRPr lang="en-US" dirty="0">
              <a:solidFill>
                <a:srgbClr val="00B050"/>
              </a:solidFill>
            </a:endParaRPr>
          </a:p>
        </p:txBody>
      </p:sp>
      <p:cxnSp>
        <p:nvCxnSpPr>
          <p:cNvPr id="15" name="Straight Arrow Connector 14">
            <a:extLst>
              <a:ext uri="{FF2B5EF4-FFF2-40B4-BE49-F238E27FC236}">
                <a16:creationId xmlns:a16="http://schemas.microsoft.com/office/drawing/2014/main" id="{D07CC628-D3CF-427B-BF86-B25B1E3AF158}"/>
              </a:ext>
            </a:extLst>
          </p:cNvPr>
          <p:cNvCxnSpPr/>
          <p:nvPr/>
        </p:nvCxnSpPr>
        <p:spPr>
          <a:xfrm>
            <a:off x="4805916" y="2045989"/>
            <a:ext cx="3668233" cy="183489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8AE8E1A6-3300-49EC-A2B0-08A54237F838}"/>
              </a:ext>
            </a:extLst>
          </p:cNvPr>
          <p:cNvCxnSpPr>
            <a:cxnSpLocks/>
          </p:cNvCxnSpPr>
          <p:nvPr/>
        </p:nvCxnSpPr>
        <p:spPr>
          <a:xfrm>
            <a:off x="8261498" y="2317898"/>
            <a:ext cx="1520455" cy="156298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F2F6C153-1F77-488E-B667-919CD50C4F70}"/>
              </a:ext>
            </a:extLst>
          </p:cNvPr>
          <p:cNvSpPr txBox="1"/>
          <p:nvPr/>
        </p:nvSpPr>
        <p:spPr>
          <a:xfrm>
            <a:off x="5071393" y="5698940"/>
            <a:ext cx="2976392" cy="369332"/>
          </a:xfrm>
          <a:prstGeom prst="rect">
            <a:avLst/>
          </a:prstGeom>
          <a:noFill/>
          <a:ln>
            <a:solidFill>
              <a:schemeClr val="tx1"/>
            </a:solidFill>
          </a:ln>
        </p:spPr>
        <p:txBody>
          <a:bodyPr wrap="none" rtlCol="0">
            <a:spAutoFit/>
          </a:bodyPr>
          <a:lstStyle/>
          <a:p>
            <a:r>
              <a:rPr lang="en-US" dirty="0"/>
              <a:t>SLINE </a:t>
            </a:r>
            <a:r>
              <a:rPr lang="en-US" dirty="0">
                <a:solidFill>
                  <a:srgbClr val="00B050"/>
                </a:solidFill>
              </a:rPr>
              <a:t>Elizabeth</a:t>
            </a:r>
            <a:r>
              <a:rPr lang="en-US" dirty="0"/>
              <a:t> ( natural ) , 29</a:t>
            </a:r>
          </a:p>
        </p:txBody>
      </p:sp>
      <p:sp>
        <p:nvSpPr>
          <p:cNvPr id="21" name="TextBox 20">
            <a:extLst>
              <a:ext uri="{FF2B5EF4-FFF2-40B4-BE49-F238E27FC236}">
                <a16:creationId xmlns:a16="http://schemas.microsoft.com/office/drawing/2014/main" id="{DAA19936-46F7-49B4-9751-C3E414CEAFB4}"/>
              </a:ext>
            </a:extLst>
          </p:cNvPr>
          <p:cNvSpPr txBox="1"/>
          <p:nvPr/>
        </p:nvSpPr>
        <p:spPr>
          <a:xfrm>
            <a:off x="5860394" y="6161599"/>
            <a:ext cx="744114" cy="369332"/>
          </a:xfrm>
          <a:prstGeom prst="rect">
            <a:avLst/>
          </a:prstGeom>
          <a:noFill/>
          <a:ln>
            <a:solidFill>
              <a:schemeClr val="tx1"/>
            </a:solidFill>
          </a:ln>
        </p:spPr>
        <p:txBody>
          <a:bodyPr wrap="none" rtlCol="0">
            <a:spAutoFit/>
          </a:bodyPr>
          <a:lstStyle/>
          <a:p>
            <a:r>
              <a:rPr lang="en-US" dirty="0">
                <a:solidFill>
                  <a:srgbClr val="00B050"/>
                </a:solidFill>
              </a:rPr>
              <a:t>Name</a:t>
            </a:r>
          </a:p>
        </p:txBody>
      </p:sp>
      <p:cxnSp>
        <p:nvCxnSpPr>
          <p:cNvPr id="23" name="Straight Arrow Connector 22">
            <a:extLst>
              <a:ext uri="{FF2B5EF4-FFF2-40B4-BE49-F238E27FC236}">
                <a16:creationId xmlns:a16="http://schemas.microsoft.com/office/drawing/2014/main" id="{E15EE8C7-A136-4110-82C3-B3CC485B6A3E}"/>
              </a:ext>
            </a:extLst>
          </p:cNvPr>
          <p:cNvCxnSpPr/>
          <p:nvPr/>
        </p:nvCxnSpPr>
        <p:spPr>
          <a:xfrm flipV="1">
            <a:off x="6432698" y="4499465"/>
            <a:ext cx="2041451" cy="110745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27813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91FEF-0EEA-439E-BFD7-89B37ABFDA78}"/>
              </a:ext>
            </a:extLst>
          </p:cNvPr>
          <p:cNvSpPr>
            <a:spLocks noGrp="1"/>
          </p:cNvSpPr>
          <p:nvPr>
            <p:ph type="title"/>
          </p:nvPr>
        </p:nvSpPr>
        <p:spPr>
          <a:xfrm>
            <a:off x="838200" y="126134"/>
            <a:ext cx="10515600" cy="1325563"/>
          </a:xfrm>
        </p:spPr>
        <p:txBody>
          <a:bodyPr/>
          <a:lstStyle/>
          <a:p>
            <a:r>
              <a:rPr lang="en-US" dirty="0"/>
              <a:t>Initial </a:t>
            </a:r>
            <a:r>
              <a:rPr lang="en-US" dirty="0" err="1"/>
              <a:t>Experimintal</a:t>
            </a:r>
            <a:r>
              <a:rPr lang="en-US" dirty="0"/>
              <a:t> Results</a:t>
            </a:r>
          </a:p>
        </p:txBody>
      </p:sp>
      <p:pic>
        <p:nvPicPr>
          <p:cNvPr id="1026" name="Picture 2">
            <a:extLst>
              <a:ext uri="{FF2B5EF4-FFF2-40B4-BE49-F238E27FC236}">
                <a16:creationId xmlns:a16="http://schemas.microsoft.com/office/drawing/2014/main" id="{668651EE-4DAE-4AC0-B3D2-D316E3E639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6364" y="1273546"/>
            <a:ext cx="5718594" cy="1081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5">
            <a:extLst>
              <a:ext uri="{FF2B5EF4-FFF2-40B4-BE49-F238E27FC236}">
                <a16:creationId xmlns:a16="http://schemas.microsoft.com/office/drawing/2014/main" id="{16F33A85-150C-4788-8C27-255D08133C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21581" y="4335048"/>
            <a:ext cx="7446403" cy="2482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10">
            <a:extLst>
              <a:ext uri="{FF2B5EF4-FFF2-40B4-BE49-F238E27FC236}">
                <a16:creationId xmlns:a16="http://schemas.microsoft.com/office/drawing/2014/main" id="{022E62F1-1A4D-4E0F-8190-73333A36696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00117" y="2488458"/>
            <a:ext cx="6677799" cy="1572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6920345" y="1756064"/>
            <a:ext cx="893193" cy="461665"/>
          </a:xfrm>
          <a:prstGeom prst="rect">
            <a:avLst/>
          </a:prstGeom>
          <a:noFill/>
        </p:spPr>
        <p:txBody>
          <a:bodyPr wrap="none" rtlCol="0">
            <a:spAutoFit/>
          </a:bodyPr>
          <a:lstStyle/>
          <a:p>
            <a:r>
              <a:rPr lang="en-US" sz="2400" dirty="0">
                <a:solidFill>
                  <a:srgbClr val="00B050"/>
                </a:solidFill>
              </a:rPr>
              <a:t>Quick</a:t>
            </a:r>
          </a:p>
        </p:txBody>
      </p:sp>
      <p:sp>
        <p:nvSpPr>
          <p:cNvPr id="4" name="TextBox 3"/>
          <p:cNvSpPr txBox="1"/>
          <p:nvPr/>
        </p:nvSpPr>
        <p:spPr>
          <a:xfrm>
            <a:off x="10079181" y="3584864"/>
            <a:ext cx="1083951" cy="461665"/>
          </a:xfrm>
          <a:prstGeom prst="rect">
            <a:avLst/>
          </a:prstGeom>
          <a:noFill/>
        </p:spPr>
        <p:txBody>
          <a:bodyPr wrap="none" rtlCol="0">
            <a:spAutoFit/>
          </a:bodyPr>
          <a:lstStyle/>
          <a:p>
            <a:r>
              <a:rPr lang="en-US" sz="2400" dirty="0">
                <a:solidFill>
                  <a:srgbClr val="00B050"/>
                </a:solidFill>
              </a:rPr>
              <a:t>Quality</a:t>
            </a:r>
          </a:p>
        </p:txBody>
      </p:sp>
      <p:sp>
        <p:nvSpPr>
          <p:cNvPr id="5" name="Oval 4"/>
          <p:cNvSpPr/>
          <p:nvPr/>
        </p:nvSpPr>
        <p:spPr>
          <a:xfrm>
            <a:off x="6078683" y="1724891"/>
            <a:ext cx="841662" cy="550718"/>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8977745" y="3813464"/>
            <a:ext cx="446810" cy="249381"/>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11364190" y="6567055"/>
            <a:ext cx="446810" cy="249381"/>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a:off x="2088573" y="2005445"/>
            <a:ext cx="852054" cy="602673"/>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1849582" y="2223655"/>
            <a:ext cx="2743200" cy="2223654"/>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75499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7D905-6806-404B-A7FA-2FE12A35DA35}"/>
              </a:ext>
            </a:extLst>
          </p:cNvPr>
          <p:cNvSpPr>
            <a:spLocks noGrp="1"/>
          </p:cNvSpPr>
          <p:nvPr>
            <p:ph type="title"/>
          </p:nvPr>
        </p:nvSpPr>
        <p:spPr/>
        <p:txBody>
          <a:bodyPr/>
          <a:lstStyle/>
          <a:p>
            <a:r>
              <a:rPr lang="en-US" dirty="0"/>
              <a:t>“Gotchas” (Issues to grapple with and resolve)</a:t>
            </a:r>
          </a:p>
        </p:txBody>
      </p:sp>
      <p:sp>
        <p:nvSpPr>
          <p:cNvPr id="3" name="Content Placeholder 2">
            <a:extLst>
              <a:ext uri="{FF2B5EF4-FFF2-40B4-BE49-F238E27FC236}">
                <a16:creationId xmlns:a16="http://schemas.microsoft.com/office/drawing/2014/main" id="{D52DA900-AB8E-4E4B-8A82-58A640DAB885}"/>
              </a:ext>
            </a:extLst>
          </p:cNvPr>
          <p:cNvSpPr>
            <a:spLocks noGrp="1"/>
          </p:cNvSpPr>
          <p:nvPr>
            <p:ph idx="1"/>
          </p:nvPr>
        </p:nvSpPr>
        <p:spPr>
          <a:xfrm>
            <a:off x="838200" y="2166731"/>
            <a:ext cx="10515600" cy="4005470"/>
          </a:xfrm>
        </p:spPr>
        <p:txBody>
          <a:bodyPr/>
          <a:lstStyle/>
          <a:p>
            <a:r>
              <a:rPr lang="en-US" dirty="0"/>
              <a:t>Document applicability (appropriately semi-structured)</a:t>
            </a:r>
          </a:p>
          <a:p>
            <a:r>
              <a:rPr lang="en-US" dirty="0"/>
              <a:t>Record identifiers (affects of precision and recall on grouping)</a:t>
            </a:r>
          </a:p>
          <a:p>
            <a:r>
              <a:rPr lang="en-US" dirty="0"/>
              <a:t>Overlapping records (rule partitioning)</a:t>
            </a:r>
          </a:p>
          <a:p>
            <a:r>
              <a:rPr lang="en-US" dirty="0"/>
              <a:t>OCR errors (substitution generalization)</a:t>
            </a:r>
          </a:p>
          <a:p>
            <a:r>
              <a:rPr lang="en-US" dirty="0"/>
              <a:t>Ambiguity (recognition and suggested resolution)</a:t>
            </a:r>
          </a:p>
          <a:p>
            <a:r>
              <a:rPr lang="en-US" dirty="0"/>
              <a:t>Boundary-crossing patterns (for both lines and pages)</a:t>
            </a:r>
          </a:p>
          <a:p>
            <a:r>
              <a:rPr lang="en-US" dirty="0"/>
              <a:t>Application tailoring (name-, date-, place-specific enhancements)</a:t>
            </a:r>
          </a:p>
          <a:p>
            <a:endParaRPr lang="en-US" dirty="0"/>
          </a:p>
          <a:p>
            <a:endParaRPr lang="en-US" dirty="0"/>
          </a:p>
        </p:txBody>
      </p:sp>
      <p:grpSp>
        <p:nvGrpSpPr>
          <p:cNvPr id="4" name="Group 3">
            <a:extLst>
              <a:ext uri="{FF2B5EF4-FFF2-40B4-BE49-F238E27FC236}">
                <a16:creationId xmlns:a16="http://schemas.microsoft.com/office/drawing/2014/main" id="{ABE9E041-E654-4084-9ADF-A66E0A896BA0}"/>
              </a:ext>
            </a:extLst>
          </p:cNvPr>
          <p:cNvGrpSpPr/>
          <p:nvPr/>
        </p:nvGrpSpPr>
        <p:grpSpPr>
          <a:xfrm>
            <a:off x="10158575" y="1825625"/>
            <a:ext cx="1321122" cy="2236304"/>
            <a:chOff x="6282313" y="2136913"/>
            <a:chExt cx="3251765" cy="4597946"/>
          </a:xfrm>
        </p:grpSpPr>
        <p:pic>
          <p:nvPicPr>
            <p:cNvPr id="5" name="Picture 4">
              <a:extLst>
                <a:ext uri="{FF2B5EF4-FFF2-40B4-BE49-F238E27FC236}">
                  <a16:creationId xmlns:a16="http://schemas.microsoft.com/office/drawing/2014/main" id="{81A4C43B-0587-4945-B996-2C8EA21C62F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282313" y="2136913"/>
              <a:ext cx="2872622" cy="4597946"/>
            </a:xfrm>
            <a:prstGeom prst="rect">
              <a:avLst/>
            </a:prstGeom>
            <a:ln>
              <a:solidFill>
                <a:schemeClr val="tx1"/>
              </a:solidFill>
            </a:ln>
          </p:spPr>
        </p:pic>
        <p:pic>
          <p:nvPicPr>
            <p:cNvPr id="6" name="Picture 5">
              <a:extLst>
                <a:ext uri="{FF2B5EF4-FFF2-40B4-BE49-F238E27FC236}">
                  <a16:creationId xmlns:a16="http://schemas.microsoft.com/office/drawing/2014/main" id="{91A4FEB9-6DAC-4CBC-B6F7-9FF58A7B077C}"/>
                </a:ext>
              </a:extLst>
            </p:cNvPr>
            <p:cNvPicPr>
              <a:picLocks noChangeAspect="1"/>
            </p:cNvPicPr>
            <p:nvPr/>
          </p:nvPicPr>
          <p:blipFill>
            <a:blip r:embed="rId4"/>
            <a:stretch>
              <a:fillRect/>
            </a:stretch>
          </p:blipFill>
          <p:spPr>
            <a:xfrm>
              <a:off x="6854298" y="5144184"/>
              <a:ext cx="2679780" cy="1325564"/>
            </a:xfrm>
            <a:prstGeom prst="rect">
              <a:avLst/>
            </a:prstGeom>
          </p:spPr>
        </p:pic>
      </p:grpSp>
    </p:spTree>
    <p:extLst>
      <p:ext uri="{BB962C8B-B14F-4D97-AF65-F5344CB8AC3E}">
        <p14:creationId xmlns:p14="http://schemas.microsoft.com/office/powerpoint/2010/main" val="343848109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E44E8-35EA-4213-B3DF-773D8E404C50}"/>
              </a:ext>
            </a:extLst>
          </p:cNvPr>
          <p:cNvSpPr>
            <a:spLocks noGrp="1"/>
          </p:cNvSpPr>
          <p:nvPr>
            <p:ph type="title"/>
          </p:nvPr>
        </p:nvSpPr>
        <p:spPr/>
        <p:txBody>
          <a:bodyPr/>
          <a:lstStyle/>
          <a:p>
            <a:r>
              <a:rPr lang="en-US" dirty="0"/>
              <a:t>Future Work (in progress)</a:t>
            </a:r>
          </a:p>
        </p:txBody>
      </p:sp>
      <p:sp>
        <p:nvSpPr>
          <p:cNvPr id="3" name="Content Placeholder 2">
            <a:extLst>
              <a:ext uri="{FF2B5EF4-FFF2-40B4-BE49-F238E27FC236}">
                <a16:creationId xmlns:a16="http://schemas.microsoft.com/office/drawing/2014/main" id="{D907EAB0-52F6-44B9-8FBE-CE0757202D69}"/>
              </a:ext>
            </a:extLst>
          </p:cNvPr>
          <p:cNvSpPr>
            <a:spLocks noGrp="1"/>
          </p:cNvSpPr>
          <p:nvPr>
            <p:ph idx="1"/>
          </p:nvPr>
        </p:nvSpPr>
        <p:spPr>
          <a:xfrm>
            <a:off x="838200" y="1605169"/>
            <a:ext cx="10515600" cy="4806287"/>
          </a:xfrm>
        </p:spPr>
        <p:txBody>
          <a:bodyPr>
            <a:normAutofit/>
          </a:bodyPr>
          <a:lstStyle/>
          <a:p>
            <a:r>
              <a:rPr lang="en-US" dirty="0"/>
              <a:t>Build Interface</a:t>
            </a:r>
          </a:p>
          <a:p>
            <a:endParaRPr lang="en-US" dirty="0"/>
          </a:p>
          <a:p>
            <a:r>
              <a:rPr lang="en-US" dirty="0"/>
              <a:t>Adjust Code to Resolve “Gotchas”</a:t>
            </a:r>
          </a:p>
          <a:p>
            <a:endParaRPr lang="en-US" dirty="0"/>
          </a:p>
          <a:p>
            <a:r>
              <a:rPr lang="en-US" dirty="0"/>
              <a:t>Seize Opportunities</a:t>
            </a:r>
          </a:p>
          <a:p>
            <a:pPr lvl="1"/>
            <a:r>
              <a:rPr lang="en-US" dirty="0"/>
              <a:t>Improve candidate pattern identification</a:t>
            </a:r>
          </a:p>
          <a:p>
            <a:pPr lvl="1"/>
            <a:r>
              <a:rPr lang="en-US" dirty="0"/>
              <a:t>Extend to directly extract relationships</a:t>
            </a:r>
          </a:p>
          <a:p>
            <a:pPr lvl="1"/>
            <a:r>
              <a:rPr lang="en-US" dirty="0" smtClean="0"/>
              <a:t>Assess </a:t>
            </a:r>
            <a:r>
              <a:rPr lang="en-US" dirty="0"/>
              <a:t>and adjust for increased </a:t>
            </a:r>
            <a:r>
              <a:rPr lang="en-US" dirty="0" smtClean="0"/>
              <a:t>usability</a:t>
            </a:r>
          </a:p>
          <a:p>
            <a:pPr lvl="2"/>
            <a:r>
              <a:rPr lang="en-US" dirty="0" smtClean="0"/>
              <a:t>Synergistic form-filling paradigm</a:t>
            </a:r>
          </a:p>
          <a:p>
            <a:pPr lvl="2"/>
            <a:r>
              <a:rPr lang="en-US" dirty="0" smtClean="0"/>
              <a:t>Combine with other synergistic form-filling extraction tools </a:t>
            </a:r>
            <a:endParaRPr lang="en-US" dirty="0"/>
          </a:p>
          <a:p>
            <a:pPr lvl="2"/>
            <a:endParaRPr lang="en-US" dirty="0"/>
          </a:p>
        </p:txBody>
      </p:sp>
      <p:grpSp>
        <p:nvGrpSpPr>
          <p:cNvPr id="5" name="Group 4">
            <a:extLst>
              <a:ext uri="{FF2B5EF4-FFF2-40B4-BE49-F238E27FC236}">
                <a16:creationId xmlns:a16="http://schemas.microsoft.com/office/drawing/2014/main" id="{AAB5B154-5B38-4F8C-A248-8931DEAED733}"/>
              </a:ext>
            </a:extLst>
          </p:cNvPr>
          <p:cNvGrpSpPr/>
          <p:nvPr/>
        </p:nvGrpSpPr>
        <p:grpSpPr>
          <a:xfrm>
            <a:off x="8419227" y="1605169"/>
            <a:ext cx="1321122" cy="2236304"/>
            <a:chOff x="6282313" y="2136913"/>
            <a:chExt cx="3251765" cy="4597946"/>
          </a:xfrm>
        </p:grpSpPr>
        <p:pic>
          <p:nvPicPr>
            <p:cNvPr id="6" name="Picture 5">
              <a:extLst>
                <a:ext uri="{FF2B5EF4-FFF2-40B4-BE49-F238E27FC236}">
                  <a16:creationId xmlns:a16="http://schemas.microsoft.com/office/drawing/2014/main" id="{C1B7CDE2-31D3-4680-868F-B78E8C08ABEE}"/>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282313" y="2136913"/>
              <a:ext cx="2872622" cy="4597946"/>
            </a:xfrm>
            <a:prstGeom prst="rect">
              <a:avLst/>
            </a:prstGeom>
            <a:ln>
              <a:solidFill>
                <a:schemeClr val="tx1"/>
              </a:solidFill>
            </a:ln>
          </p:spPr>
        </p:pic>
        <p:pic>
          <p:nvPicPr>
            <p:cNvPr id="7" name="Picture 6">
              <a:extLst>
                <a:ext uri="{FF2B5EF4-FFF2-40B4-BE49-F238E27FC236}">
                  <a16:creationId xmlns:a16="http://schemas.microsoft.com/office/drawing/2014/main" id="{58526A81-07A8-4EF4-8B8E-855E4A969C04}"/>
                </a:ext>
              </a:extLst>
            </p:cNvPr>
            <p:cNvPicPr>
              <a:picLocks noChangeAspect="1"/>
            </p:cNvPicPr>
            <p:nvPr/>
          </p:nvPicPr>
          <p:blipFill>
            <a:blip r:embed="rId4"/>
            <a:stretch>
              <a:fillRect/>
            </a:stretch>
          </p:blipFill>
          <p:spPr>
            <a:xfrm>
              <a:off x="6854298" y="5144184"/>
              <a:ext cx="2679780" cy="1325564"/>
            </a:xfrm>
            <a:prstGeom prst="rect">
              <a:avLst/>
            </a:prstGeom>
          </p:spPr>
        </p:pic>
      </p:grpSp>
    </p:spTree>
    <p:extLst>
      <p:ext uri="{BB962C8B-B14F-4D97-AF65-F5344CB8AC3E}">
        <p14:creationId xmlns:p14="http://schemas.microsoft.com/office/powerpoint/2010/main" val="22275442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331E8-8321-4921-A1C8-8E8EE54A4846}"/>
              </a:ext>
            </a:extLst>
          </p:cNvPr>
          <p:cNvSpPr>
            <a:spLocks noGrp="1"/>
          </p:cNvSpPr>
          <p:nvPr>
            <p:ph type="title"/>
          </p:nvPr>
        </p:nvSpPr>
        <p:spPr>
          <a:xfrm>
            <a:off x="838200" y="0"/>
            <a:ext cx="10515600" cy="1325563"/>
          </a:xfrm>
        </p:spPr>
        <p:txBody>
          <a:bodyPr/>
          <a:lstStyle/>
          <a:p>
            <a:r>
              <a:rPr lang="en-US" dirty="0"/>
              <a:t>Conclusion</a:t>
            </a:r>
          </a:p>
        </p:txBody>
      </p:sp>
      <p:sp>
        <p:nvSpPr>
          <p:cNvPr id="3" name="Content Placeholder 2">
            <a:extLst>
              <a:ext uri="{FF2B5EF4-FFF2-40B4-BE49-F238E27FC236}">
                <a16:creationId xmlns:a16="http://schemas.microsoft.com/office/drawing/2014/main" id="{47BFE98E-2C77-4217-95EF-F65AB42F8040}"/>
              </a:ext>
            </a:extLst>
          </p:cNvPr>
          <p:cNvSpPr>
            <a:spLocks noGrp="1"/>
          </p:cNvSpPr>
          <p:nvPr>
            <p:ph idx="1"/>
          </p:nvPr>
        </p:nvSpPr>
        <p:spPr>
          <a:xfrm>
            <a:off x="625241" y="1217729"/>
            <a:ext cx="11217349" cy="4351338"/>
          </a:xfrm>
        </p:spPr>
        <p:txBody>
          <a:bodyPr/>
          <a:lstStyle/>
          <a:p>
            <a:r>
              <a:rPr lang="en-US" dirty="0"/>
              <a:t>Rule creation by text snippet examples</a:t>
            </a:r>
          </a:p>
          <a:p>
            <a:endParaRPr lang="en-US" dirty="0"/>
          </a:p>
          <a:p>
            <a:r>
              <a:rPr lang="en-US" dirty="0"/>
              <a:t>(Hopefully) objectives will be achieved</a:t>
            </a:r>
          </a:p>
          <a:p>
            <a:pPr lvl="1"/>
            <a:endParaRPr lang="en-US" dirty="0"/>
          </a:p>
          <a:p>
            <a:pPr lvl="1"/>
            <a:r>
              <a:rPr lang="en-US" dirty="0"/>
              <a:t>Usable by non-experts (examples only; user-friendly interface)</a:t>
            </a:r>
          </a:p>
          <a:p>
            <a:pPr lvl="1"/>
            <a:endParaRPr lang="en-US" dirty="0"/>
          </a:p>
          <a:p>
            <a:pPr lvl="1"/>
            <a:r>
              <a:rPr lang="en-US" dirty="0"/>
              <a:t>Rapid development (faster than writing regex rules, comparable to annotating data)</a:t>
            </a:r>
          </a:p>
          <a:p>
            <a:pPr lvl="1"/>
            <a:endParaRPr lang="en-US" dirty="0"/>
          </a:p>
          <a:p>
            <a:pPr lvl="1"/>
            <a:r>
              <a:rPr lang="en-US" dirty="0"/>
              <a:t>High quality results (good precision and recall in initial experimentation) </a:t>
            </a:r>
          </a:p>
          <a:p>
            <a:endParaRPr lang="en-US" dirty="0"/>
          </a:p>
        </p:txBody>
      </p:sp>
      <p:grpSp>
        <p:nvGrpSpPr>
          <p:cNvPr id="8" name="Group 7">
            <a:extLst>
              <a:ext uri="{FF2B5EF4-FFF2-40B4-BE49-F238E27FC236}">
                <a16:creationId xmlns:a16="http://schemas.microsoft.com/office/drawing/2014/main" id="{63677545-6B43-42E8-951C-53949D305731}"/>
              </a:ext>
            </a:extLst>
          </p:cNvPr>
          <p:cNvGrpSpPr/>
          <p:nvPr/>
        </p:nvGrpSpPr>
        <p:grpSpPr>
          <a:xfrm>
            <a:off x="9830583" y="306988"/>
            <a:ext cx="1321122" cy="2236304"/>
            <a:chOff x="6282313" y="2136913"/>
            <a:chExt cx="3251765" cy="4597946"/>
          </a:xfrm>
        </p:grpSpPr>
        <p:pic>
          <p:nvPicPr>
            <p:cNvPr id="9" name="Picture 8">
              <a:extLst>
                <a:ext uri="{FF2B5EF4-FFF2-40B4-BE49-F238E27FC236}">
                  <a16:creationId xmlns:a16="http://schemas.microsoft.com/office/drawing/2014/main" id="{98EB4525-3B2A-43AD-8E69-21211641E42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282313" y="2136913"/>
              <a:ext cx="2872622" cy="4597946"/>
            </a:xfrm>
            <a:prstGeom prst="rect">
              <a:avLst/>
            </a:prstGeom>
            <a:ln>
              <a:solidFill>
                <a:schemeClr val="tx1"/>
              </a:solidFill>
            </a:ln>
          </p:spPr>
        </p:pic>
        <p:pic>
          <p:nvPicPr>
            <p:cNvPr id="10" name="Picture 9">
              <a:extLst>
                <a:ext uri="{FF2B5EF4-FFF2-40B4-BE49-F238E27FC236}">
                  <a16:creationId xmlns:a16="http://schemas.microsoft.com/office/drawing/2014/main" id="{272BD5A6-A0CD-4F63-B399-F5411A05D99D}"/>
                </a:ext>
              </a:extLst>
            </p:cNvPr>
            <p:cNvPicPr>
              <a:picLocks noChangeAspect="1"/>
            </p:cNvPicPr>
            <p:nvPr/>
          </p:nvPicPr>
          <p:blipFill>
            <a:blip r:embed="rId4"/>
            <a:stretch>
              <a:fillRect/>
            </a:stretch>
          </p:blipFill>
          <p:spPr>
            <a:xfrm>
              <a:off x="6854298" y="5144184"/>
              <a:ext cx="2679780" cy="1325564"/>
            </a:xfrm>
            <a:prstGeom prst="rect">
              <a:avLst/>
            </a:prstGeom>
          </p:spPr>
        </p:pic>
      </p:grpSp>
    </p:spTree>
    <p:extLst>
      <p:ext uri="{BB962C8B-B14F-4D97-AF65-F5344CB8AC3E}">
        <p14:creationId xmlns:p14="http://schemas.microsoft.com/office/powerpoint/2010/main" val="42529596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331E8-8321-4921-A1C8-8E8EE54A4846}"/>
              </a:ext>
            </a:extLst>
          </p:cNvPr>
          <p:cNvSpPr>
            <a:spLocks noGrp="1"/>
          </p:cNvSpPr>
          <p:nvPr>
            <p:ph type="title"/>
          </p:nvPr>
        </p:nvSpPr>
        <p:spPr>
          <a:xfrm>
            <a:off x="838200" y="0"/>
            <a:ext cx="10515600" cy="1325563"/>
          </a:xfrm>
        </p:spPr>
        <p:txBody>
          <a:bodyPr/>
          <a:lstStyle/>
          <a:p>
            <a:r>
              <a:rPr lang="en-US" dirty="0"/>
              <a:t>Conclusion</a:t>
            </a:r>
          </a:p>
        </p:txBody>
      </p:sp>
      <p:sp>
        <p:nvSpPr>
          <p:cNvPr id="3" name="Content Placeholder 2">
            <a:extLst>
              <a:ext uri="{FF2B5EF4-FFF2-40B4-BE49-F238E27FC236}">
                <a16:creationId xmlns:a16="http://schemas.microsoft.com/office/drawing/2014/main" id="{47BFE98E-2C77-4217-95EF-F65AB42F8040}"/>
              </a:ext>
            </a:extLst>
          </p:cNvPr>
          <p:cNvSpPr>
            <a:spLocks noGrp="1"/>
          </p:cNvSpPr>
          <p:nvPr>
            <p:ph idx="1"/>
          </p:nvPr>
        </p:nvSpPr>
        <p:spPr>
          <a:xfrm>
            <a:off x="625241" y="1217729"/>
            <a:ext cx="11217349" cy="4351338"/>
          </a:xfrm>
        </p:spPr>
        <p:txBody>
          <a:bodyPr/>
          <a:lstStyle/>
          <a:p>
            <a:r>
              <a:rPr lang="en-US" dirty="0"/>
              <a:t>Rule creation by text snippet examples</a:t>
            </a:r>
          </a:p>
          <a:p>
            <a:endParaRPr lang="en-US" dirty="0"/>
          </a:p>
          <a:p>
            <a:r>
              <a:rPr lang="en-US" dirty="0"/>
              <a:t>(Hopefully) objectives will be achieved</a:t>
            </a:r>
          </a:p>
          <a:p>
            <a:pPr lvl="1"/>
            <a:endParaRPr lang="en-US" dirty="0"/>
          </a:p>
          <a:p>
            <a:pPr lvl="1"/>
            <a:r>
              <a:rPr lang="en-US" dirty="0"/>
              <a:t>Usable by non-experts (examples only; user-friendly interface)</a:t>
            </a:r>
          </a:p>
          <a:p>
            <a:pPr lvl="1"/>
            <a:endParaRPr lang="en-US" dirty="0"/>
          </a:p>
          <a:p>
            <a:pPr lvl="1"/>
            <a:r>
              <a:rPr lang="en-US" dirty="0"/>
              <a:t>Rapid development (faster than writing regex rules, comparable to annotating data)</a:t>
            </a:r>
          </a:p>
          <a:p>
            <a:pPr lvl="1"/>
            <a:endParaRPr lang="en-US" dirty="0"/>
          </a:p>
          <a:p>
            <a:pPr lvl="1"/>
            <a:r>
              <a:rPr lang="en-US" dirty="0"/>
              <a:t>High quality results (good precision and recall in initial experimentation) </a:t>
            </a:r>
          </a:p>
          <a:p>
            <a:endParaRPr lang="en-US" dirty="0"/>
          </a:p>
        </p:txBody>
      </p:sp>
      <p:pic>
        <p:nvPicPr>
          <p:cNvPr id="4" name="Picture 3">
            <a:extLst>
              <a:ext uri="{FF2B5EF4-FFF2-40B4-BE49-F238E27FC236}">
                <a16:creationId xmlns:a16="http://schemas.microsoft.com/office/drawing/2014/main" id="{43C071E8-545B-441D-8584-4590264095D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18378" y="669566"/>
            <a:ext cx="1712181" cy="157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descr="https://encrypted-tbn2.gstatic.com/images?q=tbn:ANd9GcTgbibHZQyIWCgb-Fhl3HjVI5l9OaaiM3zHHNPVlYQh0dU_Z2tZjw">
            <a:extLst>
              <a:ext uri="{FF2B5EF4-FFF2-40B4-BE49-F238E27FC236}">
                <a16:creationId xmlns:a16="http://schemas.microsoft.com/office/drawing/2014/main" id="{A89FF781-AF43-4BF5-AAD9-8A17E2F6C572}"/>
              </a:ext>
            </a:extLst>
          </p:cNvPr>
          <p:cNvPicPr>
            <a:picLocks noChangeAspect="1" noChangeArrowheads="1"/>
          </p:cNvPicPr>
          <p:nvPr/>
        </p:nvPicPr>
        <p:blipFill>
          <a:blip r:embed="rId4" cstate="print"/>
          <a:srcRect/>
          <a:stretch>
            <a:fillRect/>
          </a:stretch>
        </p:blipFill>
        <p:spPr bwMode="auto">
          <a:xfrm>
            <a:off x="1524000" y="5461232"/>
            <a:ext cx="1076325" cy="1076325"/>
          </a:xfrm>
          <a:prstGeom prst="rect">
            <a:avLst/>
          </a:prstGeom>
          <a:noFill/>
        </p:spPr>
      </p:pic>
      <p:pic>
        <p:nvPicPr>
          <p:cNvPr id="6" name="Picture 5" descr="C:\Documents and Settings\David W. Embley\My Documents\WoK\ER13.keynote\Keynote\Presentation\FSMosaicTreeLogo.png">
            <a:extLst>
              <a:ext uri="{FF2B5EF4-FFF2-40B4-BE49-F238E27FC236}">
                <a16:creationId xmlns:a16="http://schemas.microsoft.com/office/drawing/2014/main" id="{0095D12F-AE7D-4269-BEFD-EA4B253B71A0}"/>
              </a:ext>
            </a:extLst>
          </p:cNvPr>
          <p:cNvPicPr>
            <a:picLocks noChangeAspect="1" noChangeArrowheads="1"/>
          </p:cNvPicPr>
          <p:nvPr/>
        </p:nvPicPr>
        <p:blipFill>
          <a:blip r:embed="rId5" cstate="print"/>
          <a:srcRect/>
          <a:stretch>
            <a:fillRect/>
          </a:stretch>
        </p:blipFill>
        <p:spPr bwMode="auto">
          <a:xfrm>
            <a:off x="5406887" y="5735637"/>
            <a:ext cx="1905000" cy="495237"/>
          </a:xfrm>
          <a:prstGeom prst="rect">
            <a:avLst/>
          </a:prstGeom>
          <a:noFill/>
        </p:spPr>
      </p:pic>
      <p:pic>
        <p:nvPicPr>
          <p:cNvPr id="7" name="Graphic 6">
            <a:extLst>
              <a:ext uri="{FF2B5EF4-FFF2-40B4-BE49-F238E27FC236}">
                <a16:creationId xmlns:a16="http://schemas.microsoft.com/office/drawing/2014/main" id="{55277D33-A60A-48DA-9966-539A942A3979}"/>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9674469" y="5461232"/>
            <a:ext cx="993531" cy="1076325"/>
          </a:xfrm>
          <a:prstGeom prst="rect">
            <a:avLst/>
          </a:prstGeom>
        </p:spPr>
      </p:pic>
    </p:spTree>
    <p:extLst>
      <p:ext uri="{BB962C8B-B14F-4D97-AF65-F5344CB8AC3E}">
        <p14:creationId xmlns:p14="http://schemas.microsoft.com/office/powerpoint/2010/main" val="13991686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AA519-14C8-4DF5-81A6-0C25332A547D}"/>
              </a:ext>
            </a:extLst>
          </p:cNvPr>
          <p:cNvSpPr>
            <a:spLocks noGrp="1"/>
          </p:cNvSpPr>
          <p:nvPr>
            <p:ph type="title"/>
          </p:nvPr>
        </p:nvSpPr>
        <p:spPr>
          <a:xfrm>
            <a:off x="838200" y="0"/>
            <a:ext cx="10515600" cy="1325563"/>
          </a:xfrm>
        </p:spPr>
        <p:txBody>
          <a:bodyPr/>
          <a:lstStyle/>
          <a:p>
            <a:r>
              <a:rPr lang="en-US" dirty="0"/>
              <a:t>Project Objectives</a:t>
            </a:r>
          </a:p>
        </p:txBody>
      </p:sp>
      <p:sp>
        <p:nvSpPr>
          <p:cNvPr id="3" name="Content Placeholder 2">
            <a:extLst>
              <a:ext uri="{FF2B5EF4-FFF2-40B4-BE49-F238E27FC236}">
                <a16:creationId xmlns:a16="http://schemas.microsoft.com/office/drawing/2014/main" id="{0C71F1CD-BF7B-4E10-A7D5-7798DD18C454}"/>
              </a:ext>
            </a:extLst>
          </p:cNvPr>
          <p:cNvSpPr>
            <a:spLocks noGrp="1"/>
          </p:cNvSpPr>
          <p:nvPr>
            <p:ph idx="1"/>
          </p:nvPr>
        </p:nvSpPr>
        <p:spPr>
          <a:xfrm>
            <a:off x="838200" y="1222724"/>
            <a:ext cx="10888226" cy="5419235"/>
          </a:xfrm>
        </p:spPr>
        <p:txBody>
          <a:bodyPr>
            <a:normAutofit lnSpcReduction="10000"/>
          </a:bodyPr>
          <a:lstStyle/>
          <a:p>
            <a:r>
              <a:rPr lang="en-US" dirty="0"/>
              <a:t>Overall objective</a:t>
            </a:r>
          </a:p>
          <a:p>
            <a:pPr marL="457200" lvl="1" indent="0">
              <a:buNone/>
            </a:pPr>
            <a:r>
              <a:rPr lang="en-US" dirty="0"/>
              <a:t>Extract and organize BMD information from scanned/</a:t>
            </a:r>
            <a:r>
              <a:rPr lang="en-US" dirty="0" err="1"/>
              <a:t>OCR’d</a:t>
            </a:r>
            <a:r>
              <a:rPr lang="en-US" dirty="0"/>
              <a:t> family history books</a:t>
            </a:r>
          </a:p>
          <a:p>
            <a:r>
              <a:rPr lang="en-US" dirty="0"/>
              <a:t>Extraction Engines</a:t>
            </a:r>
          </a:p>
          <a:p>
            <a:pPr lvl="1"/>
            <a:r>
              <a:rPr lang="en-US" dirty="0"/>
              <a:t>Rules (especially for semi-structured text)</a:t>
            </a:r>
          </a:p>
          <a:p>
            <a:pPr lvl="1"/>
            <a:r>
              <a:rPr lang="en-US" dirty="0"/>
              <a:t>NLP (especially for free-running text)</a:t>
            </a:r>
          </a:p>
          <a:p>
            <a:pPr lvl="1"/>
            <a:r>
              <a:rPr lang="en-US" dirty="0"/>
              <a:t>Machine Learning</a:t>
            </a:r>
          </a:p>
          <a:p>
            <a:r>
              <a:rPr lang="en-US" dirty="0"/>
              <a:t>Organization Pipeline</a:t>
            </a:r>
          </a:p>
          <a:p>
            <a:pPr lvl="1"/>
            <a:r>
              <a:rPr lang="en-US" dirty="0"/>
              <a:t>Curate: merge, check, infer, standardize</a:t>
            </a:r>
          </a:p>
          <a:p>
            <a:pPr lvl="1"/>
            <a:r>
              <a:rPr lang="en-US" dirty="0"/>
              <a:t>Import for search and possible tree update</a:t>
            </a:r>
          </a:p>
          <a:p>
            <a:r>
              <a:rPr lang="en-US" dirty="0"/>
              <a:t>Today’s presentation: Rule creation by text snippet examples</a:t>
            </a:r>
          </a:p>
          <a:p>
            <a:pPr lvl="1"/>
            <a:r>
              <a:rPr lang="en-US" dirty="0"/>
              <a:t>(Hopefully) usable by non-experts</a:t>
            </a:r>
          </a:p>
          <a:p>
            <a:pPr lvl="1"/>
            <a:r>
              <a:rPr lang="en-US" dirty="0"/>
              <a:t>(Hopefully) rapid development</a:t>
            </a:r>
          </a:p>
          <a:p>
            <a:pPr lvl="1"/>
            <a:r>
              <a:rPr lang="en-US" dirty="0"/>
              <a:t>(Hopefully) high quality results</a:t>
            </a:r>
          </a:p>
          <a:p>
            <a:endParaRPr lang="en-US" dirty="0"/>
          </a:p>
        </p:txBody>
      </p:sp>
      <p:grpSp>
        <p:nvGrpSpPr>
          <p:cNvPr id="6" name="Group 5">
            <a:extLst>
              <a:ext uri="{FF2B5EF4-FFF2-40B4-BE49-F238E27FC236}">
                <a16:creationId xmlns:a16="http://schemas.microsoft.com/office/drawing/2014/main" id="{BFCF285A-5F3D-42CA-A6E7-0B38E8270C0B}"/>
              </a:ext>
            </a:extLst>
          </p:cNvPr>
          <p:cNvGrpSpPr/>
          <p:nvPr/>
        </p:nvGrpSpPr>
        <p:grpSpPr>
          <a:xfrm>
            <a:off x="8270140" y="2221396"/>
            <a:ext cx="1321122" cy="2236304"/>
            <a:chOff x="6282313" y="2136913"/>
            <a:chExt cx="3251765" cy="4597946"/>
          </a:xfrm>
        </p:grpSpPr>
        <p:pic>
          <p:nvPicPr>
            <p:cNvPr id="5" name="Picture 4">
              <a:extLst>
                <a:ext uri="{FF2B5EF4-FFF2-40B4-BE49-F238E27FC236}">
                  <a16:creationId xmlns:a16="http://schemas.microsoft.com/office/drawing/2014/main" id="{036C26AF-82AA-41EE-BD55-A6F651E650AE}"/>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282313" y="2136913"/>
              <a:ext cx="2872622" cy="4597946"/>
            </a:xfrm>
            <a:prstGeom prst="rect">
              <a:avLst/>
            </a:prstGeom>
            <a:ln>
              <a:solidFill>
                <a:schemeClr val="tx1"/>
              </a:solidFill>
            </a:ln>
          </p:spPr>
        </p:pic>
        <p:pic>
          <p:nvPicPr>
            <p:cNvPr id="4" name="Picture 3">
              <a:extLst>
                <a:ext uri="{FF2B5EF4-FFF2-40B4-BE49-F238E27FC236}">
                  <a16:creationId xmlns:a16="http://schemas.microsoft.com/office/drawing/2014/main" id="{2487E8E8-3741-4F73-A3F9-589675C74751}"/>
                </a:ext>
              </a:extLst>
            </p:cNvPr>
            <p:cNvPicPr>
              <a:picLocks noChangeAspect="1"/>
            </p:cNvPicPr>
            <p:nvPr/>
          </p:nvPicPr>
          <p:blipFill>
            <a:blip r:embed="rId4"/>
            <a:stretch>
              <a:fillRect/>
            </a:stretch>
          </p:blipFill>
          <p:spPr>
            <a:xfrm>
              <a:off x="6854298" y="5144184"/>
              <a:ext cx="2679780" cy="1325564"/>
            </a:xfrm>
            <a:prstGeom prst="rect">
              <a:avLst/>
            </a:prstGeom>
          </p:spPr>
        </p:pic>
      </p:grpSp>
      <p:sp>
        <p:nvSpPr>
          <p:cNvPr id="7" name="Rectangle 6">
            <a:extLst>
              <a:ext uri="{FF2B5EF4-FFF2-40B4-BE49-F238E27FC236}">
                <a16:creationId xmlns:a16="http://schemas.microsoft.com/office/drawing/2014/main" id="{BB7F11D8-08E5-430D-AE25-9DAEAA4ABD75}"/>
              </a:ext>
            </a:extLst>
          </p:cNvPr>
          <p:cNvSpPr/>
          <p:nvPr/>
        </p:nvSpPr>
        <p:spPr>
          <a:xfrm>
            <a:off x="397565" y="4651513"/>
            <a:ext cx="10515600" cy="16797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18573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AA519-14C8-4DF5-81A6-0C25332A547D}"/>
              </a:ext>
            </a:extLst>
          </p:cNvPr>
          <p:cNvSpPr>
            <a:spLocks noGrp="1"/>
          </p:cNvSpPr>
          <p:nvPr>
            <p:ph type="title"/>
          </p:nvPr>
        </p:nvSpPr>
        <p:spPr>
          <a:xfrm>
            <a:off x="838200" y="0"/>
            <a:ext cx="10515600" cy="1325563"/>
          </a:xfrm>
        </p:spPr>
        <p:txBody>
          <a:bodyPr/>
          <a:lstStyle/>
          <a:p>
            <a:r>
              <a:rPr lang="en-US" dirty="0"/>
              <a:t>Project Objectives</a:t>
            </a:r>
          </a:p>
        </p:txBody>
      </p:sp>
      <p:sp>
        <p:nvSpPr>
          <p:cNvPr id="3" name="Content Placeholder 2">
            <a:extLst>
              <a:ext uri="{FF2B5EF4-FFF2-40B4-BE49-F238E27FC236}">
                <a16:creationId xmlns:a16="http://schemas.microsoft.com/office/drawing/2014/main" id="{0C71F1CD-BF7B-4E10-A7D5-7798DD18C454}"/>
              </a:ext>
            </a:extLst>
          </p:cNvPr>
          <p:cNvSpPr>
            <a:spLocks noGrp="1"/>
          </p:cNvSpPr>
          <p:nvPr>
            <p:ph idx="1"/>
          </p:nvPr>
        </p:nvSpPr>
        <p:spPr>
          <a:xfrm>
            <a:off x="838200" y="1222724"/>
            <a:ext cx="10888226" cy="5419235"/>
          </a:xfrm>
        </p:spPr>
        <p:txBody>
          <a:bodyPr>
            <a:normAutofit lnSpcReduction="10000"/>
          </a:bodyPr>
          <a:lstStyle/>
          <a:p>
            <a:r>
              <a:rPr lang="en-US" dirty="0"/>
              <a:t>Overall objective</a:t>
            </a:r>
          </a:p>
          <a:p>
            <a:pPr marL="457200" lvl="1" indent="0">
              <a:buNone/>
            </a:pPr>
            <a:r>
              <a:rPr lang="en-US" dirty="0"/>
              <a:t>Extract and organize BMD information from scanned/</a:t>
            </a:r>
            <a:r>
              <a:rPr lang="en-US" dirty="0" err="1"/>
              <a:t>OCR’d</a:t>
            </a:r>
            <a:r>
              <a:rPr lang="en-US" dirty="0"/>
              <a:t> family history books</a:t>
            </a:r>
          </a:p>
          <a:p>
            <a:r>
              <a:rPr lang="en-US" dirty="0"/>
              <a:t>Extraction Engines</a:t>
            </a:r>
          </a:p>
          <a:p>
            <a:pPr lvl="1"/>
            <a:r>
              <a:rPr lang="en-US" dirty="0"/>
              <a:t>Rules (especially for semi-structured text)</a:t>
            </a:r>
          </a:p>
          <a:p>
            <a:pPr lvl="1"/>
            <a:r>
              <a:rPr lang="en-US" dirty="0"/>
              <a:t>NLP (especially for free-running text)</a:t>
            </a:r>
          </a:p>
          <a:p>
            <a:pPr lvl="1"/>
            <a:r>
              <a:rPr lang="en-US" dirty="0"/>
              <a:t>Machine Learning</a:t>
            </a:r>
          </a:p>
          <a:p>
            <a:r>
              <a:rPr lang="en-US" dirty="0"/>
              <a:t>Organization Pipeline</a:t>
            </a:r>
          </a:p>
          <a:p>
            <a:pPr lvl="1"/>
            <a:r>
              <a:rPr lang="en-US" dirty="0"/>
              <a:t>Curate: merge, check, infer, standardize</a:t>
            </a:r>
          </a:p>
          <a:p>
            <a:pPr lvl="1"/>
            <a:r>
              <a:rPr lang="en-US" dirty="0"/>
              <a:t>Import for search and possible tree update</a:t>
            </a:r>
          </a:p>
          <a:p>
            <a:r>
              <a:rPr lang="en-US" dirty="0"/>
              <a:t>Today’s presentation: Rule creation by text snippet examples</a:t>
            </a:r>
          </a:p>
          <a:p>
            <a:pPr lvl="1"/>
            <a:r>
              <a:rPr lang="en-US" dirty="0"/>
              <a:t>(Hopefully) usable by non-experts</a:t>
            </a:r>
          </a:p>
          <a:p>
            <a:pPr lvl="1"/>
            <a:r>
              <a:rPr lang="en-US" dirty="0"/>
              <a:t>(Hopefully) rapid development</a:t>
            </a:r>
          </a:p>
          <a:p>
            <a:pPr lvl="1"/>
            <a:r>
              <a:rPr lang="en-US" dirty="0"/>
              <a:t>(Hopefully) high quality results</a:t>
            </a:r>
          </a:p>
          <a:p>
            <a:endParaRPr lang="en-US" dirty="0"/>
          </a:p>
        </p:txBody>
      </p:sp>
      <p:grpSp>
        <p:nvGrpSpPr>
          <p:cNvPr id="6" name="Group 5">
            <a:extLst>
              <a:ext uri="{FF2B5EF4-FFF2-40B4-BE49-F238E27FC236}">
                <a16:creationId xmlns:a16="http://schemas.microsoft.com/office/drawing/2014/main" id="{BFCF285A-5F3D-42CA-A6E7-0B38E8270C0B}"/>
              </a:ext>
            </a:extLst>
          </p:cNvPr>
          <p:cNvGrpSpPr/>
          <p:nvPr/>
        </p:nvGrpSpPr>
        <p:grpSpPr>
          <a:xfrm>
            <a:off x="8270140" y="2221396"/>
            <a:ext cx="1321122" cy="2236304"/>
            <a:chOff x="6282313" y="2136913"/>
            <a:chExt cx="3251765" cy="4597946"/>
          </a:xfrm>
        </p:grpSpPr>
        <p:pic>
          <p:nvPicPr>
            <p:cNvPr id="5" name="Picture 4">
              <a:extLst>
                <a:ext uri="{FF2B5EF4-FFF2-40B4-BE49-F238E27FC236}">
                  <a16:creationId xmlns:a16="http://schemas.microsoft.com/office/drawing/2014/main" id="{036C26AF-82AA-41EE-BD55-A6F651E650AE}"/>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282313" y="2136913"/>
              <a:ext cx="2872622" cy="4597946"/>
            </a:xfrm>
            <a:prstGeom prst="rect">
              <a:avLst/>
            </a:prstGeom>
            <a:ln>
              <a:solidFill>
                <a:schemeClr val="tx1"/>
              </a:solidFill>
            </a:ln>
          </p:spPr>
        </p:pic>
        <p:pic>
          <p:nvPicPr>
            <p:cNvPr id="4" name="Picture 3">
              <a:extLst>
                <a:ext uri="{FF2B5EF4-FFF2-40B4-BE49-F238E27FC236}">
                  <a16:creationId xmlns:a16="http://schemas.microsoft.com/office/drawing/2014/main" id="{2487E8E8-3741-4F73-A3F9-589675C74751}"/>
                </a:ext>
              </a:extLst>
            </p:cNvPr>
            <p:cNvPicPr>
              <a:picLocks noChangeAspect="1"/>
            </p:cNvPicPr>
            <p:nvPr/>
          </p:nvPicPr>
          <p:blipFill>
            <a:blip r:embed="rId3"/>
            <a:stretch>
              <a:fillRect/>
            </a:stretch>
          </p:blipFill>
          <p:spPr>
            <a:xfrm>
              <a:off x="6854298" y="5144184"/>
              <a:ext cx="2679780" cy="1325564"/>
            </a:xfrm>
            <a:prstGeom prst="rect">
              <a:avLst/>
            </a:prstGeom>
          </p:spPr>
        </p:pic>
      </p:grpSp>
    </p:spTree>
    <p:extLst>
      <p:ext uri="{BB962C8B-B14F-4D97-AF65-F5344CB8AC3E}">
        <p14:creationId xmlns:p14="http://schemas.microsoft.com/office/powerpoint/2010/main" val="24811176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196C0-9407-4B4C-A3CE-ED37BE6671A1}"/>
              </a:ext>
            </a:extLst>
          </p:cNvPr>
          <p:cNvSpPr>
            <a:spLocks noGrp="1"/>
          </p:cNvSpPr>
          <p:nvPr>
            <p:ph type="title"/>
          </p:nvPr>
        </p:nvSpPr>
        <p:spPr>
          <a:xfrm>
            <a:off x="549600" y="0"/>
            <a:ext cx="11092800" cy="827747"/>
          </a:xfrm>
        </p:spPr>
        <p:txBody>
          <a:bodyPr/>
          <a:lstStyle/>
          <a:p>
            <a:r>
              <a:rPr lang="en-US" dirty="0"/>
              <a:t>Pattern Examples</a:t>
            </a:r>
          </a:p>
        </p:txBody>
      </p:sp>
      <p:pic>
        <p:nvPicPr>
          <p:cNvPr id="8" name="Picture 7">
            <a:extLst>
              <a:ext uri="{FF2B5EF4-FFF2-40B4-BE49-F238E27FC236}">
                <a16:creationId xmlns:a16="http://schemas.microsoft.com/office/drawing/2014/main" id="{942C2184-0BC8-4978-B378-4574B0DB730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94333" y="831042"/>
            <a:ext cx="3713319" cy="5943574"/>
          </a:xfrm>
          <a:prstGeom prst="rect">
            <a:avLst/>
          </a:prstGeom>
          <a:ln>
            <a:solidFill>
              <a:schemeClr val="tx1"/>
            </a:solidFill>
          </a:ln>
        </p:spPr>
      </p:pic>
      <p:pic>
        <p:nvPicPr>
          <p:cNvPr id="10" name="Picture 9">
            <a:extLst>
              <a:ext uri="{FF2B5EF4-FFF2-40B4-BE49-F238E27FC236}">
                <a16:creationId xmlns:a16="http://schemas.microsoft.com/office/drawing/2014/main" id="{11547356-9722-477E-9E23-8F3216CA341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6709" y="837795"/>
            <a:ext cx="3102879" cy="5943574"/>
          </a:xfrm>
          <a:prstGeom prst="rect">
            <a:avLst/>
          </a:prstGeom>
          <a:ln>
            <a:solidFill>
              <a:schemeClr val="tx1"/>
            </a:solidFill>
          </a:ln>
        </p:spPr>
      </p:pic>
      <p:pic>
        <p:nvPicPr>
          <p:cNvPr id="12" name="Picture 11">
            <a:extLst>
              <a:ext uri="{FF2B5EF4-FFF2-40B4-BE49-F238E27FC236}">
                <a16:creationId xmlns:a16="http://schemas.microsoft.com/office/drawing/2014/main" id="{64510460-EC62-40CA-88C8-C1E03B5CE6D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11776" y="834304"/>
            <a:ext cx="4457050" cy="5937018"/>
          </a:xfrm>
          <a:prstGeom prst="rect">
            <a:avLst/>
          </a:prstGeom>
          <a:ln>
            <a:solidFill>
              <a:schemeClr val="tx1"/>
            </a:solidFill>
          </a:ln>
        </p:spPr>
      </p:pic>
    </p:spTree>
    <p:extLst>
      <p:ext uri="{BB962C8B-B14F-4D97-AF65-F5344CB8AC3E}">
        <p14:creationId xmlns:p14="http://schemas.microsoft.com/office/powerpoint/2010/main" val="30814579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196C0-9407-4B4C-A3CE-ED37BE6671A1}"/>
              </a:ext>
            </a:extLst>
          </p:cNvPr>
          <p:cNvSpPr>
            <a:spLocks noGrp="1"/>
          </p:cNvSpPr>
          <p:nvPr>
            <p:ph type="title"/>
          </p:nvPr>
        </p:nvSpPr>
        <p:spPr>
          <a:xfrm>
            <a:off x="549600" y="0"/>
            <a:ext cx="11092800" cy="827747"/>
          </a:xfrm>
        </p:spPr>
        <p:txBody>
          <a:bodyPr/>
          <a:lstStyle/>
          <a:p>
            <a:r>
              <a:rPr lang="en-US" dirty="0"/>
              <a:t>Pattern Examples – Large (layout components)</a:t>
            </a:r>
          </a:p>
        </p:txBody>
      </p:sp>
      <p:pic>
        <p:nvPicPr>
          <p:cNvPr id="8" name="Picture 7">
            <a:extLst>
              <a:ext uri="{FF2B5EF4-FFF2-40B4-BE49-F238E27FC236}">
                <a16:creationId xmlns:a16="http://schemas.microsoft.com/office/drawing/2014/main" id="{942C2184-0BC8-4978-B378-4574B0DB730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94333" y="831042"/>
            <a:ext cx="3713319" cy="5943574"/>
          </a:xfrm>
          <a:prstGeom prst="rect">
            <a:avLst/>
          </a:prstGeom>
          <a:ln>
            <a:solidFill>
              <a:schemeClr val="tx1"/>
            </a:solidFill>
          </a:ln>
        </p:spPr>
      </p:pic>
      <p:pic>
        <p:nvPicPr>
          <p:cNvPr id="10" name="Picture 9">
            <a:extLst>
              <a:ext uri="{FF2B5EF4-FFF2-40B4-BE49-F238E27FC236}">
                <a16:creationId xmlns:a16="http://schemas.microsoft.com/office/drawing/2014/main" id="{11547356-9722-477E-9E23-8F3216CA341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6709" y="837795"/>
            <a:ext cx="3102879" cy="5943574"/>
          </a:xfrm>
          <a:prstGeom prst="rect">
            <a:avLst/>
          </a:prstGeom>
          <a:ln>
            <a:solidFill>
              <a:schemeClr val="tx1"/>
            </a:solidFill>
          </a:ln>
        </p:spPr>
      </p:pic>
      <p:pic>
        <p:nvPicPr>
          <p:cNvPr id="12" name="Picture 11">
            <a:extLst>
              <a:ext uri="{FF2B5EF4-FFF2-40B4-BE49-F238E27FC236}">
                <a16:creationId xmlns:a16="http://schemas.microsoft.com/office/drawing/2014/main" id="{64510460-EC62-40CA-88C8-C1E03B5CE6D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11776" y="834304"/>
            <a:ext cx="4457050" cy="5937018"/>
          </a:xfrm>
          <a:prstGeom prst="rect">
            <a:avLst/>
          </a:prstGeom>
          <a:ln>
            <a:solidFill>
              <a:schemeClr val="tx1"/>
            </a:solidFill>
          </a:ln>
        </p:spPr>
      </p:pic>
      <p:sp>
        <p:nvSpPr>
          <p:cNvPr id="3" name="Rectangle 2">
            <a:extLst>
              <a:ext uri="{FF2B5EF4-FFF2-40B4-BE49-F238E27FC236}">
                <a16:creationId xmlns:a16="http://schemas.microsoft.com/office/drawing/2014/main" id="{551E9593-8534-4715-8827-3099CFDC09E2}"/>
              </a:ext>
            </a:extLst>
          </p:cNvPr>
          <p:cNvSpPr/>
          <p:nvPr/>
        </p:nvSpPr>
        <p:spPr>
          <a:xfrm>
            <a:off x="432079" y="3553350"/>
            <a:ext cx="2421653" cy="60666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E032BD22-39F2-478A-B519-DF6D84F18705}"/>
              </a:ext>
            </a:extLst>
          </p:cNvPr>
          <p:cNvSpPr/>
          <p:nvPr/>
        </p:nvSpPr>
        <p:spPr>
          <a:xfrm>
            <a:off x="3928905" y="5476354"/>
            <a:ext cx="3768131" cy="73352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5DA1F4E-5CD6-4678-A6D1-842D43F4BE5C}"/>
              </a:ext>
            </a:extLst>
          </p:cNvPr>
          <p:cNvSpPr/>
          <p:nvPr/>
        </p:nvSpPr>
        <p:spPr>
          <a:xfrm>
            <a:off x="8591341" y="2689194"/>
            <a:ext cx="2994407" cy="97845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86184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196C0-9407-4B4C-A3CE-ED37BE6671A1}"/>
              </a:ext>
            </a:extLst>
          </p:cNvPr>
          <p:cNvSpPr>
            <a:spLocks noGrp="1"/>
          </p:cNvSpPr>
          <p:nvPr>
            <p:ph type="title"/>
          </p:nvPr>
        </p:nvSpPr>
        <p:spPr>
          <a:xfrm>
            <a:off x="549600" y="0"/>
            <a:ext cx="11092800" cy="827747"/>
          </a:xfrm>
        </p:spPr>
        <p:txBody>
          <a:bodyPr/>
          <a:lstStyle/>
          <a:p>
            <a:r>
              <a:rPr lang="en-US" dirty="0"/>
              <a:t>Pattern Examples – Intermediate (records)</a:t>
            </a:r>
          </a:p>
        </p:txBody>
      </p:sp>
      <p:pic>
        <p:nvPicPr>
          <p:cNvPr id="6" name="Picture 5">
            <a:extLst>
              <a:ext uri="{FF2B5EF4-FFF2-40B4-BE49-F238E27FC236}">
                <a16:creationId xmlns:a16="http://schemas.microsoft.com/office/drawing/2014/main" id="{1EA15C09-78D5-4990-82FF-67A9034CAF92}"/>
              </a:ext>
            </a:extLst>
          </p:cNvPr>
          <p:cNvPicPr>
            <a:picLocks noChangeAspect="1"/>
          </p:cNvPicPr>
          <p:nvPr/>
        </p:nvPicPr>
        <p:blipFill>
          <a:blip r:embed="rId3"/>
          <a:stretch>
            <a:fillRect/>
          </a:stretch>
        </p:blipFill>
        <p:spPr>
          <a:xfrm>
            <a:off x="1515103" y="2748643"/>
            <a:ext cx="8372475" cy="1533525"/>
          </a:xfrm>
          <a:prstGeom prst="rect">
            <a:avLst/>
          </a:prstGeom>
          <a:ln>
            <a:solidFill>
              <a:schemeClr val="tx1"/>
            </a:solidFill>
          </a:ln>
        </p:spPr>
      </p:pic>
      <p:pic>
        <p:nvPicPr>
          <p:cNvPr id="7" name="Picture 6">
            <a:extLst>
              <a:ext uri="{FF2B5EF4-FFF2-40B4-BE49-F238E27FC236}">
                <a16:creationId xmlns:a16="http://schemas.microsoft.com/office/drawing/2014/main" id="{53390F4F-8F23-428C-9978-401F441B1FAF}"/>
              </a:ext>
            </a:extLst>
          </p:cNvPr>
          <p:cNvPicPr>
            <a:picLocks noChangeAspect="1"/>
          </p:cNvPicPr>
          <p:nvPr/>
        </p:nvPicPr>
        <p:blipFill>
          <a:blip r:embed="rId4"/>
          <a:stretch>
            <a:fillRect/>
          </a:stretch>
        </p:blipFill>
        <p:spPr>
          <a:xfrm>
            <a:off x="113176" y="732797"/>
            <a:ext cx="7591425" cy="1924050"/>
          </a:xfrm>
          <a:prstGeom prst="rect">
            <a:avLst/>
          </a:prstGeom>
          <a:ln>
            <a:solidFill>
              <a:schemeClr val="tx1"/>
            </a:solidFill>
          </a:ln>
        </p:spPr>
      </p:pic>
      <p:pic>
        <p:nvPicPr>
          <p:cNvPr id="9" name="Picture 8">
            <a:extLst>
              <a:ext uri="{FF2B5EF4-FFF2-40B4-BE49-F238E27FC236}">
                <a16:creationId xmlns:a16="http://schemas.microsoft.com/office/drawing/2014/main" id="{761BFB26-CFD9-44B3-BB2D-CFBFA9C04981}"/>
              </a:ext>
            </a:extLst>
          </p:cNvPr>
          <p:cNvPicPr>
            <a:picLocks noChangeAspect="1"/>
          </p:cNvPicPr>
          <p:nvPr/>
        </p:nvPicPr>
        <p:blipFill>
          <a:blip r:embed="rId5"/>
          <a:stretch>
            <a:fillRect/>
          </a:stretch>
        </p:blipFill>
        <p:spPr>
          <a:xfrm>
            <a:off x="4103643" y="4360852"/>
            <a:ext cx="7877175" cy="2505075"/>
          </a:xfrm>
          <a:prstGeom prst="rect">
            <a:avLst/>
          </a:prstGeom>
          <a:ln>
            <a:solidFill>
              <a:schemeClr val="tx1"/>
            </a:solidFill>
          </a:ln>
        </p:spPr>
      </p:pic>
      <p:sp>
        <p:nvSpPr>
          <p:cNvPr id="38" name="Rectangle 37">
            <a:extLst>
              <a:ext uri="{FF2B5EF4-FFF2-40B4-BE49-F238E27FC236}">
                <a16:creationId xmlns:a16="http://schemas.microsoft.com/office/drawing/2014/main" id="{00C393C1-6D78-4FC2-B647-0A726FD6AC0E}"/>
              </a:ext>
            </a:extLst>
          </p:cNvPr>
          <p:cNvSpPr/>
          <p:nvPr/>
        </p:nvSpPr>
        <p:spPr>
          <a:xfrm>
            <a:off x="166341" y="785962"/>
            <a:ext cx="1401926" cy="186746"/>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3DC5B792-4743-4106-B7D9-17B07288BF1A}"/>
              </a:ext>
            </a:extLst>
          </p:cNvPr>
          <p:cNvSpPr/>
          <p:nvPr/>
        </p:nvSpPr>
        <p:spPr>
          <a:xfrm>
            <a:off x="3742437" y="789682"/>
            <a:ext cx="1041024" cy="183026"/>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FEF3097-0C2F-4886-A003-9EED18204691}"/>
              </a:ext>
            </a:extLst>
          </p:cNvPr>
          <p:cNvSpPr/>
          <p:nvPr/>
        </p:nvSpPr>
        <p:spPr>
          <a:xfrm>
            <a:off x="6201509" y="782132"/>
            <a:ext cx="1433383" cy="247056"/>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E46A1A9-60C6-4F43-A9AA-452862703742}"/>
              </a:ext>
            </a:extLst>
          </p:cNvPr>
          <p:cNvSpPr/>
          <p:nvPr/>
        </p:nvSpPr>
        <p:spPr>
          <a:xfrm>
            <a:off x="1618911" y="2795510"/>
            <a:ext cx="1918108" cy="195549"/>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692A80C1-DACD-4CC7-A75B-50BD17F861BE}"/>
              </a:ext>
            </a:extLst>
          </p:cNvPr>
          <p:cNvSpPr/>
          <p:nvPr/>
        </p:nvSpPr>
        <p:spPr>
          <a:xfrm>
            <a:off x="3763704" y="2795511"/>
            <a:ext cx="1253348" cy="186338"/>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76D89037-16B6-4E5A-98BC-BB4DC4913AB7}"/>
              </a:ext>
            </a:extLst>
          </p:cNvPr>
          <p:cNvSpPr/>
          <p:nvPr/>
        </p:nvSpPr>
        <p:spPr>
          <a:xfrm>
            <a:off x="8106356" y="2828433"/>
            <a:ext cx="1885030" cy="177065"/>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3674E959-29AC-4813-A4B6-B73CA7AE5A24}"/>
              </a:ext>
            </a:extLst>
          </p:cNvPr>
          <p:cNvSpPr/>
          <p:nvPr/>
        </p:nvSpPr>
        <p:spPr>
          <a:xfrm>
            <a:off x="3115421" y="3014647"/>
            <a:ext cx="1044161" cy="209722"/>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BC2B2FB8-1176-4A1A-A0D5-EE772232BDF4}"/>
              </a:ext>
            </a:extLst>
          </p:cNvPr>
          <p:cNvSpPr/>
          <p:nvPr/>
        </p:nvSpPr>
        <p:spPr>
          <a:xfrm>
            <a:off x="4606229" y="2997901"/>
            <a:ext cx="1231863" cy="182515"/>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7095772-D349-4924-B46C-CF2F637C3DE3}"/>
              </a:ext>
            </a:extLst>
          </p:cNvPr>
          <p:cNvSpPr/>
          <p:nvPr/>
        </p:nvSpPr>
        <p:spPr>
          <a:xfrm>
            <a:off x="5928529" y="2997901"/>
            <a:ext cx="1231864" cy="198312"/>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0FDFB43A-3EC9-42A0-B7F2-DBBCE75B7D1C}"/>
              </a:ext>
            </a:extLst>
          </p:cNvPr>
          <p:cNvSpPr/>
          <p:nvPr/>
        </p:nvSpPr>
        <p:spPr>
          <a:xfrm>
            <a:off x="5565618" y="4403157"/>
            <a:ext cx="2679676" cy="194974"/>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11D19D18-AC8D-4418-B026-2B70BF998CFF}"/>
              </a:ext>
            </a:extLst>
          </p:cNvPr>
          <p:cNvSpPr/>
          <p:nvPr/>
        </p:nvSpPr>
        <p:spPr>
          <a:xfrm>
            <a:off x="9887578" y="4694586"/>
            <a:ext cx="2243958" cy="226234"/>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CA55949E-6BD3-4F23-B484-B04D5A4DB7C9}"/>
              </a:ext>
            </a:extLst>
          </p:cNvPr>
          <p:cNvSpPr/>
          <p:nvPr/>
        </p:nvSpPr>
        <p:spPr>
          <a:xfrm>
            <a:off x="3980829" y="5012244"/>
            <a:ext cx="1093589" cy="190639"/>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9BD5CA4C-E955-47A7-92AC-5139C7B029F8}"/>
              </a:ext>
            </a:extLst>
          </p:cNvPr>
          <p:cNvSpPr/>
          <p:nvPr/>
        </p:nvSpPr>
        <p:spPr>
          <a:xfrm>
            <a:off x="5200329" y="5628515"/>
            <a:ext cx="1409422" cy="200297"/>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468FD9B9-6F82-49FB-BD67-62E62EAC603A}"/>
              </a:ext>
            </a:extLst>
          </p:cNvPr>
          <p:cNvSpPr/>
          <p:nvPr/>
        </p:nvSpPr>
        <p:spPr>
          <a:xfrm>
            <a:off x="5239158" y="5868196"/>
            <a:ext cx="1409422" cy="200297"/>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3B7F6CE2-926C-4013-BFF0-3A9AF951692E}"/>
              </a:ext>
            </a:extLst>
          </p:cNvPr>
          <p:cNvSpPr/>
          <p:nvPr/>
        </p:nvSpPr>
        <p:spPr>
          <a:xfrm>
            <a:off x="5207260" y="6147177"/>
            <a:ext cx="1682637" cy="200297"/>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387F524E-C37B-4C51-85DC-7864A206E5DE}"/>
              </a:ext>
            </a:extLst>
          </p:cNvPr>
          <p:cNvSpPr/>
          <p:nvPr/>
        </p:nvSpPr>
        <p:spPr>
          <a:xfrm>
            <a:off x="5185997" y="6388685"/>
            <a:ext cx="1597226" cy="200297"/>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205BA888-FE19-4B46-AAC0-B6FEE34271FD}"/>
              </a:ext>
            </a:extLst>
          </p:cNvPr>
          <p:cNvSpPr/>
          <p:nvPr/>
        </p:nvSpPr>
        <p:spPr>
          <a:xfrm>
            <a:off x="5175363" y="6613372"/>
            <a:ext cx="1473217" cy="200297"/>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65DA2BEF-20D7-4C25-8B12-EF29E3B40788}"/>
              </a:ext>
            </a:extLst>
          </p:cNvPr>
          <p:cNvSpPr/>
          <p:nvPr/>
        </p:nvSpPr>
        <p:spPr>
          <a:xfrm>
            <a:off x="1334229" y="3020641"/>
            <a:ext cx="1740565" cy="161337"/>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7E419789-4CE4-4A38-80EC-61BA61D29100}"/>
              </a:ext>
            </a:extLst>
          </p:cNvPr>
          <p:cNvSpPr txBox="1"/>
          <p:nvPr/>
        </p:nvSpPr>
        <p:spPr>
          <a:xfrm>
            <a:off x="8245294" y="1169581"/>
            <a:ext cx="1074333" cy="461665"/>
          </a:xfrm>
          <a:prstGeom prst="rect">
            <a:avLst/>
          </a:prstGeom>
          <a:noFill/>
        </p:spPr>
        <p:txBody>
          <a:bodyPr wrap="none" rtlCol="0">
            <a:spAutoFit/>
          </a:bodyPr>
          <a:lstStyle/>
          <a:p>
            <a:r>
              <a:rPr lang="en-US" sz="2400" dirty="0">
                <a:highlight>
                  <a:srgbClr val="FFFF00"/>
                </a:highlight>
              </a:rPr>
              <a:t>Couple</a:t>
            </a:r>
          </a:p>
        </p:txBody>
      </p:sp>
      <p:sp>
        <p:nvSpPr>
          <p:cNvPr id="59" name="TextBox 58">
            <a:extLst>
              <a:ext uri="{FF2B5EF4-FFF2-40B4-BE49-F238E27FC236}">
                <a16:creationId xmlns:a16="http://schemas.microsoft.com/office/drawing/2014/main" id="{061ABA41-73FB-454E-802B-EBE03A6C1E8E}"/>
              </a:ext>
            </a:extLst>
          </p:cNvPr>
          <p:cNvSpPr txBox="1"/>
          <p:nvPr/>
        </p:nvSpPr>
        <p:spPr>
          <a:xfrm>
            <a:off x="10450624" y="2976844"/>
            <a:ext cx="1037272" cy="461665"/>
          </a:xfrm>
          <a:prstGeom prst="rect">
            <a:avLst/>
          </a:prstGeom>
          <a:noFill/>
        </p:spPr>
        <p:txBody>
          <a:bodyPr wrap="none" rtlCol="0">
            <a:spAutoFit/>
          </a:bodyPr>
          <a:lstStyle/>
          <a:p>
            <a:r>
              <a:rPr lang="en-US" sz="2400" dirty="0">
                <a:highlight>
                  <a:srgbClr val="FFFF00"/>
                </a:highlight>
              </a:rPr>
              <a:t>Person</a:t>
            </a:r>
          </a:p>
        </p:txBody>
      </p:sp>
      <p:sp>
        <p:nvSpPr>
          <p:cNvPr id="60" name="TextBox 59">
            <a:extLst>
              <a:ext uri="{FF2B5EF4-FFF2-40B4-BE49-F238E27FC236}">
                <a16:creationId xmlns:a16="http://schemas.microsoft.com/office/drawing/2014/main" id="{BF6D9D8E-27EE-433E-9AB3-694E4D85C777}"/>
              </a:ext>
            </a:extLst>
          </p:cNvPr>
          <p:cNvSpPr txBox="1"/>
          <p:nvPr/>
        </p:nvSpPr>
        <p:spPr>
          <a:xfrm>
            <a:off x="2360595" y="5358809"/>
            <a:ext cx="990720" cy="461665"/>
          </a:xfrm>
          <a:prstGeom prst="rect">
            <a:avLst/>
          </a:prstGeom>
          <a:noFill/>
        </p:spPr>
        <p:txBody>
          <a:bodyPr wrap="none" rtlCol="0">
            <a:spAutoFit/>
          </a:bodyPr>
          <a:lstStyle/>
          <a:p>
            <a:r>
              <a:rPr lang="en-US" sz="2400" dirty="0">
                <a:highlight>
                  <a:srgbClr val="FFFF00"/>
                </a:highlight>
              </a:rPr>
              <a:t>Family</a:t>
            </a:r>
          </a:p>
        </p:txBody>
      </p:sp>
    </p:spTree>
    <p:extLst>
      <p:ext uri="{BB962C8B-B14F-4D97-AF65-F5344CB8AC3E}">
        <p14:creationId xmlns:p14="http://schemas.microsoft.com/office/powerpoint/2010/main" val="34594942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196C0-9407-4B4C-A3CE-ED37BE6671A1}"/>
              </a:ext>
            </a:extLst>
          </p:cNvPr>
          <p:cNvSpPr>
            <a:spLocks noGrp="1"/>
          </p:cNvSpPr>
          <p:nvPr>
            <p:ph type="title"/>
          </p:nvPr>
        </p:nvSpPr>
        <p:spPr>
          <a:xfrm>
            <a:off x="549600" y="0"/>
            <a:ext cx="11092800" cy="827747"/>
          </a:xfrm>
        </p:spPr>
        <p:txBody>
          <a:bodyPr/>
          <a:lstStyle/>
          <a:p>
            <a:r>
              <a:rPr lang="en-US" dirty="0"/>
              <a:t>Pattern Examples – Small (text snippets)</a:t>
            </a:r>
          </a:p>
        </p:txBody>
      </p:sp>
      <p:pic>
        <p:nvPicPr>
          <p:cNvPr id="6" name="Picture 5">
            <a:extLst>
              <a:ext uri="{FF2B5EF4-FFF2-40B4-BE49-F238E27FC236}">
                <a16:creationId xmlns:a16="http://schemas.microsoft.com/office/drawing/2014/main" id="{1EA15C09-78D5-4990-82FF-67A9034CAF92}"/>
              </a:ext>
            </a:extLst>
          </p:cNvPr>
          <p:cNvPicPr>
            <a:picLocks noChangeAspect="1"/>
          </p:cNvPicPr>
          <p:nvPr/>
        </p:nvPicPr>
        <p:blipFill>
          <a:blip r:embed="rId3"/>
          <a:stretch>
            <a:fillRect/>
          </a:stretch>
        </p:blipFill>
        <p:spPr>
          <a:xfrm>
            <a:off x="1515103" y="2748643"/>
            <a:ext cx="8372475" cy="1533525"/>
          </a:xfrm>
          <a:prstGeom prst="rect">
            <a:avLst/>
          </a:prstGeom>
          <a:ln>
            <a:solidFill>
              <a:schemeClr val="tx1"/>
            </a:solidFill>
          </a:ln>
        </p:spPr>
      </p:pic>
      <p:pic>
        <p:nvPicPr>
          <p:cNvPr id="9" name="Picture 8">
            <a:extLst>
              <a:ext uri="{FF2B5EF4-FFF2-40B4-BE49-F238E27FC236}">
                <a16:creationId xmlns:a16="http://schemas.microsoft.com/office/drawing/2014/main" id="{761BFB26-CFD9-44B3-BB2D-CFBFA9C04981}"/>
              </a:ext>
            </a:extLst>
          </p:cNvPr>
          <p:cNvPicPr>
            <a:picLocks noChangeAspect="1"/>
          </p:cNvPicPr>
          <p:nvPr/>
        </p:nvPicPr>
        <p:blipFill>
          <a:blip r:embed="rId4"/>
          <a:stretch>
            <a:fillRect/>
          </a:stretch>
        </p:blipFill>
        <p:spPr>
          <a:xfrm>
            <a:off x="4103643" y="4360852"/>
            <a:ext cx="7877175" cy="2505075"/>
          </a:xfrm>
          <a:prstGeom prst="rect">
            <a:avLst/>
          </a:prstGeom>
          <a:ln>
            <a:solidFill>
              <a:schemeClr val="tx1"/>
            </a:solidFill>
          </a:ln>
        </p:spPr>
      </p:pic>
      <p:sp>
        <p:nvSpPr>
          <p:cNvPr id="13" name="Rectangle 12">
            <a:extLst>
              <a:ext uri="{FF2B5EF4-FFF2-40B4-BE49-F238E27FC236}">
                <a16:creationId xmlns:a16="http://schemas.microsoft.com/office/drawing/2014/main" id="{B434AB30-8230-44C2-BB77-65C7B0ECFD18}"/>
              </a:ext>
            </a:extLst>
          </p:cNvPr>
          <p:cNvSpPr/>
          <p:nvPr/>
        </p:nvSpPr>
        <p:spPr>
          <a:xfrm>
            <a:off x="1515102" y="2800141"/>
            <a:ext cx="2021917" cy="2143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D929E9C-6399-475F-8965-56D98E4C89D6}"/>
              </a:ext>
            </a:extLst>
          </p:cNvPr>
          <p:cNvSpPr/>
          <p:nvPr/>
        </p:nvSpPr>
        <p:spPr>
          <a:xfrm>
            <a:off x="3717890" y="2800141"/>
            <a:ext cx="1356528" cy="2143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971AB40-B01B-495E-A7BD-34E54F40F36E}"/>
              </a:ext>
            </a:extLst>
          </p:cNvPr>
          <p:cNvSpPr/>
          <p:nvPr/>
        </p:nvSpPr>
        <p:spPr>
          <a:xfrm>
            <a:off x="7717134" y="2800141"/>
            <a:ext cx="2280976" cy="2143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6B62119-C9DC-40DD-A3E7-3FF47F7EDECC}"/>
              </a:ext>
            </a:extLst>
          </p:cNvPr>
          <p:cNvSpPr/>
          <p:nvPr/>
        </p:nvSpPr>
        <p:spPr>
          <a:xfrm>
            <a:off x="1334231" y="3014505"/>
            <a:ext cx="1740565" cy="19091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B2603C4-34A3-48DC-AC86-5604A6DEC160}"/>
              </a:ext>
            </a:extLst>
          </p:cNvPr>
          <p:cNvSpPr/>
          <p:nvPr/>
        </p:nvSpPr>
        <p:spPr>
          <a:xfrm>
            <a:off x="2843683" y="2998504"/>
            <a:ext cx="1356528" cy="19770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F7CEA4B-C914-456B-B92B-EB29597F8563}"/>
              </a:ext>
            </a:extLst>
          </p:cNvPr>
          <p:cNvSpPr/>
          <p:nvPr/>
        </p:nvSpPr>
        <p:spPr>
          <a:xfrm>
            <a:off x="4381082" y="3014505"/>
            <a:ext cx="1457010" cy="19091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239B3A7-B330-48C0-B312-E0FDC7758477}"/>
              </a:ext>
            </a:extLst>
          </p:cNvPr>
          <p:cNvSpPr/>
          <p:nvPr/>
        </p:nvSpPr>
        <p:spPr>
          <a:xfrm>
            <a:off x="5423070" y="2997901"/>
            <a:ext cx="1771550" cy="20752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B0996B21-5CC6-44E5-B825-B55B3CAF17A3}"/>
              </a:ext>
            </a:extLst>
          </p:cNvPr>
          <p:cNvSpPr/>
          <p:nvPr/>
        </p:nvSpPr>
        <p:spPr>
          <a:xfrm>
            <a:off x="8571244" y="3014505"/>
            <a:ext cx="1426866" cy="19091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53A152A9-0260-40D9-A9EE-40DBD0C1C040}"/>
              </a:ext>
            </a:extLst>
          </p:cNvPr>
          <p:cNvSpPr/>
          <p:nvPr/>
        </p:nvSpPr>
        <p:spPr>
          <a:xfrm>
            <a:off x="1334230" y="3205424"/>
            <a:ext cx="2202789" cy="20463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D1D56536-ADE2-41C0-B5A1-37C6F24E07B7}"/>
              </a:ext>
            </a:extLst>
          </p:cNvPr>
          <p:cNvSpPr/>
          <p:nvPr/>
        </p:nvSpPr>
        <p:spPr>
          <a:xfrm>
            <a:off x="4963886" y="3205424"/>
            <a:ext cx="1808703" cy="19038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0A7D207F-C35F-4D6A-A970-D7E054E63247}"/>
              </a:ext>
            </a:extLst>
          </p:cNvPr>
          <p:cNvSpPr/>
          <p:nvPr/>
        </p:nvSpPr>
        <p:spPr>
          <a:xfrm>
            <a:off x="2813538" y="3429000"/>
            <a:ext cx="2451798" cy="16673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901BA6-6CF6-433F-AC33-4C35DF9CC69E}"/>
              </a:ext>
            </a:extLst>
          </p:cNvPr>
          <p:cNvSpPr/>
          <p:nvPr/>
        </p:nvSpPr>
        <p:spPr>
          <a:xfrm>
            <a:off x="5586884" y="3404820"/>
            <a:ext cx="2542232" cy="2143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E2BA3103-7140-4F6F-8EE2-5328809DDD98}"/>
              </a:ext>
            </a:extLst>
          </p:cNvPr>
          <p:cNvSpPr/>
          <p:nvPr/>
        </p:nvSpPr>
        <p:spPr>
          <a:xfrm>
            <a:off x="8450664" y="3404820"/>
            <a:ext cx="1547446" cy="19091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E85804-2B5B-48AF-BBE1-C17FDB0660B6}"/>
              </a:ext>
            </a:extLst>
          </p:cNvPr>
          <p:cNvSpPr/>
          <p:nvPr/>
        </p:nvSpPr>
        <p:spPr>
          <a:xfrm>
            <a:off x="1334230" y="3595739"/>
            <a:ext cx="1147713" cy="20661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6719509A-795E-47FF-8767-B4ABBA2953A9}"/>
              </a:ext>
            </a:extLst>
          </p:cNvPr>
          <p:cNvSpPr/>
          <p:nvPr/>
        </p:nvSpPr>
        <p:spPr>
          <a:xfrm>
            <a:off x="3952925" y="3619184"/>
            <a:ext cx="930574" cy="18317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5B18F15-E730-4E27-9897-C794B83E806F}"/>
              </a:ext>
            </a:extLst>
          </p:cNvPr>
          <p:cNvSpPr/>
          <p:nvPr/>
        </p:nvSpPr>
        <p:spPr>
          <a:xfrm>
            <a:off x="4592433" y="4360852"/>
            <a:ext cx="3674127" cy="2763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9C29D69-668C-4214-B479-001623617ED5}"/>
              </a:ext>
            </a:extLst>
          </p:cNvPr>
          <p:cNvSpPr/>
          <p:nvPr/>
        </p:nvSpPr>
        <p:spPr>
          <a:xfrm>
            <a:off x="10102896" y="4381891"/>
            <a:ext cx="830179" cy="25527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D9F3E2E8-5E29-41B7-8119-E9EAE07CE214}"/>
              </a:ext>
            </a:extLst>
          </p:cNvPr>
          <p:cNvSpPr/>
          <p:nvPr/>
        </p:nvSpPr>
        <p:spPr>
          <a:xfrm>
            <a:off x="11053391" y="4381891"/>
            <a:ext cx="830179" cy="25527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ACE465DE-53F1-4019-9CBF-B2BC26B6638A}"/>
              </a:ext>
            </a:extLst>
          </p:cNvPr>
          <p:cNvSpPr/>
          <p:nvPr/>
        </p:nvSpPr>
        <p:spPr>
          <a:xfrm>
            <a:off x="4592433" y="4658207"/>
            <a:ext cx="1996052" cy="29957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5965F08B-EB66-4BEE-B813-F2446B6A4F46}"/>
              </a:ext>
            </a:extLst>
          </p:cNvPr>
          <p:cNvSpPr/>
          <p:nvPr/>
        </p:nvSpPr>
        <p:spPr>
          <a:xfrm>
            <a:off x="6192633" y="4646175"/>
            <a:ext cx="2406316" cy="33661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D963C3ED-7089-4205-A6FD-09E2CA2B3324}"/>
              </a:ext>
            </a:extLst>
          </p:cNvPr>
          <p:cNvSpPr/>
          <p:nvPr/>
        </p:nvSpPr>
        <p:spPr>
          <a:xfrm>
            <a:off x="8749667" y="4695247"/>
            <a:ext cx="920095" cy="24683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1B4A8E7E-8F68-4F22-BA25-77C7CF4BC9FD}"/>
              </a:ext>
            </a:extLst>
          </p:cNvPr>
          <p:cNvSpPr/>
          <p:nvPr/>
        </p:nvSpPr>
        <p:spPr>
          <a:xfrm>
            <a:off x="9092243" y="4671183"/>
            <a:ext cx="3039293" cy="29957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C7F079D-B67C-481E-BA7C-483D7C0AD93D}"/>
              </a:ext>
            </a:extLst>
          </p:cNvPr>
          <p:cNvSpPr/>
          <p:nvPr/>
        </p:nvSpPr>
        <p:spPr>
          <a:xfrm>
            <a:off x="3952925" y="4978825"/>
            <a:ext cx="1217024" cy="2763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330F7BA8-DBD7-4EB4-89E2-BAFCAE70044D}"/>
              </a:ext>
            </a:extLst>
          </p:cNvPr>
          <p:cNvSpPr/>
          <p:nvPr/>
        </p:nvSpPr>
        <p:spPr>
          <a:xfrm>
            <a:off x="5169949" y="5255141"/>
            <a:ext cx="1996052" cy="2763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37B873BA-9C7D-42FB-ADE6-E416EFE2DC11}"/>
              </a:ext>
            </a:extLst>
          </p:cNvPr>
          <p:cNvSpPr/>
          <p:nvPr/>
        </p:nvSpPr>
        <p:spPr>
          <a:xfrm>
            <a:off x="4925483" y="5612799"/>
            <a:ext cx="1796539" cy="26031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p:nvPr/>
        </p:nvGrpSpPr>
        <p:grpSpPr>
          <a:xfrm>
            <a:off x="113176" y="732797"/>
            <a:ext cx="7591425" cy="1924050"/>
            <a:chOff x="113176" y="732797"/>
            <a:chExt cx="7591425" cy="1924050"/>
          </a:xfrm>
        </p:grpSpPr>
        <p:pic>
          <p:nvPicPr>
            <p:cNvPr id="7" name="Picture 6">
              <a:extLst>
                <a:ext uri="{FF2B5EF4-FFF2-40B4-BE49-F238E27FC236}">
                  <a16:creationId xmlns:a16="http://schemas.microsoft.com/office/drawing/2014/main" id="{53390F4F-8F23-428C-9978-401F441B1FAF}"/>
                </a:ext>
              </a:extLst>
            </p:cNvPr>
            <p:cNvPicPr>
              <a:picLocks noChangeAspect="1"/>
            </p:cNvPicPr>
            <p:nvPr/>
          </p:nvPicPr>
          <p:blipFill>
            <a:blip r:embed="rId5"/>
            <a:stretch>
              <a:fillRect/>
            </a:stretch>
          </p:blipFill>
          <p:spPr>
            <a:xfrm>
              <a:off x="113176" y="732797"/>
              <a:ext cx="7591425" cy="1924050"/>
            </a:xfrm>
            <a:prstGeom prst="rect">
              <a:avLst/>
            </a:prstGeom>
            <a:ln>
              <a:solidFill>
                <a:schemeClr val="tx1"/>
              </a:solidFill>
            </a:ln>
          </p:spPr>
        </p:pic>
        <p:sp>
          <p:nvSpPr>
            <p:cNvPr id="3" name="Rectangle 2">
              <a:extLst>
                <a:ext uri="{FF2B5EF4-FFF2-40B4-BE49-F238E27FC236}">
                  <a16:creationId xmlns:a16="http://schemas.microsoft.com/office/drawing/2014/main" id="{CD761826-248A-4D03-87E0-5048CEAE2B7F}"/>
                </a:ext>
              </a:extLst>
            </p:cNvPr>
            <p:cNvSpPr/>
            <p:nvPr/>
          </p:nvSpPr>
          <p:spPr>
            <a:xfrm>
              <a:off x="113176" y="732797"/>
              <a:ext cx="1515103" cy="28208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7C4F3FCE-514D-4FB9-A5D1-26A0667670FB}"/>
                </a:ext>
              </a:extLst>
            </p:cNvPr>
            <p:cNvSpPr/>
            <p:nvPr/>
          </p:nvSpPr>
          <p:spPr>
            <a:xfrm>
              <a:off x="3268358" y="732797"/>
              <a:ext cx="1515103" cy="28208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51671C03-A44C-4934-8B34-CC21733303E2}"/>
                </a:ext>
              </a:extLst>
            </p:cNvPr>
            <p:cNvSpPr/>
            <p:nvPr/>
          </p:nvSpPr>
          <p:spPr>
            <a:xfrm>
              <a:off x="6122090" y="732797"/>
              <a:ext cx="1512803" cy="28208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5628E87-7CF6-471D-8457-354D8BC4A884}"/>
                </a:ext>
              </a:extLst>
            </p:cNvPr>
            <p:cNvSpPr/>
            <p:nvPr/>
          </p:nvSpPr>
          <p:spPr>
            <a:xfrm>
              <a:off x="1278785" y="1235947"/>
              <a:ext cx="1316334" cy="28208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B4A45A7-CF82-4F50-B746-1EB3D60ADEEC}"/>
                </a:ext>
              </a:extLst>
            </p:cNvPr>
            <p:cNvSpPr/>
            <p:nvPr/>
          </p:nvSpPr>
          <p:spPr>
            <a:xfrm>
              <a:off x="1278785" y="1698171"/>
              <a:ext cx="994787" cy="22806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E7B1869-26CE-47EE-9988-A80BD8AC7CBD}"/>
                </a:ext>
              </a:extLst>
            </p:cNvPr>
            <p:cNvSpPr/>
            <p:nvPr/>
          </p:nvSpPr>
          <p:spPr>
            <a:xfrm>
              <a:off x="2076528" y="2160395"/>
              <a:ext cx="1989573" cy="22806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E2E4FBD-0444-4A59-8571-999338D080EA}"/>
                </a:ext>
              </a:extLst>
            </p:cNvPr>
            <p:cNvSpPr/>
            <p:nvPr/>
          </p:nvSpPr>
          <p:spPr>
            <a:xfrm>
              <a:off x="1846517" y="1674726"/>
              <a:ext cx="1592664" cy="27843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00C393C1-6D78-4FC2-B647-0A726FD6AC0E}"/>
                </a:ext>
              </a:extLst>
            </p:cNvPr>
            <p:cNvSpPr/>
            <p:nvPr/>
          </p:nvSpPr>
          <p:spPr>
            <a:xfrm>
              <a:off x="166341" y="785962"/>
              <a:ext cx="1401926" cy="186746"/>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3DC5B792-4743-4106-B7D9-17B07288BF1A}"/>
                </a:ext>
              </a:extLst>
            </p:cNvPr>
            <p:cNvSpPr/>
            <p:nvPr/>
          </p:nvSpPr>
          <p:spPr>
            <a:xfrm>
              <a:off x="3742437" y="789682"/>
              <a:ext cx="1041024" cy="183026"/>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FEF3097-0C2F-4886-A003-9EED18204691}"/>
                </a:ext>
              </a:extLst>
            </p:cNvPr>
            <p:cNvSpPr/>
            <p:nvPr/>
          </p:nvSpPr>
          <p:spPr>
            <a:xfrm>
              <a:off x="6201509" y="782132"/>
              <a:ext cx="1433383" cy="202754"/>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Rectangle 41">
            <a:extLst>
              <a:ext uri="{FF2B5EF4-FFF2-40B4-BE49-F238E27FC236}">
                <a16:creationId xmlns:a16="http://schemas.microsoft.com/office/drawing/2014/main" id="{AE46A1A9-60C6-4F43-A9AA-452862703742}"/>
              </a:ext>
            </a:extLst>
          </p:cNvPr>
          <p:cNvSpPr/>
          <p:nvPr/>
        </p:nvSpPr>
        <p:spPr>
          <a:xfrm>
            <a:off x="1618911" y="2795510"/>
            <a:ext cx="1918108" cy="195549"/>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692A80C1-DACD-4CC7-A75B-50BD17F861BE}"/>
              </a:ext>
            </a:extLst>
          </p:cNvPr>
          <p:cNvSpPr/>
          <p:nvPr/>
        </p:nvSpPr>
        <p:spPr>
          <a:xfrm>
            <a:off x="3763704" y="2795511"/>
            <a:ext cx="1253348" cy="186338"/>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76D89037-16B6-4E5A-98BC-BB4DC4913AB7}"/>
              </a:ext>
            </a:extLst>
          </p:cNvPr>
          <p:cNvSpPr/>
          <p:nvPr/>
        </p:nvSpPr>
        <p:spPr>
          <a:xfrm>
            <a:off x="8106356" y="2828433"/>
            <a:ext cx="1885030" cy="177065"/>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65DA2BEF-20D7-4C25-8B12-EF29E3B40788}"/>
              </a:ext>
            </a:extLst>
          </p:cNvPr>
          <p:cNvSpPr/>
          <p:nvPr/>
        </p:nvSpPr>
        <p:spPr>
          <a:xfrm>
            <a:off x="1334229" y="3020641"/>
            <a:ext cx="1740565" cy="161337"/>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3674E959-29AC-4813-A4B6-B73CA7AE5A24}"/>
              </a:ext>
            </a:extLst>
          </p:cNvPr>
          <p:cNvSpPr/>
          <p:nvPr/>
        </p:nvSpPr>
        <p:spPr>
          <a:xfrm>
            <a:off x="3115421" y="3014647"/>
            <a:ext cx="1044161" cy="209722"/>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BC2B2FB8-1176-4A1A-A0D5-EE772232BDF4}"/>
              </a:ext>
            </a:extLst>
          </p:cNvPr>
          <p:cNvSpPr/>
          <p:nvPr/>
        </p:nvSpPr>
        <p:spPr>
          <a:xfrm>
            <a:off x="4606229" y="2997901"/>
            <a:ext cx="1231863" cy="182515"/>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7095772-D349-4924-B46C-CF2F637C3DE3}"/>
              </a:ext>
            </a:extLst>
          </p:cNvPr>
          <p:cNvSpPr/>
          <p:nvPr/>
        </p:nvSpPr>
        <p:spPr>
          <a:xfrm>
            <a:off x="5928529" y="2997901"/>
            <a:ext cx="1231864" cy="198312"/>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0FDFB43A-3EC9-42A0-B7F2-DBBCE75B7D1C}"/>
              </a:ext>
            </a:extLst>
          </p:cNvPr>
          <p:cNvSpPr/>
          <p:nvPr/>
        </p:nvSpPr>
        <p:spPr>
          <a:xfrm>
            <a:off x="5565618" y="4403157"/>
            <a:ext cx="2679676" cy="194974"/>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11D19D18-AC8D-4418-B026-2B70BF998CFF}"/>
              </a:ext>
            </a:extLst>
          </p:cNvPr>
          <p:cNvSpPr/>
          <p:nvPr/>
        </p:nvSpPr>
        <p:spPr>
          <a:xfrm>
            <a:off x="9887578" y="4694586"/>
            <a:ext cx="2243958" cy="226234"/>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CA55949E-6BD3-4F23-B484-B04D5A4DB7C9}"/>
              </a:ext>
            </a:extLst>
          </p:cNvPr>
          <p:cNvSpPr/>
          <p:nvPr/>
        </p:nvSpPr>
        <p:spPr>
          <a:xfrm>
            <a:off x="3980829" y="5012244"/>
            <a:ext cx="1093589" cy="190639"/>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9BD5CA4C-E955-47A7-92AC-5139C7B029F8}"/>
              </a:ext>
            </a:extLst>
          </p:cNvPr>
          <p:cNvSpPr/>
          <p:nvPr/>
        </p:nvSpPr>
        <p:spPr>
          <a:xfrm>
            <a:off x="5200329" y="5628515"/>
            <a:ext cx="1409422" cy="200297"/>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468FD9B9-6F82-49FB-BD67-62E62EAC603A}"/>
              </a:ext>
            </a:extLst>
          </p:cNvPr>
          <p:cNvSpPr/>
          <p:nvPr/>
        </p:nvSpPr>
        <p:spPr>
          <a:xfrm>
            <a:off x="5239158" y="5868196"/>
            <a:ext cx="1409422" cy="200297"/>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3B7F6CE2-926C-4013-BFF0-3A9AF951692E}"/>
              </a:ext>
            </a:extLst>
          </p:cNvPr>
          <p:cNvSpPr/>
          <p:nvPr/>
        </p:nvSpPr>
        <p:spPr>
          <a:xfrm>
            <a:off x="5207260" y="6147177"/>
            <a:ext cx="1682637" cy="200297"/>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387F524E-C37B-4C51-85DC-7864A206E5DE}"/>
              </a:ext>
            </a:extLst>
          </p:cNvPr>
          <p:cNvSpPr/>
          <p:nvPr/>
        </p:nvSpPr>
        <p:spPr>
          <a:xfrm>
            <a:off x="5185997" y="6388685"/>
            <a:ext cx="1597226" cy="200297"/>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205BA888-FE19-4B46-AAC0-B6FEE34271FD}"/>
              </a:ext>
            </a:extLst>
          </p:cNvPr>
          <p:cNvSpPr/>
          <p:nvPr/>
        </p:nvSpPr>
        <p:spPr>
          <a:xfrm>
            <a:off x="5175363" y="6613372"/>
            <a:ext cx="1473217" cy="200297"/>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865094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196C0-9407-4B4C-A3CE-ED37BE6671A1}"/>
              </a:ext>
            </a:extLst>
          </p:cNvPr>
          <p:cNvSpPr>
            <a:spLocks noGrp="1"/>
          </p:cNvSpPr>
          <p:nvPr>
            <p:ph type="title"/>
          </p:nvPr>
        </p:nvSpPr>
        <p:spPr>
          <a:xfrm>
            <a:off x="549600" y="0"/>
            <a:ext cx="11092800" cy="827747"/>
          </a:xfrm>
        </p:spPr>
        <p:txBody>
          <a:bodyPr/>
          <a:lstStyle/>
          <a:p>
            <a:r>
              <a:rPr lang="en-US" dirty="0"/>
              <a:t>Pattern Examples – Small (text snippets groups)</a:t>
            </a:r>
          </a:p>
        </p:txBody>
      </p:sp>
      <p:pic>
        <p:nvPicPr>
          <p:cNvPr id="6" name="Picture 5">
            <a:extLst>
              <a:ext uri="{FF2B5EF4-FFF2-40B4-BE49-F238E27FC236}">
                <a16:creationId xmlns:a16="http://schemas.microsoft.com/office/drawing/2014/main" id="{1EA15C09-78D5-4990-82FF-67A9034CAF92}"/>
              </a:ext>
            </a:extLst>
          </p:cNvPr>
          <p:cNvPicPr>
            <a:picLocks noChangeAspect="1"/>
          </p:cNvPicPr>
          <p:nvPr/>
        </p:nvPicPr>
        <p:blipFill>
          <a:blip r:embed="rId3"/>
          <a:stretch>
            <a:fillRect/>
          </a:stretch>
        </p:blipFill>
        <p:spPr>
          <a:xfrm>
            <a:off x="1515103" y="2748643"/>
            <a:ext cx="8372475" cy="1533525"/>
          </a:xfrm>
          <a:prstGeom prst="rect">
            <a:avLst/>
          </a:prstGeom>
          <a:ln>
            <a:solidFill>
              <a:schemeClr val="tx1"/>
            </a:solidFill>
          </a:ln>
        </p:spPr>
      </p:pic>
      <p:pic>
        <p:nvPicPr>
          <p:cNvPr id="7" name="Picture 6">
            <a:extLst>
              <a:ext uri="{FF2B5EF4-FFF2-40B4-BE49-F238E27FC236}">
                <a16:creationId xmlns:a16="http://schemas.microsoft.com/office/drawing/2014/main" id="{53390F4F-8F23-428C-9978-401F441B1FAF}"/>
              </a:ext>
            </a:extLst>
          </p:cNvPr>
          <p:cNvPicPr>
            <a:picLocks noChangeAspect="1"/>
          </p:cNvPicPr>
          <p:nvPr/>
        </p:nvPicPr>
        <p:blipFill>
          <a:blip r:embed="rId4"/>
          <a:stretch>
            <a:fillRect/>
          </a:stretch>
        </p:blipFill>
        <p:spPr>
          <a:xfrm>
            <a:off x="113176" y="732797"/>
            <a:ext cx="7591425" cy="1924050"/>
          </a:xfrm>
          <a:prstGeom prst="rect">
            <a:avLst/>
          </a:prstGeom>
          <a:ln>
            <a:solidFill>
              <a:schemeClr val="tx1"/>
            </a:solidFill>
          </a:ln>
        </p:spPr>
      </p:pic>
      <p:pic>
        <p:nvPicPr>
          <p:cNvPr id="9" name="Picture 8">
            <a:extLst>
              <a:ext uri="{FF2B5EF4-FFF2-40B4-BE49-F238E27FC236}">
                <a16:creationId xmlns:a16="http://schemas.microsoft.com/office/drawing/2014/main" id="{761BFB26-CFD9-44B3-BB2D-CFBFA9C04981}"/>
              </a:ext>
            </a:extLst>
          </p:cNvPr>
          <p:cNvPicPr>
            <a:picLocks noChangeAspect="1"/>
          </p:cNvPicPr>
          <p:nvPr/>
        </p:nvPicPr>
        <p:blipFill>
          <a:blip r:embed="rId5"/>
          <a:stretch>
            <a:fillRect/>
          </a:stretch>
        </p:blipFill>
        <p:spPr>
          <a:xfrm>
            <a:off x="4103643" y="4360852"/>
            <a:ext cx="7877175" cy="2505075"/>
          </a:xfrm>
          <a:prstGeom prst="rect">
            <a:avLst/>
          </a:prstGeom>
          <a:ln>
            <a:solidFill>
              <a:schemeClr val="tx1"/>
            </a:solidFill>
          </a:ln>
        </p:spPr>
      </p:pic>
      <p:sp>
        <p:nvSpPr>
          <p:cNvPr id="3" name="Rectangle 2">
            <a:extLst>
              <a:ext uri="{FF2B5EF4-FFF2-40B4-BE49-F238E27FC236}">
                <a16:creationId xmlns:a16="http://schemas.microsoft.com/office/drawing/2014/main" id="{CD761826-248A-4D03-87E0-5048CEAE2B7F}"/>
              </a:ext>
            </a:extLst>
          </p:cNvPr>
          <p:cNvSpPr/>
          <p:nvPr/>
        </p:nvSpPr>
        <p:spPr>
          <a:xfrm>
            <a:off x="113176" y="732797"/>
            <a:ext cx="1515103" cy="28208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7C4F3FCE-514D-4FB9-A5D1-26A0667670FB}"/>
              </a:ext>
            </a:extLst>
          </p:cNvPr>
          <p:cNvSpPr/>
          <p:nvPr/>
        </p:nvSpPr>
        <p:spPr>
          <a:xfrm>
            <a:off x="3268358" y="732797"/>
            <a:ext cx="1515103" cy="28208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51671C03-A44C-4934-8B34-CC21733303E2}"/>
              </a:ext>
            </a:extLst>
          </p:cNvPr>
          <p:cNvSpPr/>
          <p:nvPr/>
        </p:nvSpPr>
        <p:spPr>
          <a:xfrm>
            <a:off x="6122090" y="732797"/>
            <a:ext cx="1512803" cy="28208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434AB30-8230-44C2-BB77-65C7B0ECFD18}"/>
              </a:ext>
            </a:extLst>
          </p:cNvPr>
          <p:cNvSpPr/>
          <p:nvPr/>
        </p:nvSpPr>
        <p:spPr>
          <a:xfrm>
            <a:off x="1515102" y="2800141"/>
            <a:ext cx="2021917" cy="2143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D929E9C-6399-475F-8965-56D98E4C89D6}"/>
              </a:ext>
            </a:extLst>
          </p:cNvPr>
          <p:cNvSpPr/>
          <p:nvPr/>
        </p:nvSpPr>
        <p:spPr>
          <a:xfrm>
            <a:off x="3717890" y="2800141"/>
            <a:ext cx="1356528" cy="2143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971AB40-B01B-495E-A7BD-34E54F40F36E}"/>
              </a:ext>
            </a:extLst>
          </p:cNvPr>
          <p:cNvSpPr/>
          <p:nvPr/>
        </p:nvSpPr>
        <p:spPr>
          <a:xfrm>
            <a:off x="7717134" y="2800141"/>
            <a:ext cx="2280976" cy="2143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6B62119-C9DC-40DD-A3E7-3FF47F7EDECC}"/>
              </a:ext>
            </a:extLst>
          </p:cNvPr>
          <p:cNvSpPr/>
          <p:nvPr/>
        </p:nvSpPr>
        <p:spPr>
          <a:xfrm>
            <a:off x="1334231" y="3014505"/>
            <a:ext cx="1740565" cy="19091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B2603C4-34A3-48DC-AC86-5604A6DEC160}"/>
              </a:ext>
            </a:extLst>
          </p:cNvPr>
          <p:cNvSpPr/>
          <p:nvPr/>
        </p:nvSpPr>
        <p:spPr>
          <a:xfrm>
            <a:off x="2843683" y="2998504"/>
            <a:ext cx="1356528" cy="19770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F7CEA4B-C914-456B-B92B-EB29597F8563}"/>
              </a:ext>
            </a:extLst>
          </p:cNvPr>
          <p:cNvSpPr/>
          <p:nvPr/>
        </p:nvSpPr>
        <p:spPr>
          <a:xfrm>
            <a:off x="4381082" y="3014505"/>
            <a:ext cx="1457010" cy="19091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239B3A7-B330-48C0-B312-E0FDC7758477}"/>
              </a:ext>
            </a:extLst>
          </p:cNvPr>
          <p:cNvSpPr/>
          <p:nvPr/>
        </p:nvSpPr>
        <p:spPr>
          <a:xfrm>
            <a:off x="5423070" y="2997901"/>
            <a:ext cx="1771550" cy="20752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5B18F15-E730-4E27-9897-C794B83E806F}"/>
              </a:ext>
            </a:extLst>
          </p:cNvPr>
          <p:cNvSpPr/>
          <p:nvPr/>
        </p:nvSpPr>
        <p:spPr>
          <a:xfrm>
            <a:off x="4592433" y="4360852"/>
            <a:ext cx="3674127" cy="2763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1B4A8E7E-8F68-4F22-BA25-77C7CF4BC9FD}"/>
              </a:ext>
            </a:extLst>
          </p:cNvPr>
          <p:cNvSpPr/>
          <p:nvPr/>
        </p:nvSpPr>
        <p:spPr>
          <a:xfrm>
            <a:off x="9092243" y="4671183"/>
            <a:ext cx="3039293" cy="29957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C7F079D-B67C-481E-BA7C-483D7C0AD93D}"/>
              </a:ext>
            </a:extLst>
          </p:cNvPr>
          <p:cNvSpPr/>
          <p:nvPr/>
        </p:nvSpPr>
        <p:spPr>
          <a:xfrm>
            <a:off x="3952925" y="4978825"/>
            <a:ext cx="1217024" cy="2763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37B873BA-9C7D-42FB-ADE6-E416EFE2DC11}"/>
              </a:ext>
            </a:extLst>
          </p:cNvPr>
          <p:cNvSpPr/>
          <p:nvPr/>
        </p:nvSpPr>
        <p:spPr>
          <a:xfrm>
            <a:off x="4925484" y="5628438"/>
            <a:ext cx="1796537" cy="20616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00C393C1-6D78-4FC2-B647-0A726FD6AC0E}"/>
              </a:ext>
            </a:extLst>
          </p:cNvPr>
          <p:cNvSpPr/>
          <p:nvPr/>
        </p:nvSpPr>
        <p:spPr>
          <a:xfrm>
            <a:off x="166341" y="785962"/>
            <a:ext cx="1401926" cy="186746"/>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3DC5B792-4743-4106-B7D9-17B07288BF1A}"/>
              </a:ext>
            </a:extLst>
          </p:cNvPr>
          <p:cNvSpPr/>
          <p:nvPr/>
        </p:nvSpPr>
        <p:spPr>
          <a:xfrm>
            <a:off x="3742437" y="789682"/>
            <a:ext cx="1041024" cy="183026"/>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FEF3097-0C2F-4886-A003-9EED18204691}"/>
              </a:ext>
            </a:extLst>
          </p:cNvPr>
          <p:cNvSpPr/>
          <p:nvPr/>
        </p:nvSpPr>
        <p:spPr>
          <a:xfrm>
            <a:off x="6201509" y="782132"/>
            <a:ext cx="1433383" cy="202754"/>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E46A1A9-60C6-4F43-A9AA-452862703742}"/>
              </a:ext>
            </a:extLst>
          </p:cNvPr>
          <p:cNvSpPr/>
          <p:nvPr/>
        </p:nvSpPr>
        <p:spPr>
          <a:xfrm>
            <a:off x="1618911" y="2795510"/>
            <a:ext cx="1918108" cy="195549"/>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692A80C1-DACD-4CC7-A75B-50BD17F861BE}"/>
              </a:ext>
            </a:extLst>
          </p:cNvPr>
          <p:cNvSpPr/>
          <p:nvPr/>
        </p:nvSpPr>
        <p:spPr>
          <a:xfrm>
            <a:off x="3763704" y="2795511"/>
            <a:ext cx="1253348" cy="186338"/>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76D89037-16B6-4E5A-98BC-BB4DC4913AB7}"/>
              </a:ext>
            </a:extLst>
          </p:cNvPr>
          <p:cNvSpPr/>
          <p:nvPr/>
        </p:nvSpPr>
        <p:spPr>
          <a:xfrm>
            <a:off x="8106356" y="2828433"/>
            <a:ext cx="1885030" cy="177065"/>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65DA2BEF-20D7-4C25-8B12-EF29E3B40788}"/>
              </a:ext>
            </a:extLst>
          </p:cNvPr>
          <p:cNvSpPr/>
          <p:nvPr/>
        </p:nvSpPr>
        <p:spPr>
          <a:xfrm>
            <a:off x="1334229" y="3020641"/>
            <a:ext cx="1740565" cy="161337"/>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3674E959-29AC-4813-A4B6-B73CA7AE5A24}"/>
              </a:ext>
            </a:extLst>
          </p:cNvPr>
          <p:cNvSpPr/>
          <p:nvPr/>
        </p:nvSpPr>
        <p:spPr>
          <a:xfrm>
            <a:off x="3115421" y="3014647"/>
            <a:ext cx="1044161" cy="209722"/>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BC2B2FB8-1176-4A1A-A0D5-EE772232BDF4}"/>
              </a:ext>
            </a:extLst>
          </p:cNvPr>
          <p:cNvSpPr/>
          <p:nvPr/>
        </p:nvSpPr>
        <p:spPr>
          <a:xfrm>
            <a:off x="4606229" y="2997901"/>
            <a:ext cx="1231863" cy="182515"/>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7095772-D349-4924-B46C-CF2F637C3DE3}"/>
              </a:ext>
            </a:extLst>
          </p:cNvPr>
          <p:cNvSpPr/>
          <p:nvPr/>
        </p:nvSpPr>
        <p:spPr>
          <a:xfrm>
            <a:off x="5928529" y="2997901"/>
            <a:ext cx="1231864" cy="198312"/>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0FDFB43A-3EC9-42A0-B7F2-DBBCE75B7D1C}"/>
              </a:ext>
            </a:extLst>
          </p:cNvPr>
          <p:cNvSpPr/>
          <p:nvPr/>
        </p:nvSpPr>
        <p:spPr>
          <a:xfrm>
            <a:off x="5565618" y="4403157"/>
            <a:ext cx="2679676" cy="194974"/>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11D19D18-AC8D-4418-B026-2B70BF998CFF}"/>
              </a:ext>
            </a:extLst>
          </p:cNvPr>
          <p:cNvSpPr/>
          <p:nvPr/>
        </p:nvSpPr>
        <p:spPr>
          <a:xfrm>
            <a:off x="9887578" y="4694586"/>
            <a:ext cx="2243958" cy="226234"/>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CA55949E-6BD3-4F23-B484-B04D5A4DB7C9}"/>
              </a:ext>
            </a:extLst>
          </p:cNvPr>
          <p:cNvSpPr/>
          <p:nvPr/>
        </p:nvSpPr>
        <p:spPr>
          <a:xfrm>
            <a:off x="3980829" y="5012244"/>
            <a:ext cx="1093589" cy="190639"/>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9BD5CA4C-E955-47A7-92AC-5139C7B029F8}"/>
              </a:ext>
            </a:extLst>
          </p:cNvPr>
          <p:cNvSpPr/>
          <p:nvPr/>
        </p:nvSpPr>
        <p:spPr>
          <a:xfrm>
            <a:off x="5200329" y="5628515"/>
            <a:ext cx="1409422" cy="200297"/>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468FD9B9-6F82-49FB-BD67-62E62EAC603A}"/>
              </a:ext>
            </a:extLst>
          </p:cNvPr>
          <p:cNvSpPr/>
          <p:nvPr/>
        </p:nvSpPr>
        <p:spPr>
          <a:xfrm>
            <a:off x="5239158" y="5868196"/>
            <a:ext cx="1409422" cy="200297"/>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3B7F6CE2-926C-4013-BFF0-3A9AF951692E}"/>
              </a:ext>
            </a:extLst>
          </p:cNvPr>
          <p:cNvSpPr/>
          <p:nvPr/>
        </p:nvSpPr>
        <p:spPr>
          <a:xfrm>
            <a:off x="5207260" y="6147177"/>
            <a:ext cx="1682637" cy="200297"/>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387F524E-C37B-4C51-85DC-7864A206E5DE}"/>
              </a:ext>
            </a:extLst>
          </p:cNvPr>
          <p:cNvSpPr/>
          <p:nvPr/>
        </p:nvSpPr>
        <p:spPr>
          <a:xfrm>
            <a:off x="5185997" y="6388685"/>
            <a:ext cx="1597226" cy="200297"/>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205BA888-FE19-4B46-AAC0-B6FEE34271FD}"/>
              </a:ext>
            </a:extLst>
          </p:cNvPr>
          <p:cNvSpPr/>
          <p:nvPr/>
        </p:nvSpPr>
        <p:spPr>
          <a:xfrm>
            <a:off x="5175363" y="6613372"/>
            <a:ext cx="1473217" cy="200297"/>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7E419789-4CE4-4A38-80EC-61BA61D29100}"/>
              </a:ext>
            </a:extLst>
          </p:cNvPr>
          <p:cNvSpPr txBox="1"/>
          <p:nvPr/>
        </p:nvSpPr>
        <p:spPr>
          <a:xfrm>
            <a:off x="8245294" y="1169581"/>
            <a:ext cx="1074333" cy="461665"/>
          </a:xfrm>
          <a:prstGeom prst="rect">
            <a:avLst/>
          </a:prstGeom>
          <a:noFill/>
          <a:ln w="38100">
            <a:solidFill>
              <a:srgbClr val="00B050"/>
            </a:solidFill>
          </a:ln>
        </p:spPr>
        <p:txBody>
          <a:bodyPr wrap="none" rtlCol="0">
            <a:spAutoFit/>
          </a:bodyPr>
          <a:lstStyle/>
          <a:p>
            <a:r>
              <a:rPr lang="en-US" sz="2400" dirty="0">
                <a:highlight>
                  <a:srgbClr val="FFFF00"/>
                </a:highlight>
              </a:rPr>
              <a:t>Couple</a:t>
            </a:r>
          </a:p>
        </p:txBody>
      </p:sp>
      <p:sp>
        <p:nvSpPr>
          <p:cNvPr id="59" name="TextBox 58">
            <a:extLst>
              <a:ext uri="{FF2B5EF4-FFF2-40B4-BE49-F238E27FC236}">
                <a16:creationId xmlns:a16="http://schemas.microsoft.com/office/drawing/2014/main" id="{061ABA41-73FB-454E-802B-EBE03A6C1E8E}"/>
              </a:ext>
            </a:extLst>
          </p:cNvPr>
          <p:cNvSpPr txBox="1"/>
          <p:nvPr/>
        </p:nvSpPr>
        <p:spPr>
          <a:xfrm>
            <a:off x="10450624" y="2976844"/>
            <a:ext cx="1037272" cy="461665"/>
          </a:xfrm>
          <a:prstGeom prst="rect">
            <a:avLst/>
          </a:prstGeom>
          <a:noFill/>
          <a:ln w="38100">
            <a:solidFill>
              <a:srgbClr val="00B050"/>
            </a:solidFill>
          </a:ln>
        </p:spPr>
        <p:txBody>
          <a:bodyPr wrap="none" rtlCol="0">
            <a:spAutoFit/>
          </a:bodyPr>
          <a:lstStyle/>
          <a:p>
            <a:r>
              <a:rPr lang="en-US" sz="2400" dirty="0">
                <a:highlight>
                  <a:srgbClr val="FFFF00"/>
                </a:highlight>
              </a:rPr>
              <a:t>Person</a:t>
            </a:r>
          </a:p>
        </p:txBody>
      </p:sp>
      <p:sp>
        <p:nvSpPr>
          <p:cNvPr id="60" name="TextBox 59">
            <a:extLst>
              <a:ext uri="{FF2B5EF4-FFF2-40B4-BE49-F238E27FC236}">
                <a16:creationId xmlns:a16="http://schemas.microsoft.com/office/drawing/2014/main" id="{BF6D9D8E-27EE-433E-9AB3-694E4D85C777}"/>
              </a:ext>
            </a:extLst>
          </p:cNvPr>
          <p:cNvSpPr txBox="1"/>
          <p:nvPr/>
        </p:nvSpPr>
        <p:spPr>
          <a:xfrm>
            <a:off x="2360595" y="5358809"/>
            <a:ext cx="990720" cy="461665"/>
          </a:xfrm>
          <a:prstGeom prst="rect">
            <a:avLst/>
          </a:prstGeom>
          <a:noFill/>
          <a:ln w="38100">
            <a:solidFill>
              <a:srgbClr val="00B050"/>
            </a:solidFill>
          </a:ln>
        </p:spPr>
        <p:txBody>
          <a:bodyPr wrap="none" rtlCol="0">
            <a:spAutoFit/>
          </a:bodyPr>
          <a:lstStyle/>
          <a:p>
            <a:r>
              <a:rPr lang="en-US" sz="2400" dirty="0">
                <a:highlight>
                  <a:srgbClr val="FFFF00"/>
                </a:highlight>
              </a:rPr>
              <a:t>Family</a:t>
            </a:r>
          </a:p>
        </p:txBody>
      </p:sp>
      <p:sp>
        <p:nvSpPr>
          <p:cNvPr id="41" name="Rectangle 40"/>
          <p:cNvSpPr/>
          <p:nvPr/>
        </p:nvSpPr>
        <p:spPr>
          <a:xfrm>
            <a:off x="4551218" y="4312227"/>
            <a:ext cx="3771900" cy="394855"/>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1472046" y="2750128"/>
            <a:ext cx="2112818" cy="315190"/>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66260" y="679325"/>
            <a:ext cx="1607127" cy="381000"/>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122B10D5-38CA-4FCB-8053-90BEC9AA6583}"/>
              </a:ext>
            </a:extLst>
          </p:cNvPr>
          <p:cNvSpPr/>
          <p:nvPr/>
        </p:nvSpPr>
        <p:spPr>
          <a:xfrm>
            <a:off x="4929292" y="5866515"/>
            <a:ext cx="1796537" cy="22285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4DC94704-64AB-46BE-A6BE-7B282B029D1C}"/>
              </a:ext>
            </a:extLst>
          </p:cNvPr>
          <p:cNvSpPr/>
          <p:nvPr/>
        </p:nvSpPr>
        <p:spPr>
          <a:xfrm>
            <a:off x="4932930" y="6121284"/>
            <a:ext cx="2012700" cy="20738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C7850BD8-29EF-4CA6-8547-7F3E22141CA4}"/>
              </a:ext>
            </a:extLst>
          </p:cNvPr>
          <p:cNvSpPr/>
          <p:nvPr/>
        </p:nvSpPr>
        <p:spPr>
          <a:xfrm>
            <a:off x="4932929" y="6362316"/>
            <a:ext cx="1956968" cy="20738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18CF4869-7FC7-4BEC-97D4-870C85AC11F5}"/>
              </a:ext>
            </a:extLst>
          </p:cNvPr>
          <p:cNvSpPr/>
          <p:nvPr/>
        </p:nvSpPr>
        <p:spPr>
          <a:xfrm>
            <a:off x="4933103" y="6601488"/>
            <a:ext cx="1796537" cy="21048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5026180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1055</TotalTime>
  <Words>5031</Words>
  <Application>Microsoft Office PowerPoint</Application>
  <PresentationFormat>Widescreen</PresentationFormat>
  <Paragraphs>336</Paragraphs>
  <Slides>29</Slides>
  <Notes>27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Calibri Light</vt:lpstr>
      <vt:lpstr>Office Theme</vt:lpstr>
      <vt:lpstr>Extraction Rule Creation by Text Snippet Examples</vt:lpstr>
      <vt:lpstr>Project Objectives</vt:lpstr>
      <vt:lpstr>Project Objectives</vt:lpstr>
      <vt:lpstr>Project Objectives</vt:lpstr>
      <vt:lpstr>Pattern Examples</vt:lpstr>
      <vt:lpstr>Pattern Examples – Large (layout components)</vt:lpstr>
      <vt:lpstr>Pattern Examples – Intermediate (records)</vt:lpstr>
      <vt:lpstr>Pattern Examples – Small (text snippets)</vt:lpstr>
      <vt:lpstr>Pattern Examples – Small (text snippets groups)</vt:lpstr>
      <vt:lpstr>Rule Creation By Text Snippet Examples</vt:lpstr>
      <vt:lpstr>Rule Creation By Text Snippet Examples</vt:lpstr>
      <vt:lpstr>Step1: Specify the Records</vt:lpstr>
      <vt:lpstr>Step 2: Create Rules</vt:lpstr>
      <vt:lpstr>Step 2: Create Rules</vt:lpstr>
      <vt:lpstr>Step 2: Create Rules (check rule set)</vt:lpstr>
      <vt:lpstr>Step 2: Create Rules (check rule set)</vt:lpstr>
      <vt:lpstr>Step 3: Process Candidate Rules</vt:lpstr>
      <vt:lpstr>Step 3: Process Candidate Rules</vt:lpstr>
      <vt:lpstr>GreenQQ Step 3: Process Candidate Rules</vt:lpstr>
      <vt:lpstr>GreenQQ Step 3: Process Candidate Rules</vt:lpstr>
      <vt:lpstr>GreenQQ (current implementation)</vt:lpstr>
      <vt:lpstr>Demo (input doc’s)</vt:lpstr>
      <vt:lpstr>Demo (I/O)</vt:lpstr>
      <vt:lpstr>Demo (candidate rule generation)</vt:lpstr>
      <vt:lpstr>Initial Experimintal Results</vt:lpstr>
      <vt:lpstr>“Gotchas” (Issues to grapple with and resolve)</vt:lpstr>
      <vt:lpstr>Future Work (in progress)</vt:lpstr>
      <vt:lpstr>Conclusion</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Extraction Rule Creation by Text Snippet Examples</dc:title>
  <dc:creator>David Wayne Embley</dc:creator>
  <cp:lastModifiedBy>Embley</cp:lastModifiedBy>
  <cp:revision>110</cp:revision>
  <dcterms:created xsi:type="dcterms:W3CDTF">2018-02-05T21:39:32Z</dcterms:created>
  <dcterms:modified xsi:type="dcterms:W3CDTF">2018-02-13T21:51:31Z</dcterms:modified>
</cp:coreProperties>
</file>