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7" r:id="rId9"/>
    <p:sldId id="268" r:id="rId10"/>
    <p:sldId id="265" r:id="rId11"/>
    <p:sldId id="266" r:id="rId12"/>
    <p:sldId id="263" r:id="rId13"/>
    <p:sldId id="26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5831" autoAdjust="0"/>
  </p:normalViewPr>
  <p:slideViewPr>
    <p:cSldViewPr snapToGrid="0">
      <p:cViewPr varScale="1">
        <p:scale>
          <a:sx n="100" d="100"/>
          <a:sy n="100" d="100"/>
        </p:scale>
        <p:origin x="9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64BA-1442-4FE2-94DA-F324895D1E1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2DD5D-4C56-4763-AAA1-AA03096D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idea: transform the data extracted from a book to intergenerational family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3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push downstream if it doesn’t pass mustard … e.g. birth dates don’t match, too many parents,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3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“given names match”: we can estimate the</a:t>
            </a:r>
            <a:r>
              <a:rPr lang="en-US" baseline="0" dirty="0"/>
              <a:t> probability that with two random draws the given names match by counting the occurrences of given names, N, and then for a given name, x, count the occurrences, n, of x and computing </a:t>
            </a:r>
            <a:r>
              <a:rPr lang="en-US" dirty="0">
                <a:solidFill>
                  <a:srgbClr val="FF0000"/>
                </a:solidFill>
              </a:rPr>
              <a:t>∑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l-GR" baseline="-25000" dirty="0">
                <a:solidFill>
                  <a:srgbClr val="FF0000"/>
                </a:solidFill>
              </a:rPr>
              <a:t>ε</a:t>
            </a:r>
            <a:r>
              <a:rPr lang="en-US" baseline="-25000" dirty="0" err="1">
                <a:solidFill>
                  <a:srgbClr val="FF0000"/>
                </a:solidFill>
              </a:rPr>
              <a:t>Name</a:t>
            </a:r>
            <a:r>
              <a:rPr lang="en-US" dirty="0" err="1">
                <a:solidFill>
                  <a:srgbClr val="FF0000"/>
                </a:solidFill>
              </a:rPr>
              <a:t>#n</a:t>
            </a:r>
            <a:r>
              <a:rPr lang="en-US" dirty="0">
                <a:solidFill>
                  <a:srgbClr val="FF0000"/>
                </a:solidFill>
              </a:rPr>
              <a:t>(#n-1)/N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where N is # occurrences of all given names and #n is the number of occurrences of a particular given name, 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83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18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Recall: all records included in the deep-match equivalence class</a:t>
            </a:r>
          </a:p>
          <a:p>
            <a:r>
              <a:rPr lang="en-US" dirty="0"/>
              <a:t>Precision: no record included that doesn’t belong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on a </a:t>
            </a:r>
            <a:r>
              <a:rPr lang="en-US"/>
              <a:t>later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we link families by linking records about the same individual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9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ontology is a bundle of knowledge computationally explaining some snippet of the real world</a:t>
            </a:r>
          </a:p>
          <a:p>
            <a:endParaRPr lang="en-US" dirty="0"/>
          </a:p>
          <a:p>
            <a:r>
              <a:rPr lang="en-US" dirty="0"/>
              <a:t>Linguistic Grounding: … how we communicate (in writing) about the conceptualized snippet of the real world</a:t>
            </a:r>
          </a:p>
          <a:p>
            <a:r>
              <a:rPr lang="en-US" dirty="0"/>
              <a:t>Pragmatic Constraints, Cultural Normatives, Evidential Reasoning: … how to deal with it sensibly using known constraints, cultural edicts, and our understanding of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3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using examples, we specify templates</a:t>
            </a:r>
          </a:p>
          <a:p>
            <a:r>
              <a:rPr lang="en-US" dirty="0"/>
              <a:t>    … first get the primary person in a logical grouping (family or record about an individual such as a funeral home record, birth record, …)</a:t>
            </a:r>
          </a:p>
          <a:p>
            <a:r>
              <a:rPr lang="en-US" dirty="0"/>
              <a:t>    … then get related people: children, spouses, parents</a:t>
            </a:r>
          </a:p>
          <a:p>
            <a:r>
              <a:rPr lang="en-US" dirty="0"/>
              <a:t>    … finally, get birth and death info</a:t>
            </a:r>
          </a:p>
          <a:p>
            <a:endParaRPr lang="en-US" dirty="0"/>
          </a:p>
          <a:p>
            <a:r>
              <a:rPr lang="en-US" dirty="0"/>
              <a:t>8 templates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Pragmatic: dealing with things sensibly and realistically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8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interpret what’s been extracted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 funeral home record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Julian Date of the form </a:t>
            </a:r>
            <a:r>
              <a:rPr lang="en-US" dirty="0" err="1"/>
              <a:t>yyyyddd</a:t>
            </a:r>
            <a:endParaRPr lang="en-US" dirty="0"/>
          </a:p>
          <a:p>
            <a:r>
              <a:rPr lang="en-US" dirty="0"/>
              <a:t>… less specific dates: 1863: 1863001-1863365</a:t>
            </a:r>
          </a:p>
          <a:p>
            <a:r>
              <a:rPr lang="en-US" dirty="0"/>
              <a:t>… estimated birth dates: graph based on sampling the first 10,000 encountered of which 8,910 had both a standardized birth date and christening date</a:t>
            </a:r>
          </a:p>
          <a:p>
            <a:r>
              <a:rPr lang="en-US" dirty="0"/>
              <a:t>    … median: 3 days after birth</a:t>
            </a:r>
          </a:p>
          <a:p>
            <a:r>
              <a:rPr lang="en-US" dirty="0"/>
              <a:t>    … span: 0-56 covers 95%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Equivalence Class: reflexive, symmetric, and transitive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0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10,000 mother-child relationships sampled of which 8,919 were acceptable (both mother and child had standardized birth dates)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7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16DB-A144-4721-9888-0F6B0BB3D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2EF32-8C30-45E3-811C-98CDAADEE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F87FF-72E2-41F5-B474-A9D110A6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B9F58-2BBB-472E-B7EF-B495A582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3DD17-ED90-4E95-A11E-A12205FF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7827-D40A-4F9C-83C0-F76561E5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94433-9E5F-45BD-B12F-C7AC9DF8B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69CB-998E-4BBE-9EB8-481FE2F3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2FCBC-6EE2-47C4-B0ED-6ADAD76B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54573-8CCA-4A87-A798-B992C4E2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44E3A-8A47-40A3-9189-2ABD38CEC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38D6E-04EC-4278-BFB7-D657D7F8A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6358B-E71A-461E-95AC-F7B787B1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DF872-0262-4BFD-AB35-341FC1C8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C8EF5-C4E9-4D74-9381-BEA73DEE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F3DE-4FE1-4CE7-8848-282EB95C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49BD-6C16-4F34-89FD-2C166DC6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59E2-9FB4-47D8-B46A-AC3803A7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213E-5CC7-4310-9161-0277D7F2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6E673-B32C-423D-AF81-C4B017A0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3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11C0D-A735-43B9-9DBA-9B1B8462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79D77-B697-418F-A502-CE4FE4511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A182-C7DE-4306-9C30-40CD3100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54167-C3FA-4174-BCA8-4FA53FBB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69474-300F-461C-A79E-D1D1A8F3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6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D4B9-7E45-4183-AB30-17DB8FCD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3FA6-187F-488C-A53E-14B38D65D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73689-F100-47EC-AC89-ABFC5781E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607E1-4AC4-4A3F-B4CE-938EDC99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3308B-222B-4B4B-947E-2EE86067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862B5-BCC5-4555-BD78-7C4565AF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2FF9-C559-46C8-BE31-66D3C09F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49BC5-5D69-46D1-895C-A087718B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3A2E8-5479-45E3-BAC7-4C2471CA9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811AE-D1F0-4409-8CE9-BC631944C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D577A-8E4A-4A1C-BE87-83F48BFF9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0A26D-6147-46BF-A501-7877A1C7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AF1E6-036E-4242-889B-CA7200EA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233D4-3983-4425-9402-F1F8F7BB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F7CB-7E16-4FA6-8AE3-6DD941DE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3E696-D469-43A5-B1E9-08E57A3E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751BB-0EA8-45C7-8296-B1CE8BA7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955F6-AB62-43B4-AAFE-54CB7DD5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A2697-80FE-4008-8775-BD5E5587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14535-8C31-4068-8CFD-911CEF29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47DE0-95D3-4ACA-A38D-8A5DE437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7BAD2-09FC-4482-A012-7E5E9D5E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B8940-A357-4E6E-A96E-33B1A829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810FE-4632-432E-931F-B547D6C84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3DFEC-E959-4B1D-BF1E-841EDF6C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6D809-0D57-4D99-8056-F80F0599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4ACC1-ABE2-48A3-822B-FBA79F3A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2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43A9-ECDB-45EB-B7FA-FD8346DC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106CF-33EF-42C9-B5B3-2616A02C4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8AF84-029E-47AD-AA32-BB3AD47D1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20210-AC0D-4333-A89B-38525F5D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1B8C6-A840-4E44-831D-F3B8677B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4F3A5-8F74-4AE1-B48E-3B05441D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6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618CC-A2B7-403B-BAF2-1E1034FF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FCA76-FCA0-4D70-85AD-64CAF80E7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26BEC-9758-4973-8948-ED31B7B9B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4FDC7-54B8-4E8E-B92D-2FBD7E2CB6B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1DC72-8831-4779-9284-5EFC4A180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ED000-F87F-4C3E-B7C8-44AEF6308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1713-B656-4F3F-ADC2-93663DF98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331" y="512763"/>
            <a:ext cx="9144000" cy="2387600"/>
          </a:xfrm>
        </p:spPr>
        <p:txBody>
          <a:bodyPr/>
          <a:lstStyle/>
          <a:p>
            <a:r>
              <a:rPr lang="en-US" dirty="0"/>
              <a:t>Linking Families with Enriched Ontologies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2B770-4270-480F-9D22-C81B2B3E2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7038" y="4405228"/>
            <a:ext cx="8682681" cy="1655762"/>
          </a:xfrm>
        </p:spPr>
        <p:txBody>
          <a:bodyPr/>
          <a:lstStyle/>
          <a:p>
            <a:r>
              <a:rPr lang="en-US" i="1" dirty="0"/>
              <a:t>David W. Embley </a:t>
            </a:r>
            <a:r>
              <a:rPr lang="en-US" dirty="0"/>
              <a:t>(FamilySearch), </a:t>
            </a:r>
            <a:r>
              <a:rPr lang="en-US" i="1" dirty="0"/>
              <a:t>Stephen W. Liddle </a:t>
            </a:r>
            <a:r>
              <a:rPr lang="en-US" dirty="0"/>
              <a:t>(BYU),</a:t>
            </a:r>
          </a:p>
          <a:p>
            <a:r>
              <a:rPr lang="en-US" i="1" dirty="0"/>
              <a:t>Deryle W. Lonsdale </a:t>
            </a:r>
            <a:r>
              <a:rPr lang="en-US" dirty="0"/>
              <a:t>(BYU), </a:t>
            </a:r>
            <a:r>
              <a:rPr lang="en-US" i="1" dirty="0"/>
              <a:t>Scott N. Woodfield </a:t>
            </a:r>
            <a:r>
              <a:rPr lang="en-US" dirty="0"/>
              <a:t>(BYU &amp; FamilySearch)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491C3-842C-4CC9-A341-3B8EBA21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088" y="222421"/>
            <a:ext cx="2267026" cy="3566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05121-7023-427C-BB3B-AC2FE82D6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69" y="189514"/>
            <a:ext cx="2348878" cy="36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FF76-B3FC-442D-ACA3-46126F03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1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Evidential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6ECB-CFA4-4B22-8D71-C2A3CCB9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96" y="1499191"/>
            <a:ext cx="11234351" cy="5029200"/>
          </a:xfrm>
        </p:spPr>
        <p:txBody>
          <a:bodyPr>
            <a:normAutofit/>
          </a:bodyPr>
          <a:lstStyle/>
          <a:p>
            <a:r>
              <a:rPr lang="en-US" dirty="0"/>
              <a:t>Shallow Match Blocking </a:t>
            </a:r>
            <a:r>
              <a:rPr lang="en-US" sz="1800" dirty="0">
                <a:solidFill>
                  <a:srgbClr val="FF0000"/>
                </a:solidFill>
              </a:rPr>
              <a:t>(ordered by info content size)</a:t>
            </a:r>
            <a:endParaRPr lang="en-US" sz="1800" dirty="0"/>
          </a:p>
          <a:p>
            <a:pPr lvl="1"/>
            <a:r>
              <a:rPr lang="en-US" dirty="0"/>
              <a:t>Inferred name parts </a:t>
            </a:r>
            <a:r>
              <a:rPr lang="en-US" sz="1600" dirty="0">
                <a:solidFill>
                  <a:srgbClr val="FF0000"/>
                </a:solidFill>
              </a:rPr>
              <a:t>e.g. TEEGARDEN, WM. WALTER ≈ W. W. TEEGARDEN</a:t>
            </a:r>
          </a:p>
          <a:p>
            <a:pPr lvl="1"/>
            <a:r>
              <a:rPr lang="en-US" dirty="0"/>
              <a:t>Extracted/inferred birth dates</a:t>
            </a:r>
          </a:p>
          <a:p>
            <a:r>
              <a:rPr lang="en-US" dirty="0"/>
              <a:t>Deep Match Equivalence-Class Creation</a:t>
            </a:r>
          </a:p>
          <a:p>
            <a:pPr lvl="1"/>
            <a:r>
              <a:rPr lang="en-US" dirty="0"/>
              <a:t>Within and across shallow-match blocks</a:t>
            </a:r>
          </a:p>
          <a:p>
            <a:pPr lvl="1"/>
            <a:r>
              <a:rPr lang="en-US" dirty="0"/>
              <a:t>Pairwise merge consistency</a:t>
            </a:r>
          </a:p>
          <a:p>
            <a:pPr lvl="1"/>
            <a:r>
              <a:rPr lang="en-US" dirty="0"/>
              <a:t>Match odds confidence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dirty="0"/>
              <a:t>Record Merge</a:t>
            </a:r>
          </a:p>
          <a:p>
            <a:r>
              <a:rPr lang="en-US" dirty="0"/>
              <a:t>Family Tree Creation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45982A-883B-4D72-9A11-0421BFE5CCFF}"/>
              </a:ext>
            </a:extLst>
          </p:cNvPr>
          <p:cNvCxnSpPr/>
          <p:nvPr/>
        </p:nvCxnSpPr>
        <p:spPr>
          <a:xfrm>
            <a:off x="4894008" y="2540577"/>
            <a:ext cx="2597574" cy="123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618282" y="2372652"/>
            <a:ext cx="3396293" cy="2255048"/>
            <a:chOff x="7860509" y="1777903"/>
            <a:chExt cx="3735518" cy="25697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1BB86-2273-4EAD-8B90-9B84CB274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0509" y="1777903"/>
              <a:ext cx="3735518" cy="22341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193B12-AE7B-4C86-B656-918C4C98256E}"/>
                </a:ext>
              </a:extLst>
            </p:cNvPr>
            <p:cNvSpPr txBox="1"/>
            <p:nvPr/>
          </p:nvSpPr>
          <p:spPr>
            <a:xfrm>
              <a:off x="9833050" y="35145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56DB81-D9E5-4425-BD26-E9FC3807EC18}"/>
                </a:ext>
              </a:extLst>
            </p:cNvPr>
            <p:cNvSpPr txBox="1"/>
            <p:nvPr/>
          </p:nvSpPr>
          <p:spPr>
            <a:xfrm>
              <a:off x="9239341" y="39739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920E9D-06F5-4039-A142-9CC0A41A0B1A}"/>
                </a:ext>
              </a:extLst>
            </p:cNvPr>
            <p:cNvSpPr txBox="1"/>
            <p:nvPr/>
          </p:nvSpPr>
          <p:spPr>
            <a:xfrm>
              <a:off x="10712781" y="39782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C89D57-D77B-42A8-AE83-FFD22B93277B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9658045" y="4158622"/>
              <a:ext cx="1054736" cy="433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3CD64C-FF66-4963-8E9B-5E21E2AF9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4897" y="2964217"/>
              <a:ext cx="0" cy="10097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9557ED-51A7-4E46-82E1-CED17F239C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0421" y="2973605"/>
              <a:ext cx="0" cy="10097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774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FF76-B3FC-442D-ACA3-46126F03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1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Evidential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6ECB-CFA4-4B22-8D71-C2A3CCB9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96" y="1499191"/>
            <a:ext cx="11234351" cy="5029200"/>
          </a:xfrm>
        </p:spPr>
        <p:txBody>
          <a:bodyPr>
            <a:normAutofit/>
          </a:bodyPr>
          <a:lstStyle/>
          <a:p>
            <a:r>
              <a:rPr lang="en-US" dirty="0"/>
              <a:t>Shallow Match Blocking </a:t>
            </a:r>
            <a:r>
              <a:rPr lang="en-US" sz="1800" dirty="0">
                <a:solidFill>
                  <a:srgbClr val="FF0000"/>
                </a:solidFill>
              </a:rPr>
              <a:t>(ordered by info content size)</a:t>
            </a:r>
            <a:endParaRPr lang="en-US" sz="1800" dirty="0"/>
          </a:p>
          <a:p>
            <a:pPr lvl="1"/>
            <a:r>
              <a:rPr lang="en-US" dirty="0"/>
              <a:t>Inferred name parts </a:t>
            </a:r>
            <a:r>
              <a:rPr lang="en-US" sz="1600" dirty="0">
                <a:solidFill>
                  <a:srgbClr val="FF0000"/>
                </a:solidFill>
              </a:rPr>
              <a:t>e.g. TEEGARDEN, WM. WALTER ≈ W. W. TEEGARDEN</a:t>
            </a:r>
          </a:p>
          <a:p>
            <a:pPr lvl="1"/>
            <a:r>
              <a:rPr lang="en-US" dirty="0"/>
              <a:t>Extracted/inferred birth dates</a:t>
            </a:r>
          </a:p>
          <a:p>
            <a:r>
              <a:rPr lang="en-US" dirty="0"/>
              <a:t>Deep Match Equivalence-Class Creation</a:t>
            </a:r>
          </a:p>
          <a:p>
            <a:pPr lvl="1"/>
            <a:r>
              <a:rPr lang="en-US" dirty="0"/>
              <a:t>Within and across shallow-match blocks</a:t>
            </a:r>
          </a:p>
          <a:p>
            <a:pPr lvl="1"/>
            <a:r>
              <a:rPr lang="en-US" dirty="0"/>
              <a:t>Pairwise merge consistency</a:t>
            </a:r>
          </a:p>
          <a:p>
            <a:pPr lvl="1"/>
            <a:r>
              <a:rPr lang="en-US" dirty="0"/>
              <a:t>Match odds confidence</a:t>
            </a:r>
          </a:p>
          <a:p>
            <a:pPr lvl="2"/>
            <a:r>
              <a:rPr lang="en-US" dirty="0"/>
              <a:t>P(M|E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/>
              <a:t>) = P(E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 err="1"/>
              <a:t>|M</a:t>
            </a:r>
            <a:r>
              <a:rPr lang="en-US" dirty="0"/>
              <a:t>) P(M)/P(E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log P(E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 err="1"/>
              <a:t>|M</a:t>
            </a:r>
            <a:r>
              <a:rPr lang="en-US" dirty="0"/>
              <a:t>) P(M)/P(E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/>
              <a:t>) = P(M) + ∑</a:t>
            </a:r>
            <a:r>
              <a:rPr lang="en-US" baseline="30000" dirty="0" err="1"/>
              <a:t>n</a:t>
            </a:r>
            <a:r>
              <a:rPr lang="en-US" baseline="-25000" dirty="0" err="1"/>
              <a:t>i</a:t>
            </a:r>
            <a:r>
              <a:rPr lang="en-US" baseline="-25000" dirty="0"/>
              <a:t>=1</a:t>
            </a:r>
            <a:r>
              <a:rPr lang="en-US" dirty="0"/>
              <a:t>P(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 err="1"/>
              <a:t>|M</a:t>
            </a:r>
            <a:r>
              <a:rPr lang="en-US" dirty="0"/>
              <a:t>)/P(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)  yielding ∑</a:t>
            </a:r>
            <a:r>
              <a:rPr lang="en-US" baseline="30000" dirty="0" err="1"/>
              <a:t>n</a:t>
            </a:r>
            <a:r>
              <a:rPr lang="en-US" baseline="-25000" dirty="0" err="1"/>
              <a:t>i</a:t>
            </a:r>
            <a:r>
              <a:rPr lang="en-US" baseline="-25000" dirty="0"/>
              <a:t>=1</a:t>
            </a:r>
            <a:r>
              <a:rPr lang="en-US" dirty="0"/>
              <a:t>1/P(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Odds weight, 1/P(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), tempered by probability of a match, </a:t>
            </a:r>
            <a:r>
              <a:rPr lang="en-US" sz="1800" dirty="0">
                <a:solidFill>
                  <a:srgbClr val="FF0000"/>
                </a:solidFill>
              </a:rPr>
              <a:t>e.g. P(“Waddington” ≈ “Clitheroe”)</a:t>
            </a:r>
          </a:p>
          <a:p>
            <a:r>
              <a:rPr lang="en-US" dirty="0"/>
              <a:t>Record Merge</a:t>
            </a:r>
          </a:p>
          <a:p>
            <a:r>
              <a:rPr lang="en-US" dirty="0"/>
              <a:t>Family Tree Creation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90FBAD-7458-42AE-B45D-DDEB3B187815}"/>
              </a:ext>
            </a:extLst>
          </p:cNvPr>
          <p:cNvCxnSpPr>
            <a:cxnSpLocks/>
          </p:cNvCxnSpPr>
          <p:nvPr/>
        </p:nvCxnSpPr>
        <p:spPr>
          <a:xfrm flipV="1">
            <a:off x="5476611" y="4796227"/>
            <a:ext cx="341870" cy="2759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E21176-5F9E-4D7D-8378-ADC3BF11AA89}"/>
              </a:ext>
            </a:extLst>
          </p:cNvPr>
          <p:cNvCxnSpPr>
            <a:cxnSpLocks/>
          </p:cNvCxnSpPr>
          <p:nvPr/>
        </p:nvCxnSpPr>
        <p:spPr>
          <a:xfrm flipV="1">
            <a:off x="6870100" y="4804386"/>
            <a:ext cx="341870" cy="2759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8790BB-9BC2-471D-9979-E394865E213A}"/>
              </a:ext>
            </a:extLst>
          </p:cNvPr>
          <p:cNvSpPr txBox="1"/>
          <p:nvPr/>
        </p:nvSpPr>
        <p:spPr>
          <a:xfrm>
            <a:off x="6870100" y="4521688"/>
            <a:ext cx="53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45982A-883B-4D72-9A11-0421BFE5CCFF}"/>
              </a:ext>
            </a:extLst>
          </p:cNvPr>
          <p:cNvCxnSpPr/>
          <p:nvPr/>
        </p:nvCxnSpPr>
        <p:spPr>
          <a:xfrm>
            <a:off x="4894008" y="2540577"/>
            <a:ext cx="2597574" cy="123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618282" y="2372652"/>
            <a:ext cx="3396293" cy="2255048"/>
            <a:chOff x="7860509" y="1777903"/>
            <a:chExt cx="3735518" cy="25697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1BB86-2273-4EAD-8B90-9B84CB274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0509" y="1777903"/>
              <a:ext cx="3735518" cy="22341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193B12-AE7B-4C86-B656-918C4C98256E}"/>
                </a:ext>
              </a:extLst>
            </p:cNvPr>
            <p:cNvSpPr txBox="1"/>
            <p:nvPr/>
          </p:nvSpPr>
          <p:spPr>
            <a:xfrm>
              <a:off x="9833050" y="35145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56DB81-D9E5-4425-BD26-E9FC3807EC18}"/>
                </a:ext>
              </a:extLst>
            </p:cNvPr>
            <p:cNvSpPr txBox="1"/>
            <p:nvPr/>
          </p:nvSpPr>
          <p:spPr>
            <a:xfrm>
              <a:off x="9239341" y="39739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920E9D-06F5-4039-A142-9CC0A41A0B1A}"/>
                </a:ext>
              </a:extLst>
            </p:cNvPr>
            <p:cNvSpPr txBox="1"/>
            <p:nvPr/>
          </p:nvSpPr>
          <p:spPr>
            <a:xfrm>
              <a:off x="10712781" y="39782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C89D57-D77B-42A8-AE83-FFD22B93277B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9658045" y="4158622"/>
              <a:ext cx="1054736" cy="433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3CD64C-FF66-4963-8E9B-5E21E2AF9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4897" y="2964217"/>
              <a:ext cx="0" cy="10097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9557ED-51A7-4E46-82E1-CED17F239C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0421" y="2973605"/>
              <a:ext cx="0" cy="10097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60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D089-B378-4F6A-AC24-7EE24F89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24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Experimental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84FE8-4866-4EC7-A1DB-90B8BFE93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92" y="1486399"/>
            <a:ext cx="5907464" cy="4596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84" y="217622"/>
            <a:ext cx="2032953" cy="3029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39" y="3697683"/>
            <a:ext cx="2129460" cy="2694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954" y="1190668"/>
            <a:ext cx="2345621" cy="42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6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D089-B378-4F6A-AC24-7EE24F89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24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Experimental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84FE8-4866-4EC7-A1DB-90B8BFE93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92" y="1486399"/>
            <a:ext cx="5907464" cy="4596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84" y="217622"/>
            <a:ext cx="2032953" cy="3029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39" y="3697683"/>
            <a:ext cx="2129460" cy="2694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954" y="1190668"/>
            <a:ext cx="2345621" cy="424043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820FDE-0FA2-4E55-83BF-476ED17F3209}"/>
              </a:ext>
            </a:extLst>
          </p:cNvPr>
          <p:cNvSpPr/>
          <p:nvPr/>
        </p:nvSpPr>
        <p:spPr>
          <a:xfrm>
            <a:off x="5908066" y="2274155"/>
            <a:ext cx="881236" cy="5353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D04CA-DF02-43ED-BC2A-6650A61E2E73}"/>
              </a:ext>
            </a:extLst>
          </p:cNvPr>
          <p:cNvSpPr txBox="1"/>
          <p:nvPr/>
        </p:nvSpPr>
        <p:spPr>
          <a:xfrm>
            <a:off x="2458932" y="890711"/>
            <a:ext cx="241628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14,000+ inferred birth and married surnames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3C8772-8A51-4BE9-A14A-55403D28E7D9}"/>
              </a:ext>
            </a:extLst>
          </p:cNvPr>
          <p:cNvCxnSpPr/>
          <p:nvPr/>
        </p:nvCxnSpPr>
        <p:spPr>
          <a:xfrm>
            <a:off x="4875221" y="1516104"/>
            <a:ext cx="1037583" cy="7675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FF1D60-2B2E-4F17-94CC-B3495658C840}"/>
              </a:ext>
            </a:extLst>
          </p:cNvPr>
          <p:cNvSpPr txBox="1"/>
          <p:nvPr/>
        </p:nvSpPr>
        <p:spPr>
          <a:xfrm>
            <a:off x="1999362" y="4581476"/>
            <a:ext cx="2291268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145 seconds vs. 5 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377CA-0761-4F47-BA44-F1DA9D003E30}"/>
              </a:ext>
            </a:extLst>
          </p:cNvPr>
          <p:cNvSpPr txBox="1"/>
          <p:nvPr/>
        </p:nvSpPr>
        <p:spPr>
          <a:xfrm>
            <a:off x="7334151" y="852808"/>
            <a:ext cx="1947245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17,000+ estimated birth dates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65FD6C9-BC59-4BEB-8BDA-3A098841FB03}"/>
              </a:ext>
            </a:extLst>
          </p:cNvPr>
          <p:cNvSpPr/>
          <p:nvPr/>
        </p:nvSpPr>
        <p:spPr>
          <a:xfrm>
            <a:off x="8016398" y="5221082"/>
            <a:ext cx="568539" cy="7485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FDFE91-1388-4C5D-8CA7-E42C4875EF68}"/>
              </a:ext>
            </a:extLst>
          </p:cNvPr>
          <p:cNvSpPr txBox="1"/>
          <p:nvPr/>
        </p:nvSpPr>
        <p:spPr>
          <a:xfrm>
            <a:off x="9191378" y="6035987"/>
            <a:ext cx="270163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highly accurate: 90%−99%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0ED055-8BF6-48F0-8CE4-BB960EE566DE}"/>
              </a:ext>
            </a:extLst>
          </p:cNvPr>
          <p:cNvCxnSpPr>
            <a:stCxn id="15" idx="0"/>
            <a:endCxn id="13" idx="3"/>
          </p:cNvCxnSpPr>
          <p:nvPr/>
        </p:nvCxnSpPr>
        <p:spPr>
          <a:xfrm flipH="1" flipV="1">
            <a:off x="8584937" y="5595370"/>
            <a:ext cx="1957260" cy="4406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7EC96F-D2AE-49D7-BBD7-D7998611D009}"/>
              </a:ext>
            </a:extLst>
          </p:cNvPr>
          <p:cNvSpPr/>
          <p:nvPr/>
        </p:nvSpPr>
        <p:spPr>
          <a:xfrm>
            <a:off x="7229919" y="2278893"/>
            <a:ext cx="469045" cy="5448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1B7F88-4F75-4059-B73B-78137F0DB3AE}"/>
              </a:ext>
            </a:extLst>
          </p:cNvPr>
          <p:cNvCxnSpPr>
            <a:stCxn id="12" idx="2"/>
          </p:cNvCxnSpPr>
          <p:nvPr/>
        </p:nvCxnSpPr>
        <p:spPr>
          <a:xfrm flipH="1">
            <a:off x="7694226" y="1499139"/>
            <a:ext cx="613548" cy="7797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5F8DB6-24CB-4692-9E10-5F4CF32E1E5C}"/>
              </a:ext>
            </a:extLst>
          </p:cNvPr>
          <p:cNvSpPr/>
          <p:nvPr/>
        </p:nvSpPr>
        <p:spPr>
          <a:xfrm>
            <a:off x="4221401" y="3449136"/>
            <a:ext cx="791217" cy="53537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6F745A-4FBA-4821-A087-7EDC8D7D9A85}"/>
              </a:ext>
            </a:extLst>
          </p:cNvPr>
          <p:cNvCxnSpPr>
            <a:stCxn id="11" idx="0"/>
          </p:cNvCxnSpPr>
          <p:nvPr/>
        </p:nvCxnSpPr>
        <p:spPr>
          <a:xfrm flipV="1">
            <a:off x="3144996" y="3998723"/>
            <a:ext cx="1043240" cy="5827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2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8341-0C04-4477-B065-B5292BB8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43" y="-1732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F0F98-01BA-4A5D-80D8-56FBB188D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597" y="1722306"/>
            <a:ext cx="2462288" cy="3670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0FB47-9C3E-4703-B031-8DFCB02A1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423" y="1722495"/>
            <a:ext cx="2029803" cy="3666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ABFF1-BDA6-4E99-9885-FAF34AE5D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770" y="1738971"/>
            <a:ext cx="2844257" cy="3646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928796-E7E8-457C-9952-B298C99B5FD0}"/>
              </a:ext>
            </a:extLst>
          </p:cNvPr>
          <p:cNvSpPr txBox="1"/>
          <p:nvPr/>
        </p:nvSpPr>
        <p:spPr>
          <a:xfrm>
            <a:off x="741405" y="5634157"/>
            <a:ext cx="10697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Extracted Records:                                8,622                                                       11,440                                       8,724</a:t>
            </a:r>
          </a:p>
          <a:p>
            <a:r>
              <a:rPr lang="en-US" dirty="0"/>
              <a:t># Merged Records:                                   6,594                                                       10,573                                       8,660</a:t>
            </a:r>
          </a:p>
          <a:p>
            <a:r>
              <a:rPr lang="en-US" dirty="0"/>
              <a:t>Largest Generated Tree:                          2,965                                                              27                                             16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6707F-32C4-4678-9FC7-4207FDD95024}"/>
              </a:ext>
            </a:extLst>
          </p:cNvPr>
          <p:cNvSpPr txBox="1"/>
          <p:nvPr/>
        </p:nvSpPr>
        <p:spPr>
          <a:xfrm>
            <a:off x="1620289" y="863179"/>
            <a:ext cx="891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 enriched ontologies, it is possible to extract information from semi-structured documents and create intergenerational family trees with high accuracy (90%­­­­­­−99% F-score).</a:t>
            </a:r>
          </a:p>
        </p:txBody>
      </p:sp>
    </p:spTree>
    <p:extLst>
      <p:ext uri="{BB962C8B-B14F-4D97-AF65-F5344CB8AC3E}">
        <p14:creationId xmlns:p14="http://schemas.microsoft.com/office/powerpoint/2010/main" val="165101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6DCF-82A0-40C9-AB40-21196900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9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Linking Families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DB1427-7073-4B74-9354-85FA9BAF891A}"/>
              </a:ext>
            </a:extLst>
          </p:cNvPr>
          <p:cNvGrpSpPr/>
          <p:nvPr/>
        </p:nvGrpSpPr>
        <p:grpSpPr>
          <a:xfrm>
            <a:off x="518983" y="1746423"/>
            <a:ext cx="3307493" cy="3528025"/>
            <a:chOff x="1425145" y="1911178"/>
            <a:chExt cx="3815959" cy="37669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4CADE7-47E1-4177-8C8F-A924FA0C4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5145" y="1911178"/>
              <a:ext cx="3815959" cy="9267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A4A37C-3270-44DB-9054-8668404FB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723" y="2883692"/>
              <a:ext cx="3812542" cy="279440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6729AF0-7791-401B-9D02-7FAE90AE6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649" y="1800160"/>
            <a:ext cx="3520844" cy="3303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7278D-0ADE-483D-857B-57A7DA9EF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346" y="1247301"/>
            <a:ext cx="3069157" cy="48347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2C8794-B359-4B82-9AD1-2FE842C27AD8}"/>
              </a:ext>
            </a:extLst>
          </p:cNvPr>
          <p:cNvSpPr/>
          <p:nvPr/>
        </p:nvSpPr>
        <p:spPr>
          <a:xfrm>
            <a:off x="1054443" y="2298357"/>
            <a:ext cx="440725" cy="148281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90B3CD-BBD1-4B56-9CE5-79B3641EF64B}"/>
              </a:ext>
            </a:extLst>
          </p:cNvPr>
          <p:cNvSpPr/>
          <p:nvPr/>
        </p:nvSpPr>
        <p:spPr>
          <a:xfrm>
            <a:off x="5291775" y="2813760"/>
            <a:ext cx="440725" cy="148281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DE08CC-6D62-49E5-8BAE-2A512045C62D}"/>
              </a:ext>
            </a:extLst>
          </p:cNvPr>
          <p:cNvSpPr/>
          <p:nvPr/>
        </p:nvSpPr>
        <p:spPr>
          <a:xfrm>
            <a:off x="5039818" y="3751901"/>
            <a:ext cx="440725" cy="148281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ACC2A-0599-4C2A-8959-CF0BDCE26E87}"/>
              </a:ext>
            </a:extLst>
          </p:cNvPr>
          <p:cNvSpPr/>
          <p:nvPr/>
        </p:nvSpPr>
        <p:spPr>
          <a:xfrm>
            <a:off x="5066621" y="3351372"/>
            <a:ext cx="440725" cy="148281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3F0A1D-9124-460A-BF1E-60562982B0E2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1495168" y="2372498"/>
            <a:ext cx="3796607" cy="51540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56E50D-9930-42DF-950E-BEBAB84B72F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516342" y="2389387"/>
            <a:ext cx="3523476" cy="14366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F30D061-330D-425D-B7EA-19773BE4B603}"/>
              </a:ext>
            </a:extLst>
          </p:cNvPr>
          <p:cNvSpPr/>
          <p:nvPr/>
        </p:nvSpPr>
        <p:spPr>
          <a:xfrm>
            <a:off x="4971202" y="4883706"/>
            <a:ext cx="440725" cy="148281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1B1776-C4E4-4E7E-99D1-CA7DF830C525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1495168" y="2372498"/>
            <a:ext cx="3476034" cy="258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62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74EE-5B33-4DD1-AB6D-B65D45CA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Enriched 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40A53-B542-47F4-BD11-43A71513F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“An </a:t>
            </a:r>
            <a:r>
              <a:rPr lang="en-US" i="1" dirty="0"/>
              <a:t>ontology</a:t>
            </a:r>
            <a:r>
              <a:rPr lang="en-US" dirty="0"/>
              <a:t> is a formal, explicit specification of a shared conceptualization” [Gruber93]</a:t>
            </a:r>
          </a:p>
          <a:p>
            <a:r>
              <a:rPr lang="en-US" dirty="0"/>
              <a:t>Conceptual Model</a:t>
            </a:r>
          </a:p>
          <a:p>
            <a:r>
              <a:rPr lang="en-US" dirty="0"/>
              <a:t>Enrichments</a:t>
            </a:r>
          </a:p>
          <a:p>
            <a:pPr lvl="1"/>
            <a:r>
              <a:rPr lang="en-US" dirty="0"/>
              <a:t>Linguistic Grounding</a:t>
            </a:r>
          </a:p>
          <a:p>
            <a:pPr lvl="1"/>
            <a:r>
              <a:rPr lang="en-US" dirty="0"/>
              <a:t>Pragmatic Constraints</a:t>
            </a:r>
          </a:p>
          <a:p>
            <a:pPr lvl="1"/>
            <a:r>
              <a:rPr lang="en-US" dirty="0"/>
              <a:t>Cultural Normatives</a:t>
            </a:r>
          </a:p>
          <a:p>
            <a:pPr lvl="1"/>
            <a:r>
              <a:rPr lang="en-US" dirty="0"/>
              <a:t>Evidential Reasoning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51C5E-AAFE-447D-992D-278BB675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77" y="2508527"/>
            <a:ext cx="3926428" cy="251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5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188A-3A79-42B8-92F5-5C9D7D5A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68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Linguistic Grounding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04B5A-CB6C-45A1-9C9E-0ADBADC1C427}"/>
              </a:ext>
            </a:extLst>
          </p:cNvPr>
          <p:cNvSpPr txBox="1"/>
          <p:nvPr/>
        </p:nvSpPr>
        <p:spPr>
          <a:xfrm>
            <a:off x="8429115" y="6236101"/>
            <a:ext cx="365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Acknowledgement: George Nagy, RPI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F336B-4166-4EDC-B5A3-9EE440A01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95" y="1735968"/>
            <a:ext cx="2810098" cy="4315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4C50E-B517-45AE-B741-486FEEA4E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323" y="1740068"/>
            <a:ext cx="2785342" cy="4266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8A78B-270B-44DA-8F25-E5AEAB9C4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100" y="1764776"/>
            <a:ext cx="2785342" cy="4253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C72B4-CD91-454F-9CA8-56F63AC87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960" y="1752420"/>
            <a:ext cx="2785342" cy="4253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A14DD4-D60F-4440-8A57-083C18866426}"/>
              </a:ext>
            </a:extLst>
          </p:cNvPr>
          <p:cNvSpPr txBox="1"/>
          <p:nvPr/>
        </p:nvSpPr>
        <p:spPr>
          <a:xfrm>
            <a:off x="3032559" y="956231"/>
            <a:ext cx="623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(syntactically extract text elements into conceptual components)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5672" y="163424"/>
            <a:ext cx="2170542" cy="13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C9ED-29DB-478F-9FFF-469776ED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Pragmatic Constraints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14DD4-D60F-4440-8A57-083C18866426}"/>
              </a:ext>
            </a:extLst>
          </p:cNvPr>
          <p:cNvSpPr txBox="1"/>
          <p:nvPr/>
        </p:nvSpPr>
        <p:spPr>
          <a:xfrm>
            <a:off x="3357810" y="1300085"/>
            <a:ext cx="549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(semantic analysis of syntactically extracted information)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598CB-5605-4BDE-85AC-4A5372EF3DF5}"/>
              </a:ext>
            </a:extLst>
          </p:cNvPr>
          <p:cNvSpPr txBox="1"/>
          <p:nvPr/>
        </p:nvSpPr>
        <p:spPr>
          <a:xfrm>
            <a:off x="838200" y="2267076"/>
            <a:ext cx="590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A mother cannot give birth to a child after she dies: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7339D-24D5-4FAF-92C9-20F6DF77F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79" y="2832034"/>
            <a:ext cx="4495107" cy="2268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D1775-B3E7-4C4B-A720-AAFD60927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212" y="2836782"/>
            <a:ext cx="4504650" cy="1687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64174-70C0-4709-AFFF-922029629198}"/>
              </a:ext>
            </a:extLst>
          </p:cNvPr>
          <p:cNvSpPr/>
          <p:nvPr/>
        </p:nvSpPr>
        <p:spPr>
          <a:xfrm>
            <a:off x="1577448" y="3956750"/>
            <a:ext cx="2509183" cy="9534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AA5B0B-B956-4F77-82DB-C856234B7815}"/>
              </a:ext>
            </a:extLst>
          </p:cNvPr>
          <p:cNvSpPr/>
          <p:nvPr/>
        </p:nvSpPr>
        <p:spPr>
          <a:xfrm>
            <a:off x="7111518" y="3939416"/>
            <a:ext cx="1854802" cy="1516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5EBAE1-434C-42D0-BB45-48ED6CF31BC8}"/>
              </a:ext>
            </a:extLst>
          </p:cNvPr>
          <p:cNvCxnSpPr>
            <a:stCxn id="7" idx="0"/>
          </p:cNvCxnSpPr>
          <p:nvPr/>
        </p:nvCxnSpPr>
        <p:spPr>
          <a:xfrm flipV="1">
            <a:off x="2832040" y="3133357"/>
            <a:ext cx="1826633" cy="823393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6ACB02-A656-4C37-A50D-66FD11E6DA3D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7414874" y="3311036"/>
            <a:ext cx="624045" cy="62838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B3652C8-69E6-4DF8-836A-D83FFEFB0696}"/>
              </a:ext>
            </a:extLst>
          </p:cNvPr>
          <p:cNvSpPr/>
          <p:nvPr/>
        </p:nvSpPr>
        <p:spPr>
          <a:xfrm>
            <a:off x="1581782" y="4932074"/>
            <a:ext cx="1386768" cy="121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1CE270-E9B5-456C-8226-967625C1237C}"/>
              </a:ext>
            </a:extLst>
          </p:cNvPr>
          <p:cNvSpPr/>
          <p:nvPr/>
        </p:nvSpPr>
        <p:spPr>
          <a:xfrm>
            <a:off x="7115852" y="4108428"/>
            <a:ext cx="1577448" cy="372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B186A4-68F2-413F-B7F0-528F868D6A86}"/>
              </a:ext>
            </a:extLst>
          </p:cNvPr>
          <p:cNvCxnSpPr>
            <a:stCxn id="13" idx="0"/>
          </p:cNvCxnSpPr>
          <p:nvPr/>
        </p:nvCxnSpPr>
        <p:spPr>
          <a:xfrm flipV="1">
            <a:off x="2275166" y="3471634"/>
            <a:ext cx="2435511" cy="14604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41DFF3-4447-4E96-BF70-BDA30F1A6A93}"/>
              </a:ext>
            </a:extLst>
          </p:cNvPr>
          <p:cNvCxnSpPr>
            <a:stCxn id="14" idx="0"/>
          </p:cNvCxnSpPr>
          <p:nvPr/>
        </p:nvCxnSpPr>
        <p:spPr>
          <a:xfrm flipV="1">
            <a:off x="7904576" y="3462714"/>
            <a:ext cx="1503777" cy="6457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82BD42-2C46-4AE2-A873-6F9AC0785384}"/>
              </a:ext>
            </a:extLst>
          </p:cNvPr>
          <p:cNvCxnSpPr/>
          <p:nvPr/>
        </p:nvCxnSpPr>
        <p:spPr>
          <a:xfrm>
            <a:off x="4177638" y="3319704"/>
            <a:ext cx="4073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E00FF6-5643-4C30-97D8-19F7665FB3E9}"/>
              </a:ext>
            </a:extLst>
          </p:cNvPr>
          <p:cNvCxnSpPr/>
          <p:nvPr/>
        </p:nvCxnSpPr>
        <p:spPr>
          <a:xfrm>
            <a:off x="9136056" y="3316093"/>
            <a:ext cx="4073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BACCAF-B5CC-479B-9CA4-4C86DDABB451}"/>
              </a:ext>
            </a:extLst>
          </p:cNvPr>
          <p:cNvSpPr txBox="1"/>
          <p:nvPr/>
        </p:nvSpPr>
        <p:spPr>
          <a:xfrm>
            <a:off x="838200" y="5610236"/>
            <a:ext cx="625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(can’t die before being born): John Adams (1756 −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797)</a:t>
            </a:r>
          </a:p>
        </p:txBody>
      </p:sp>
    </p:spTree>
    <p:extLst>
      <p:ext uri="{BB962C8B-B14F-4D97-AF65-F5344CB8AC3E}">
        <p14:creationId xmlns:p14="http://schemas.microsoft.com/office/powerpoint/2010/main" val="151905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5296-A626-42C0-A5B5-46B12D65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78" y="819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Cultural Normatives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B66F5-20C8-470C-A8F2-9B1DE543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240" y="1609908"/>
            <a:ext cx="5424854" cy="998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A14DD4-D60F-4440-8A57-083C18866426}"/>
              </a:ext>
            </a:extLst>
          </p:cNvPr>
          <p:cNvSpPr txBox="1"/>
          <p:nvPr/>
        </p:nvSpPr>
        <p:spPr>
          <a:xfrm>
            <a:off x="3863571" y="1075350"/>
            <a:ext cx="447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(augment extracted information by inference)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1D2B8-DFF5-4A1F-933B-F75C00DE6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26" y="2928928"/>
            <a:ext cx="10028207" cy="3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5296-A626-42C0-A5B5-46B12D65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78" y="819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Cultural Normatives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B66F5-20C8-470C-A8F2-9B1DE543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240" y="1609908"/>
            <a:ext cx="5424854" cy="998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A14DD4-D60F-4440-8A57-083C18866426}"/>
              </a:ext>
            </a:extLst>
          </p:cNvPr>
          <p:cNvSpPr txBox="1"/>
          <p:nvPr/>
        </p:nvSpPr>
        <p:spPr>
          <a:xfrm>
            <a:off x="3863571" y="1075350"/>
            <a:ext cx="447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(augment extracted information by inference)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1D2B8-DFF5-4A1F-933B-F75C00DE6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26" y="2928928"/>
            <a:ext cx="10028207" cy="3148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19586-5F77-437D-A57B-450D8B7A2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225" y="3800461"/>
            <a:ext cx="4289922" cy="2562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549156-4715-4A53-B8C4-CA1D4D3E202E}"/>
              </a:ext>
            </a:extLst>
          </p:cNvPr>
          <p:cNvSpPr txBox="1"/>
          <p:nvPr/>
        </p:nvSpPr>
        <p:spPr>
          <a:xfrm>
            <a:off x="7839074" y="5591176"/>
            <a:ext cx="339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a span of 0 − 56 days covers 95% of the data</a:t>
            </a:r>
          </a:p>
        </p:txBody>
      </p:sp>
    </p:spTree>
    <p:extLst>
      <p:ext uri="{BB962C8B-B14F-4D97-AF65-F5344CB8AC3E}">
        <p14:creationId xmlns:p14="http://schemas.microsoft.com/office/powerpoint/2010/main" val="340325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FF76-B3FC-442D-ACA3-46126F03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1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Evidential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6ECB-CFA4-4B22-8D71-C2A3CCB9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96" y="1499191"/>
            <a:ext cx="11234351" cy="5029200"/>
          </a:xfrm>
        </p:spPr>
        <p:txBody>
          <a:bodyPr>
            <a:normAutofit/>
          </a:bodyPr>
          <a:lstStyle/>
          <a:p>
            <a:r>
              <a:rPr lang="en-US" dirty="0"/>
              <a:t>Shallow Match Blocking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endParaRPr lang="en-US" sz="1800" dirty="0"/>
          </a:p>
          <a:p>
            <a:pPr lvl="1"/>
            <a:r>
              <a:rPr lang="en-US" dirty="0"/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Deep Match Equivalence-Class Creation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dirty="0"/>
              <a:t>Record Merge</a:t>
            </a:r>
          </a:p>
          <a:p>
            <a:r>
              <a:rPr lang="en-US" dirty="0"/>
              <a:t>Family Tree Creation</a:t>
            </a:r>
          </a:p>
        </p:txBody>
      </p:sp>
    </p:spTree>
    <p:extLst>
      <p:ext uri="{BB962C8B-B14F-4D97-AF65-F5344CB8AC3E}">
        <p14:creationId xmlns:p14="http://schemas.microsoft.com/office/powerpoint/2010/main" val="94998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FF76-B3FC-442D-ACA3-46126F03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1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Evidential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6ECB-CFA4-4B22-8D71-C2A3CCB9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96" y="1499191"/>
            <a:ext cx="11234351" cy="5029200"/>
          </a:xfrm>
        </p:spPr>
        <p:txBody>
          <a:bodyPr>
            <a:normAutofit/>
          </a:bodyPr>
          <a:lstStyle/>
          <a:p>
            <a:r>
              <a:rPr lang="en-US" dirty="0"/>
              <a:t>Shallow Match Blocking </a:t>
            </a:r>
            <a:r>
              <a:rPr lang="en-US" sz="1800" dirty="0">
                <a:solidFill>
                  <a:srgbClr val="FF0000"/>
                </a:solidFill>
              </a:rPr>
              <a:t>(ordered by info content size)</a:t>
            </a:r>
            <a:endParaRPr lang="en-US" sz="1800" dirty="0"/>
          </a:p>
          <a:p>
            <a:pPr lvl="1"/>
            <a:r>
              <a:rPr lang="en-US" dirty="0"/>
              <a:t>Inferred name parts </a:t>
            </a:r>
            <a:r>
              <a:rPr lang="en-US" sz="1600" dirty="0">
                <a:solidFill>
                  <a:srgbClr val="FF0000"/>
                </a:solidFill>
              </a:rPr>
              <a:t>e.g. TEEGARDEN, WM. WALTER ≈ W. W. TEEGARDEN</a:t>
            </a:r>
          </a:p>
          <a:p>
            <a:pPr lvl="1"/>
            <a:r>
              <a:rPr lang="en-US" dirty="0"/>
              <a:t>Extracted/inferred birth dates</a:t>
            </a:r>
          </a:p>
          <a:p>
            <a:r>
              <a:rPr lang="en-US" dirty="0"/>
              <a:t>Deep Match Equivalence-Class Creation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dirty="0"/>
              <a:t>Record Merge</a:t>
            </a:r>
          </a:p>
          <a:p>
            <a:r>
              <a:rPr lang="en-US" dirty="0"/>
              <a:t>Family Tree Creation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45982A-883B-4D72-9A11-0421BFE5CCFF}"/>
              </a:ext>
            </a:extLst>
          </p:cNvPr>
          <p:cNvCxnSpPr/>
          <p:nvPr/>
        </p:nvCxnSpPr>
        <p:spPr>
          <a:xfrm>
            <a:off x="4894008" y="2540577"/>
            <a:ext cx="2597574" cy="123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618282" y="2372652"/>
            <a:ext cx="3396293" cy="2255048"/>
            <a:chOff x="7860509" y="1777903"/>
            <a:chExt cx="3735518" cy="25697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1BB86-2273-4EAD-8B90-9B84CB274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0509" y="1777903"/>
              <a:ext cx="3735518" cy="22341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193B12-AE7B-4C86-B656-918C4C98256E}"/>
                </a:ext>
              </a:extLst>
            </p:cNvPr>
            <p:cNvSpPr txBox="1"/>
            <p:nvPr/>
          </p:nvSpPr>
          <p:spPr>
            <a:xfrm>
              <a:off x="9833050" y="35145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56DB81-D9E5-4425-BD26-E9FC3807EC18}"/>
                </a:ext>
              </a:extLst>
            </p:cNvPr>
            <p:cNvSpPr txBox="1"/>
            <p:nvPr/>
          </p:nvSpPr>
          <p:spPr>
            <a:xfrm>
              <a:off x="9239341" y="39739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920E9D-06F5-4039-A142-9CC0A41A0B1A}"/>
                </a:ext>
              </a:extLst>
            </p:cNvPr>
            <p:cNvSpPr txBox="1"/>
            <p:nvPr/>
          </p:nvSpPr>
          <p:spPr>
            <a:xfrm>
              <a:off x="10712781" y="39782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C89D57-D77B-42A8-AE83-FFD22B93277B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9658045" y="4158622"/>
              <a:ext cx="1054736" cy="433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3CD64C-FF66-4963-8E9B-5E21E2AF9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4897" y="2964217"/>
              <a:ext cx="0" cy="10097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9557ED-51A7-4E46-82E1-CED17F239C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0421" y="2973605"/>
              <a:ext cx="0" cy="10097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987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929</Words>
  <Application>Microsoft Office PowerPoint</Application>
  <PresentationFormat>Widescreen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Linking Families with Enriched Ontologies</vt:lpstr>
      <vt:lpstr>Linking Families</vt:lpstr>
      <vt:lpstr>Enriched Ontologies</vt:lpstr>
      <vt:lpstr>Linguistic Grounding</vt:lpstr>
      <vt:lpstr>Pragmatic Constraints</vt:lpstr>
      <vt:lpstr>Cultural Normatives</vt:lpstr>
      <vt:lpstr>Cultural Normatives</vt:lpstr>
      <vt:lpstr>Evidential Reasoning</vt:lpstr>
      <vt:lpstr>Evidential Reasoning</vt:lpstr>
      <vt:lpstr>Evidential Reasoning</vt:lpstr>
      <vt:lpstr>Evidential Reasoning</vt:lpstr>
      <vt:lpstr>Experimental Results</vt:lpstr>
      <vt:lpstr>Experimental 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Families with Enriched Ontologies</dc:title>
  <dc:creator>David Wayne Embley</dc:creator>
  <cp:lastModifiedBy>David Wayne Embley</cp:lastModifiedBy>
  <cp:revision>78</cp:revision>
  <dcterms:created xsi:type="dcterms:W3CDTF">2020-02-13T15:51:24Z</dcterms:created>
  <dcterms:modified xsi:type="dcterms:W3CDTF">2020-02-21T18:40:58Z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ef5274-90b8-4b3f-8a76-b4c36a43e904_Enabled">
    <vt:lpwstr>true</vt:lpwstr>
  </property>
  <property fmtid="{D5CDD505-2E9C-101B-9397-08002B2CF9AE}" pid="3" name="MSIP_Label_03ef5274-90b8-4b3f-8a76-b4c36a43e904_SetDate">
    <vt:lpwstr>2020-02-13T15:51:24Z</vt:lpwstr>
  </property>
  <property fmtid="{D5CDD505-2E9C-101B-9397-08002B2CF9AE}" pid="4" name="MSIP_Label_03ef5274-90b8-4b3f-8a76-b4c36a43e904_Method">
    <vt:lpwstr>Standard</vt:lpwstr>
  </property>
  <property fmtid="{D5CDD505-2E9C-101B-9397-08002B2CF9AE}" pid="5" name="MSIP_Label_03ef5274-90b8-4b3f-8a76-b4c36a43e904_Name">
    <vt:lpwstr>Not Protected_2</vt:lpwstr>
  </property>
  <property fmtid="{D5CDD505-2E9C-101B-9397-08002B2CF9AE}" pid="6" name="MSIP_Label_03ef5274-90b8-4b3f-8a76-b4c36a43e904_SiteId">
    <vt:lpwstr>61e6eeb3-5fd7-4aaa-ae3c-61e8deb09b79</vt:lpwstr>
  </property>
  <property fmtid="{D5CDD505-2E9C-101B-9397-08002B2CF9AE}" pid="7" name="MSIP_Label_03ef5274-90b8-4b3f-8a76-b4c36a43e904_ActionId">
    <vt:lpwstr>7bcb644c-1398-4d85-a5e7-000083d5f2a2</vt:lpwstr>
  </property>
  <property fmtid="{D5CDD505-2E9C-101B-9397-08002B2CF9AE}" pid="8" name="MSIP_Label_03ef5274-90b8-4b3f-8a76-b4c36a43e904_ContentBits">
    <vt:lpwstr>0</vt:lpwstr>
  </property>
</Properties>
</file>