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851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5" r:id="rId3"/>
    <p:sldId id="276" r:id="rId4"/>
    <p:sldId id="286" r:id="rId5"/>
    <p:sldId id="285" r:id="rId6"/>
    <p:sldId id="287" r:id="rId7"/>
    <p:sldId id="288" r:id="rId8"/>
    <p:sldId id="300" r:id="rId9"/>
    <p:sldId id="289" r:id="rId10"/>
    <p:sldId id="290" r:id="rId11"/>
    <p:sldId id="279" r:id="rId12"/>
    <p:sldId id="284" r:id="rId13"/>
    <p:sldId id="291" r:id="rId14"/>
    <p:sldId id="278" r:id="rId15"/>
    <p:sldId id="281" r:id="rId16"/>
    <p:sldId id="292" r:id="rId17"/>
    <p:sldId id="293" r:id="rId18"/>
    <p:sldId id="294" r:id="rId19"/>
    <p:sldId id="295" r:id="rId20"/>
    <p:sldId id="296" r:id="rId21"/>
    <p:sldId id="299" r:id="rId22"/>
    <p:sldId id="282" r:id="rId23"/>
    <p:sldId id="280" r:id="rId24"/>
    <p:sldId id="297" r:id="rId25"/>
    <p:sldId id="29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Steve Liddle" initials="SW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DD0A"/>
    <a:srgbClr val="0017FF"/>
    <a:srgbClr val="00FF0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34563" autoAdjust="0"/>
    <p:restoredTop sz="86398" autoAdjust="0"/>
  </p:normalViewPr>
  <p:slideViewPr>
    <p:cSldViewPr snapToGrid="0" snapToObjects="1">
      <p:cViewPr varScale="1">
        <p:scale>
          <a:sx n="78" d="100"/>
          <a:sy n="78" d="100"/>
        </p:scale>
        <p:origin x="-2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F33B0-4B60-4C44-9D59-3419D4381EF1}" type="datetimeFigureOut">
              <a:rPr lang="en-US" smtClean="0"/>
              <a:pPr/>
              <a:t>11/11/09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9AF54-3C22-6D40-8E8C-4295A6E57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EE36A-5E34-1E4F-A2F1-64ECE4A4CFAB}" type="datetimeFigureOut">
              <a:rPr lang="en-US" smtClean="0"/>
              <a:pPr/>
              <a:t>11/11/09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598E0-66FD-C142-80BB-A87F751A3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r>
              <a:rPr lang="en-US" smtClean="0"/>
              <a:t>11/11/09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r>
              <a:rPr lang="en-US" smtClean="0"/>
              <a:t>ER2009: Gramado, Brazil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ER2009: Gramado, Brazil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804D-B6D2-3B43-920B-D9064B1B51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ER2009: Gramado, Brazil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804D-B6D2-3B43-920B-D9064B1B5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ER2009: Gramado, Brazil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804D-B6D2-3B43-920B-D9064B1B51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ER2009: Gramado, Brazil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804D-B6D2-3B43-920B-D9064B1B5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ER2009: Gramado, Brazil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804D-B6D2-3B43-920B-D9064B1B51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ER2009: Gramado, Brazil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804D-B6D2-3B43-920B-D9064B1B5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r>
              <a:rPr lang="en-US" smtClean="0"/>
              <a:t>11/11/09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r>
              <a:rPr lang="en-US" smtClean="0"/>
              <a:t>ER2009: Gramado, Brazil</a:t>
            </a:r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ER2009: Gramado, Brazil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804D-B6D2-3B43-920B-D9064B1B5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ER2009: Gramado, Brazil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804D-B6D2-3B43-920B-D9064B1B5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ER2009: Gramado, Brazil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804D-B6D2-3B43-920B-D9064B1B511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ER2009: Gramado, Brazil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804D-B6D2-3B43-920B-D9064B1B5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ER2009: Gramado, Brazil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804D-B6D2-3B43-920B-D9064B1B5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ER2009: Gramado, Brazil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 dirty="0" smtClean="0"/>
              <a:t>11/11/09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ER2009: </a:t>
            </a:r>
            <a:r>
              <a:rPr lang="en-US" dirty="0" err="1" smtClean="0"/>
              <a:t>Gramado</a:t>
            </a:r>
            <a:r>
              <a:rPr lang="en-US" dirty="0" smtClean="0"/>
              <a:t>, Brazil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456804D-B6D2-3B43-920B-D9064B1B5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FOCIH: Form-based Ontology Creation and Information Harvesting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8999"/>
            <a:ext cx="7342188" cy="26923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Cui Tao, David W. </a:t>
            </a:r>
            <a:r>
              <a:rPr lang="en-US" dirty="0" err="1" smtClean="0"/>
              <a:t>Embley</a:t>
            </a:r>
            <a:r>
              <a:rPr lang="en-US" dirty="0" smtClean="0"/>
              <a:t>, </a:t>
            </a:r>
            <a:r>
              <a:rPr lang="en-US" b="1" dirty="0" smtClean="0"/>
              <a:t>Stephen W. </a:t>
            </a:r>
            <a:r>
              <a:rPr lang="en-US" b="1" dirty="0" err="1" smtClean="0"/>
              <a:t>Liddle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Brigham Young University</a:t>
            </a:r>
          </a:p>
          <a:p>
            <a:endParaRPr lang="en-US" dirty="0" smtClean="0"/>
          </a:p>
          <a:p>
            <a:r>
              <a:rPr lang="en-US" dirty="0" smtClean="0"/>
              <a:t>Nov. 11, </a:t>
            </a:r>
            <a:r>
              <a:rPr lang="en-US" dirty="0" smtClean="0"/>
              <a:t>2009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730" dirty="0" smtClean="0"/>
              <a:t>Supported in part by the National Science Foundation under Grant #0414644 and by the Rollins Center for Entrepreneurship </a:t>
            </a:r>
            <a:r>
              <a:rPr lang="en-US" sz="1730" smtClean="0"/>
              <a:t>and Technology at BYU</a:t>
            </a:r>
            <a:endParaRPr lang="en-US" sz="173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/>
          <p:cNvSpPr>
            <a:spLocks noGrp="1"/>
          </p:cNvSpPr>
          <p:nvPr>
            <p:ph type="body" idx="4294967295"/>
          </p:nvPr>
        </p:nvSpPr>
        <p:spPr>
          <a:xfrm>
            <a:off x="900113" y="2380534"/>
            <a:ext cx="3595688" cy="2637570"/>
          </a:xfrm>
        </p:spPr>
        <p:txBody>
          <a:bodyPr/>
          <a:lstStyle/>
          <a:p>
            <a:r>
              <a:rPr lang="en-US" dirty="0" smtClean="0"/>
              <a:t>Typical form</a:t>
            </a:r>
            <a:r>
              <a:rPr lang="en-US" baseline="0" dirty="0" smtClean="0"/>
              <a:t> for country information</a:t>
            </a:r>
          </a:p>
          <a:p>
            <a:r>
              <a:rPr lang="en-US" baseline="0" dirty="0" smtClean="0"/>
              <a:t>Blue indicates labels</a:t>
            </a:r>
          </a:p>
          <a:p>
            <a:r>
              <a:rPr lang="en-US" baseline="0" dirty="0" smtClean="0"/>
              <a:t>White indicates spaces for </a:t>
            </a:r>
            <a:r>
              <a:rPr lang="en-US" dirty="0" smtClean="0"/>
              <a:t>entering data</a:t>
            </a:r>
            <a:endParaRPr lang="en-US" dirty="0"/>
          </a:p>
        </p:txBody>
      </p:sp>
      <p:pic>
        <p:nvPicPr>
          <p:cNvPr id="7" name="Content Placeholder 6" descr="CountryFor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0271" r="-90271"/>
          <a:stretch>
            <a:fillRect/>
          </a:stretch>
        </p:blipFill>
        <p:spPr>
          <a:xfrm>
            <a:off x="3343216" y="2071868"/>
            <a:ext cx="7345363" cy="39319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Creation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ER2009: Gramado, Brazil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804D-B6D2-3B43-920B-D9064B1B511B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758504" y="2345898"/>
            <a:ext cx="3795276" cy="3477875"/>
            <a:chOff x="758504" y="2345898"/>
            <a:chExt cx="3795276" cy="3477875"/>
          </a:xfrm>
        </p:grpSpPr>
        <p:sp>
          <p:nvSpPr>
            <p:cNvPr id="36" name="Rectangle 35"/>
            <p:cNvSpPr/>
            <p:nvPr/>
          </p:nvSpPr>
          <p:spPr>
            <a:xfrm>
              <a:off x="758504" y="2425269"/>
              <a:ext cx="3794796" cy="2818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8504" y="2345898"/>
              <a:ext cx="3385162" cy="34778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000" dirty="0" smtClean="0"/>
                <a:t>Single-label/single-value</a:t>
              </a:r>
            </a:p>
            <a:p>
              <a:pPr>
                <a:spcAft>
                  <a:spcPts val="1200"/>
                </a:spcAft>
              </a:pPr>
              <a:r>
                <a:rPr lang="en-US" sz="2000" dirty="0" smtClean="0"/>
                <a:t>Single-label/multiple-value</a:t>
              </a:r>
            </a:p>
            <a:p>
              <a:pPr>
                <a:spcAft>
                  <a:spcPts val="1200"/>
                </a:spcAft>
              </a:pPr>
              <a:r>
                <a:rPr lang="en-US" sz="2000" dirty="0" smtClean="0"/>
                <a:t>Multiple-label/multiple-value</a:t>
              </a:r>
            </a:p>
            <a:p>
              <a:pPr>
                <a:spcAft>
                  <a:spcPts val="1200"/>
                </a:spcAft>
              </a:pPr>
              <a:r>
                <a:rPr lang="en-US" sz="2000" dirty="0" smtClean="0"/>
                <a:t>Mutually-exclusive choice</a:t>
              </a:r>
            </a:p>
            <a:p>
              <a:pPr>
                <a:spcAft>
                  <a:spcPts val="1200"/>
                </a:spcAft>
              </a:pPr>
              <a:r>
                <a:rPr lang="en-US" sz="2000" dirty="0" smtClean="0"/>
                <a:t>Non-exclusive choice</a:t>
              </a:r>
            </a:p>
            <a:p>
              <a:pPr>
                <a:spcAft>
                  <a:spcPts val="1200"/>
                </a:spcAft>
              </a:pPr>
              <a:endParaRPr lang="en-US" sz="2000" dirty="0" smtClean="0"/>
            </a:p>
            <a:p>
              <a:r>
                <a:rPr lang="en-US" sz="2000" dirty="0" smtClean="0"/>
                <a:t>Form elements may nest</a:t>
              </a:r>
            </a:p>
            <a:p>
              <a:r>
                <a:rPr lang="en-US" sz="2000" dirty="0" smtClean="0"/>
                <a:t>to an arbitrary depth</a:t>
              </a:r>
              <a:endParaRPr lang="en-US" sz="2000" dirty="0"/>
            </a:p>
          </p:txBody>
        </p:sp>
        <p:pic>
          <p:nvPicPr>
            <p:cNvPr id="9" name="Picture 8" descr="add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6200" y="2425269"/>
              <a:ext cx="609600" cy="304800"/>
            </a:xfrm>
            <a:prstGeom prst="rect">
              <a:avLst/>
            </a:prstGeom>
          </p:spPr>
        </p:pic>
        <p:pic>
          <p:nvPicPr>
            <p:cNvPr id="10" name="Picture 9" descr="add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4800" y="2773088"/>
              <a:ext cx="381000" cy="381000"/>
            </a:xfrm>
            <a:prstGeom prst="rect">
              <a:avLst/>
            </a:prstGeom>
          </p:spPr>
        </p:pic>
        <p:pic>
          <p:nvPicPr>
            <p:cNvPr id="11" name="Picture 10" descr="add3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70700" y="3245907"/>
              <a:ext cx="482600" cy="381000"/>
            </a:xfrm>
            <a:prstGeom prst="rect">
              <a:avLst/>
            </a:prstGeom>
          </p:spPr>
        </p:pic>
        <p:pic>
          <p:nvPicPr>
            <p:cNvPr id="12" name="Picture 11" descr="add4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20380" y="3727336"/>
              <a:ext cx="533400" cy="355600"/>
            </a:xfrm>
            <a:prstGeom prst="rect">
              <a:avLst/>
            </a:prstGeom>
          </p:spPr>
        </p:pic>
        <p:pic>
          <p:nvPicPr>
            <p:cNvPr id="13" name="Picture 12" descr="add5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20380" y="4187256"/>
              <a:ext cx="533400" cy="35560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3536768" y="2322458"/>
            <a:ext cx="6994166" cy="3681330"/>
            <a:chOff x="3536768" y="2322458"/>
            <a:chExt cx="6994166" cy="3681330"/>
          </a:xfrm>
        </p:grpSpPr>
        <p:sp>
          <p:nvSpPr>
            <p:cNvPr id="14" name="Double Brace 13"/>
            <p:cNvSpPr/>
            <p:nvPr/>
          </p:nvSpPr>
          <p:spPr>
            <a:xfrm>
              <a:off x="5559581" y="2322458"/>
              <a:ext cx="4971353" cy="667236"/>
            </a:xfrm>
            <a:prstGeom prst="bracePair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cxnSp>
          <p:nvCxnSpPr>
            <p:cNvPr id="15" name="Straight Connector 14"/>
            <p:cNvCxnSpPr/>
            <p:nvPr/>
          </p:nvCxnSpPr>
          <p:spPr>
            <a:xfrm>
              <a:off x="4553300" y="2562225"/>
              <a:ext cx="1006281" cy="9525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553300" y="2976288"/>
              <a:ext cx="1110900" cy="41461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53780" y="3520030"/>
              <a:ext cx="1110900" cy="41461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Double Brace 24"/>
            <p:cNvSpPr/>
            <p:nvPr/>
          </p:nvSpPr>
          <p:spPr>
            <a:xfrm>
              <a:off x="5559581" y="4576708"/>
              <a:ext cx="4971353" cy="667236"/>
            </a:xfrm>
            <a:prstGeom prst="bracePair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cxnSp>
          <p:nvCxnSpPr>
            <p:cNvPr id="26" name="Straight Connector 25"/>
            <p:cNvCxnSpPr>
              <a:stCxn id="13" idx="3"/>
            </p:cNvCxnSpPr>
            <p:nvPr/>
          </p:nvCxnSpPr>
          <p:spPr>
            <a:xfrm>
              <a:off x="4553780" y="4365056"/>
              <a:ext cx="1005801" cy="546669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6548120" y="5243944"/>
              <a:ext cx="1751330" cy="759844"/>
            </a:xfrm>
            <a:prstGeom prst="rect">
              <a:avLst/>
            </a:prstGeom>
            <a:noFill/>
            <a:ln w="3175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29" name="Straight Connector 28"/>
            <p:cNvCxnSpPr/>
            <p:nvPr/>
          </p:nvCxnSpPr>
          <p:spPr>
            <a:xfrm>
              <a:off x="3536768" y="5397328"/>
              <a:ext cx="3011352" cy="15173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After creating a form, user can annotate web</a:t>
            </a:r>
            <a:r>
              <a:rPr lang="en-US" baseline="0" dirty="0" smtClean="0"/>
              <a:t> pages with respect to the form</a:t>
            </a:r>
          </a:p>
          <a:p>
            <a:r>
              <a:rPr lang="en-US" baseline="0" dirty="0" smtClean="0"/>
              <a:t>Operations include:</a:t>
            </a:r>
          </a:p>
          <a:p>
            <a:pPr lvl="1"/>
            <a:r>
              <a:rPr lang="en-US" baseline="0" dirty="0" smtClean="0"/>
              <a:t>Annotate selection</a:t>
            </a:r>
          </a:p>
          <a:p>
            <a:pPr lvl="1"/>
            <a:r>
              <a:rPr lang="en-US" baseline="0" dirty="0" smtClean="0"/>
              <a:t>Concatenate selection</a:t>
            </a:r>
          </a:p>
          <a:p>
            <a:pPr lvl="1"/>
            <a:r>
              <a:rPr lang="en-US" baseline="0" dirty="0" smtClean="0"/>
              <a:t>Delete annotation</a:t>
            </a:r>
          </a:p>
        </p:txBody>
      </p:sp>
      <p:pic>
        <p:nvPicPr>
          <p:cNvPr id="11" name="Picture 10" descr="edi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264" y="3748143"/>
            <a:ext cx="182880" cy="182880"/>
          </a:xfrm>
          <a:prstGeom prst="rect">
            <a:avLst/>
          </a:prstGeom>
        </p:spPr>
      </p:pic>
      <p:pic>
        <p:nvPicPr>
          <p:cNvPr id="12" name="Picture 11" descr="addCo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264" y="4145355"/>
            <a:ext cx="182880" cy="182880"/>
          </a:xfrm>
          <a:prstGeom prst="rect">
            <a:avLst/>
          </a:prstGeom>
        </p:spPr>
      </p:pic>
      <p:pic>
        <p:nvPicPr>
          <p:cNvPr id="13" name="Picture 12" descr="dele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264" y="4551745"/>
            <a:ext cx="182880" cy="182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-20412"/>
            <a:ext cx="7345362" cy="1339850"/>
          </a:xfrm>
        </p:spPr>
        <p:txBody>
          <a:bodyPr/>
          <a:lstStyle/>
          <a:p>
            <a:r>
              <a:rPr lang="en-US" dirty="0" smtClean="0"/>
              <a:t>Form Annotation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804D-B6D2-3B43-920B-D9064B1B511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ER2009: Gramado, Brazil</a:t>
            </a:r>
            <a:endParaRPr lang="en-US"/>
          </a:p>
        </p:txBody>
      </p:sp>
      <p:pic>
        <p:nvPicPr>
          <p:cNvPr id="8" name="Content Placeholder 7" descr="CzechRepCleanedBlankForm.png"/>
          <p:cNvPicPr>
            <a:picLocks noGrp="1" noChangeAspect="1"/>
          </p:cNvPicPr>
          <p:nvPr>
            <p:ph idx="1"/>
          </p:nvPr>
        </p:nvPicPr>
        <p:blipFill>
          <a:blip r:embed="rId5"/>
          <a:srcRect l="-8399" r="-8399"/>
          <a:stretch>
            <a:fillRect/>
          </a:stretch>
        </p:blipFill>
        <p:spPr>
          <a:xfrm>
            <a:off x="-731573" y="1162074"/>
            <a:ext cx="10603469" cy="5676392"/>
          </a:xfrm>
        </p:spPr>
      </p:pic>
      <p:pic>
        <p:nvPicPr>
          <p:cNvPr id="9" name="Picture 8" descr="CzechRepCleanedIcon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6" y="1143566"/>
            <a:ext cx="9144000" cy="5717366"/>
          </a:xfrm>
          <a:prstGeom prst="rect">
            <a:avLst/>
          </a:prstGeom>
        </p:spPr>
      </p:pic>
      <p:pic>
        <p:nvPicPr>
          <p:cNvPr id="14" name="Picture 13" descr="CzechRepClean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143552"/>
            <a:ext cx="9144000" cy="5717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Ontologies</a:t>
            </a:r>
            <a:r>
              <a:rPr lang="en-US" baseline="0" dirty="0" smtClean="0"/>
              <a:t> </a:t>
            </a:r>
            <a:r>
              <a:rPr lang="en-US" baseline="0" dirty="0" smtClean="0"/>
              <a:t>from Forms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804D-B6D2-3B43-920B-D9064B1B511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ER2009: Gramado, Brazil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FOCIH</a:t>
            </a:r>
            <a:r>
              <a:rPr lang="en-US" dirty="0" smtClean="0"/>
              <a:t> infers </a:t>
            </a:r>
            <a:r>
              <a:rPr lang="en-US" dirty="0" smtClean="0"/>
              <a:t>and </a:t>
            </a:r>
            <a:r>
              <a:rPr lang="en-US" dirty="0" smtClean="0"/>
              <a:t>generates </a:t>
            </a:r>
            <a:r>
              <a:rPr lang="en-US" dirty="0" smtClean="0"/>
              <a:t>ontology from user-created form</a:t>
            </a:r>
          </a:p>
          <a:p>
            <a:r>
              <a:rPr lang="en-US" dirty="0" smtClean="0"/>
              <a:t>We use OSM as the conceptual-model basis for extraction </a:t>
            </a:r>
            <a:r>
              <a:rPr lang="en-US" dirty="0" err="1" smtClean="0"/>
              <a:t>ontologies</a:t>
            </a:r>
            <a:endParaRPr lang="en-US" dirty="0" smtClean="0"/>
          </a:p>
          <a:p>
            <a:pPr lvl="1"/>
            <a:r>
              <a:rPr lang="en-US" dirty="0" smtClean="0"/>
              <a:t>High-level graphical representation translates directly to predicate calculus</a:t>
            </a:r>
          </a:p>
          <a:p>
            <a:pPr lvl="1"/>
            <a:r>
              <a:rPr lang="en-US" dirty="0" smtClean="0"/>
              <a:t>Translation to OWL and various description logics is straightforward</a:t>
            </a:r>
          </a:p>
          <a:p>
            <a:pPr lvl="1"/>
            <a:r>
              <a:rPr lang="en-US" dirty="0" smtClean="0"/>
              <a:t>We have implemented data-extraction tools for OSM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Ontology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ER2009: Gramado, Brazil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804D-B6D2-3B43-920B-D9064B1B511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Content Placeholder 3" descr="countryonto2.png"/>
          <p:cNvPicPr>
            <a:picLocks noChangeAspect="1"/>
          </p:cNvPicPr>
          <p:nvPr/>
        </p:nvPicPr>
        <p:blipFill>
          <a:blip r:embed="rId2"/>
          <a:srcRect l="-7565" r="-7565"/>
          <a:stretch>
            <a:fillRect/>
          </a:stretch>
        </p:blipFill>
        <p:spPr>
          <a:xfrm>
            <a:off x="2371301" y="2548323"/>
            <a:ext cx="6798619" cy="3639557"/>
          </a:xfrm>
          <a:prstGeom prst="rect">
            <a:avLst/>
          </a:prstGeom>
        </p:spPr>
      </p:pic>
      <p:pic>
        <p:nvPicPr>
          <p:cNvPr id="8" name="Picture 7" descr="CountryFormSimplifi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67" y="1751078"/>
            <a:ext cx="2305939" cy="2867533"/>
          </a:xfrm>
          <a:prstGeom prst="rect">
            <a:avLst/>
          </a:prstGeom>
        </p:spPr>
      </p:pic>
      <p:cxnSp>
        <p:nvCxnSpPr>
          <p:cNvPr id="10" name="Elbow Connector 9"/>
          <p:cNvCxnSpPr/>
          <p:nvPr/>
        </p:nvCxnSpPr>
        <p:spPr>
          <a:xfrm>
            <a:off x="1805214" y="1859930"/>
            <a:ext cx="3147786" cy="2231284"/>
          </a:xfrm>
          <a:prstGeom prst="bentConnector3">
            <a:avLst>
              <a:gd name="adj1" fmla="val 83141"/>
            </a:avLst>
          </a:prstGeom>
          <a:ln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139050" y="2075827"/>
            <a:ext cx="4047664" cy="1144530"/>
            <a:chOff x="2139050" y="2075827"/>
            <a:chExt cx="4047664" cy="1144530"/>
          </a:xfrm>
        </p:grpSpPr>
        <p:cxnSp>
          <p:nvCxnSpPr>
            <p:cNvPr id="16" name="Elbow Connector 15"/>
            <p:cNvCxnSpPr/>
            <p:nvPr/>
          </p:nvCxnSpPr>
          <p:spPr>
            <a:xfrm>
              <a:off x="2140857" y="2075827"/>
              <a:ext cx="2812143" cy="71817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/>
            <p:nvPr/>
          </p:nvCxnSpPr>
          <p:spPr>
            <a:xfrm>
              <a:off x="2139050" y="2255440"/>
              <a:ext cx="4047664" cy="964917"/>
            </a:xfrm>
            <a:prstGeom prst="bentConnector3">
              <a:avLst>
                <a:gd name="adj1" fmla="val 28933"/>
              </a:avLst>
            </a:prstGeom>
            <a:ln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Notes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804D-B6D2-3B43-920B-D9064B1B511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ER2009: Gramado, Brazil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64832" y="2071868"/>
            <a:ext cx="7345363" cy="3931920"/>
          </a:xfrm>
        </p:spPr>
        <p:txBody>
          <a:bodyPr/>
          <a:lstStyle/>
          <a:p>
            <a:r>
              <a:rPr lang="en-US" dirty="0" smtClean="0"/>
              <a:t>Can only generate </a:t>
            </a:r>
            <a:r>
              <a:rPr lang="en-US" b="1" dirty="0" smtClean="0"/>
              <a:t>some </a:t>
            </a:r>
            <a:r>
              <a:rPr lang="en-US" dirty="0" smtClean="0"/>
              <a:t>of the desirable constraints</a:t>
            </a:r>
          </a:p>
          <a:p>
            <a:pPr lvl="1"/>
            <a:r>
              <a:rPr lang="en-US" dirty="0" smtClean="0"/>
              <a:t>Inverse direction functionality (child to parent)</a:t>
            </a:r>
          </a:p>
          <a:p>
            <a:pPr lvl="1"/>
            <a:r>
              <a:rPr lang="en-US" dirty="0" smtClean="0"/>
              <a:t>Mandatory vs. optional</a:t>
            </a:r>
          </a:p>
          <a:p>
            <a:r>
              <a:rPr lang="en-US" dirty="0" smtClean="0"/>
              <a:t>Harvesting phase adds information</a:t>
            </a:r>
          </a:p>
        </p:txBody>
      </p:sp>
      <p:pic>
        <p:nvPicPr>
          <p:cNvPr id="9" name="Content Placeholder 3" descr="countryonto2.png"/>
          <p:cNvPicPr>
            <a:picLocks noChangeAspect="1"/>
          </p:cNvPicPr>
          <p:nvPr/>
        </p:nvPicPr>
        <p:blipFill>
          <a:blip r:embed="rId2"/>
          <a:srcRect l="-7565" r="-7565"/>
          <a:stretch>
            <a:fillRect/>
          </a:stretch>
        </p:blipFill>
        <p:spPr>
          <a:xfrm>
            <a:off x="3571850" y="3192123"/>
            <a:ext cx="5616250" cy="3006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Automatic Semantic Annotation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must annotate the first page manually, but only one page</a:t>
            </a:r>
          </a:p>
          <a:p>
            <a:r>
              <a:rPr lang="en-US" dirty="0" smtClean="0"/>
              <a:t>FOCIH harvests the rest</a:t>
            </a:r>
          </a:p>
          <a:p>
            <a:pPr lvl="1"/>
            <a:r>
              <a:rPr lang="en-US" dirty="0" smtClean="0"/>
              <a:t>Uses layout patterns to identify paths to instance values and location of instance-value substrings in DOM-tree nodes</a:t>
            </a:r>
          </a:p>
          <a:p>
            <a:r>
              <a:rPr lang="en-US" dirty="0" smtClean="0"/>
              <a:t>Context is machine-generated web pages</a:t>
            </a:r>
          </a:p>
          <a:p>
            <a:pPr lvl="1"/>
            <a:r>
              <a:rPr lang="en-US" dirty="0" smtClean="0"/>
              <a:t>These are </a:t>
            </a:r>
            <a:r>
              <a:rPr lang="en-US" i="1" dirty="0" smtClean="0"/>
              <a:t>sibling pages</a:t>
            </a:r>
            <a:r>
              <a:rPr lang="en-US" dirty="0" smtClean="0"/>
              <a:t> with a fairly regular structure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804D-B6D2-3B43-920B-D9064B1B511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ER2009: Gramado, Brazil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FOCIH identifies </a:t>
            </a:r>
            <a:r>
              <a:rPr lang="en-US" dirty="0" err="1" smtClean="0"/>
              <a:t>XPath</a:t>
            </a:r>
            <a:r>
              <a:rPr lang="en-US" dirty="0" smtClean="0"/>
              <a:t> expressions for each instance value</a:t>
            </a:r>
          </a:p>
          <a:p>
            <a:pPr lvl="1"/>
            <a:r>
              <a:rPr lang="en-US" dirty="0" smtClean="0"/>
              <a:t>Or, more precisely, for each component of an instance value</a:t>
            </a:r>
          </a:p>
          <a:p>
            <a:r>
              <a:rPr lang="en-US" dirty="0" smtClean="0"/>
              <a:t>Instance value may cover the target node</a:t>
            </a:r>
          </a:p>
          <a:p>
            <a:pPr lvl="1"/>
            <a:r>
              <a:rPr lang="en-US" dirty="0" smtClean="0"/>
              <a:t>E.g., “Prague” in our running example is the entire text of the corresponding DOM node</a:t>
            </a:r>
          </a:p>
          <a:p>
            <a:r>
              <a:rPr lang="en-US" dirty="0" smtClean="0"/>
              <a:t>Harder case: instance value may be a proper substring of the target node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ER2009: Gramado, Brazil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804D-B6D2-3B43-920B-D9064B1B511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V="1">
            <a:off x="4631887" y="3637440"/>
            <a:ext cx="2063847" cy="397440"/>
          </a:xfrm>
          <a:prstGeom prst="rect">
            <a:avLst/>
          </a:prstGeom>
          <a:solidFill>
            <a:srgbClr val="00FF0C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4631888" y="3222720"/>
            <a:ext cx="2063847" cy="414720"/>
          </a:xfrm>
          <a:prstGeom prst="rect">
            <a:avLst/>
          </a:prstGeom>
          <a:solidFill>
            <a:srgbClr val="FFFF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Substring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need to extract either individuals or lists</a:t>
            </a:r>
          </a:p>
          <a:p>
            <a:r>
              <a:rPr lang="en-US" dirty="0" smtClean="0"/>
              <a:t>Individual pattern:</a:t>
            </a:r>
          </a:p>
          <a:p>
            <a:pPr lvl="1"/>
            <a:r>
              <a:rPr lang="en-US" dirty="0" smtClean="0"/>
              <a:t>Left context		</a:t>
            </a:r>
            <a:r>
              <a:rPr lang="en-US" dirty="0" smtClean="0">
                <a:latin typeface="Lucida Console"/>
                <a:cs typeface="Lucida Console"/>
              </a:rPr>
              <a:t>\</a:t>
            </a:r>
            <a:r>
              <a:rPr lang="en-US" dirty="0" err="1" smtClean="0">
                <a:latin typeface="Lucida Console"/>
                <a:cs typeface="Lucida Console"/>
              </a:rPr>
              <a:t>bsq\s</a:t>
            </a:r>
            <a:r>
              <a:rPr lang="en-US" dirty="0" smtClean="0">
                <a:latin typeface="Lucida Console"/>
                <a:cs typeface="Lucida Console"/>
              </a:rPr>
              <a:t>*mi\</a:t>
            </a:r>
            <a:r>
              <a:rPr lang="en-US" dirty="0" err="1" smtClean="0">
                <a:latin typeface="Lucida Console"/>
                <a:cs typeface="Lucida Console"/>
              </a:rPr>
              <a:t>s</a:t>
            </a:r>
            <a:r>
              <a:rPr lang="en-US" dirty="0" smtClean="0">
                <a:latin typeface="Lucida Console"/>
                <a:cs typeface="Lucida Console"/>
              </a:rPr>
              <a:t>*</a:t>
            </a:r>
          </a:p>
          <a:p>
            <a:pPr lvl="1"/>
            <a:r>
              <a:rPr lang="en-US" dirty="0" smtClean="0"/>
              <a:t>Right context		</a:t>
            </a:r>
            <a:r>
              <a:rPr lang="en-US" dirty="0" smtClean="0">
                <a:latin typeface="Lucida Console"/>
                <a:cs typeface="Lucida Console"/>
              </a:rPr>
              <a:t>\</a:t>
            </a:r>
            <a:r>
              <a:rPr lang="en-US" dirty="0" err="1" smtClean="0">
                <a:latin typeface="Lucida Console"/>
                <a:cs typeface="Lucida Console"/>
              </a:rPr>
              <a:t>s</a:t>
            </a:r>
            <a:r>
              <a:rPr lang="en-US" dirty="0" smtClean="0">
                <a:latin typeface="Lucida Console"/>
                <a:cs typeface="Lucida Console"/>
              </a:rPr>
              <a:t>*sq\</a:t>
            </a:r>
            <a:r>
              <a:rPr lang="en-US" dirty="0" err="1" smtClean="0">
                <a:latin typeface="Lucida Console"/>
                <a:cs typeface="Lucida Console"/>
              </a:rPr>
              <a:t>s</a:t>
            </a:r>
            <a:r>
              <a:rPr lang="en-US" dirty="0" smtClean="0">
                <a:latin typeface="Lucida Console"/>
                <a:cs typeface="Lucida Console"/>
              </a:rPr>
              <a:t>*km$</a:t>
            </a:r>
          </a:p>
          <a:p>
            <a:pPr lvl="1"/>
            <a:r>
              <a:rPr lang="en-US" dirty="0" smtClean="0"/>
              <a:t>Instance recognizer	</a:t>
            </a:r>
            <a:r>
              <a:rPr lang="en-US" i="1" dirty="0" smtClean="0"/>
              <a:t>decimal number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ER2009: Gramado, Brazil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804D-B6D2-3B43-920B-D9064B1B511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580" y="4784236"/>
            <a:ext cx="4317460" cy="14857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90594" y="5365440"/>
            <a:ext cx="406244" cy="20424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790649" y="5569680"/>
            <a:ext cx="406244" cy="204240"/>
          </a:xfrm>
          <a:prstGeom prst="rect">
            <a:avLst/>
          </a:prstGeom>
          <a:solidFill>
            <a:srgbClr val="00FF0C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29997" y="3863330"/>
            <a:ext cx="1253278" cy="362880"/>
          </a:xfrm>
          <a:prstGeom prst="rect">
            <a:avLst/>
          </a:prstGeom>
          <a:solidFill>
            <a:srgbClr val="00DD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30858" y="3456000"/>
            <a:ext cx="2600537" cy="362880"/>
          </a:xfrm>
          <a:prstGeom prst="rect">
            <a:avLst/>
          </a:prstGeom>
          <a:solidFill>
            <a:srgbClr val="001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pattern:</a:t>
            </a:r>
          </a:p>
          <a:p>
            <a:pPr lvl="1"/>
            <a:r>
              <a:rPr lang="en-US" dirty="0" smtClean="0"/>
              <a:t>Left context		</a:t>
            </a:r>
            <a:r>
              <a:rPr lang="en-US" i="1" dirty="0" err="1" smtClean="0"/>
              <a:t>sos</a:t>
            </a:r>
            <a:endParaRPr lang="en-US" i="1" dirty="0" smtClean="0"/>
          </a:p>
          <a:p>
            <a:pPr lvl="1"/>
            <a:r>
              <a:rPr lang="en-US" dirty="0" smtClean="0"/>
              <a:t>Right context		</a:t>
            </a:r>
            <a:r>
              <a:rPr lang="en-US" i="1" dirty="0" err="1" smtClean="0"/>
              <a:t>eos</a:t>
            </a:r>
            <a:endParaRPr lang="en-US" i="1" dirty="0" smtClean="0"/>
          </a:p>
          <a:p>
            <a:pPr lvl="1"/>
            <a:r>
              <a:rPr lang="en-US" dirty="0" smtClean="0"/>
              <a:t>Instance recognizer	</a:t>
            </a:r>
            <a:r>
              <a:rPr lang="en-US" dirty="0" smtClean="0">
                <a:solidFill>
                  <a:schemeClr val="bg1"/>
                </a:solidFill>
                <a:latin typeface="Lucida Console"/>
                <a:cs typeface="Lucida Console"/>
              </a:rPr>
              <a:t>\</a:t>
            </a:r>
            <a:r>
              <a:rPr lang="en-US" dirty="0" err="1" smtClean="0">
                <a:solidFill>
                  <a:schemeClr val="bg1"/>
                </a:solidFill>
                <a:latin typeface="Lucida Console"/>
                <a:cs typeface="Lucida Console"/>
              </a:rPr>
              <a:t>b([a-z]\s</a:t>
            </a:r>
            <a:r>
              <a:rPr lang="en-US" dirty="0" smtClean="0">
                <a:solidFill>
                  <a:schemeClr val="bg1"/>
                </a:solidFill>
                <a:latin typeface="Lucida Console"/>
                <a:cs typeface="Lucida Console"/>
              </a:rPr>
              <a:t>*)+\</a:t>
            </a:r>
            <a:r>
              <a:rPr lang="en-US" dirty="0" err="1" smtClean="0">
                <a:solidFill>
                  <a:schemeClr val="bg1"/>
                </a:solidFill>
                <a:latin typeface="Lucida Console"/>
                <a:cs typeface="Lucida Console"/>
              </a:rPr>
              <a:t>b</a:t>
            </a:r>
            <a:endParaRPr lang="en-US" dirty="0" smtClean="0">
              <a:solidFill>
                <a:schemeClr val="bg1"/>
              </a:solidFill>
              <a:latin typeface="Lucida Console"/>
              <a:cs typeface="Lucida Console"/>
            </a:endParaRPr>
          </a:p>
          <a:p>
            <a:pPr lvl="1"/>
            <a:r>
              <a:rPr lang="en-US" dirty="0" smtClean="0"/>
              <a:t>Delimiter		</a:t>
            </a:r>
            <a:r>
              <a:rPr lang="en-US" dirty="0" smtClean="0"/>
              <a:t>	</a:t>
            </a:r>
            <a:r>
              <a:rPr lang="en-US" dirty="0" smtClean="0">
                <a:latin typeface="Lucida Console"/>
                <a:cs typeface="Lucida Console"/>
              </a:rPr>
              <a:t>[,;]\</a:t>
            </a:r>
            <a:r>
              <a:rPr lang="en-US" dirty="0" err="1" smtClean="0">
                <a:latin typeface="Lucida Console"/>
                <a:cs typeface="Lucida Console"/>
              </a:rPr>
              <a:t>s</a:t>
            </a:r>
            <a:r>
              <a:rPr lang="en-US" dirty="0" smtClean="0">
                <a:latin typeface="Lucida Console"/>
                <a:cs typeface="Lucida Console"/>
              </a:rPr>
              <a:t>*</a:t>
            </a:r>
            <a:endParaRPr lang="en-US" dirty="0" smtClean="0">
              <a:latin typeface="Lucida Console"/>
              <a:cs typeface="Lucida Console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ER2009: Gramado, Brazil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804D-B6D2-3B43-920B-D9064B1B511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913" y="4648379"/>
            <a:ext cx="5897143" cy="1417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Result: RDF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Given path and instance recognition patterns, FOCIH can locate and harvest sibling pages</a:t>
            </a:r>
          </a:p>
          <a:p>
            <a:r>
              <a:rPr lang="en-US" dirty="0" smtClean="0"/>
              <a:t>With data harvested into the user-created form, we have a semantic annotation layer for the web site</a:t>
            </a:r>
          </a:p>
          <a:p>
            <a:r>
              <a:rPr lang="en-US" dirty="0" smtClean="0"/>
              <a:t>Semantic annotations are stored in an RDF file</a:t>
            </a:r>
          </a:p>
          <a:p>
            <a:pPr lvl="1"/>
            <a:r>
              <a:rPr lang="en-US" dirty="0" smtClean="0"/>
              <a:t>Identifies each item of information</a:t>
            </a:r>
          </a:p>
          <a:p>
            <a:pPr lvl="1"/>
            <a:r>
              <a:rPr lang="en-US" dirty="0" smtClean="0"/>
              <a:t>Links each to a concept in the ontology</a:t>
            </a:r>
          </a:p>
          <a:p>
            <a:pPr lvl="1"/>
            <a:r>
              <a:rPr lang="en-US" dirty="0" smtClean="0"/>
              <a:t>Links each to its location within the source page</a:t>
            </a:r>
          </a:p>
          <a:p>
            <a:pPr lvl="1"/>
            <a:r>
              <a:rPr lang="en-US" dirty="0" smtClean="0"/>
              <a:t>Thus we superimpose web of data over web of pages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ER2009: Gramado, Brazil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804D-B6D2-3B43-920B-D9064B1B511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Research challenge: enabling the “web of data”</a:t>
            </a:r>
          </a:p>
          <a:p>
            <a:r>
              <a:rPr lang="en-US" dirty="0" smtClean="0"/>
              <a:t>Possible solution: create </a:t>
            </a:r>
            <a:r>
              <a:rPr lang="en-US" dirty="0" err="1" smtClean="0"/>
              <a:t>ontologies</a:t>
            </a:r>
            <a:r>
              <a:rPr lang="en-US" dirty="0" smtClean="0"/>
              <a:t> and populate them with data</a:t>
            </a:r>
          </a:p>
          <a:p>
            <a:r>
              <a:rPr lang="en-US" dirty="0" smtClean="0"/>
              <a:t>Our contribution: FOCIH</a:t>
            </a:r>
          </a:p>
          <a:p>
            <a:pPr lvl="1"/>
            <a:r>
              <a:rPr lang="en-US" dirty="0" smtClean="0"/>
              <a:t>Form creation and annotation</a:t>
            </a:r>
          </a:p>
          <a:p>
            <a:pPr lvl="1"/>
            <a:r>
              <a:rPr lang="en-US" dirty="0" smtClean="0"/>
              <a:t>Ontology generation</a:t>
            </a:r>
          </a:p>
          <a:p>
            <a:pPr lvl="1"/>
            <a:r>
              <a:rPr lang="en-US" dirty="0" smtClean="0"/>
              <a:t>Automatic semantic annotation</a:t>
            </a:r>
          </a:p>
          <a:p>
            <a:pPr lvl="1"/>
            <a:r>
              <a:rPr lang="en-US" dirty="0" smtClean="0"/>
              <a:t>Experimental results</a:t>
            </a:r>
          </a:p>
          <a:p>
            <a:pPr lvl="1"/>
            <a:r>
              <a:rPr lang="en-US" dirty="0" smtClean="0"/>
              <a:t>Future work and conclusions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804D-B6D2-3B43-920B-D9064B1B511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ER2009: Gramado, Brazil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FOCIH results depend on regularity of subject web site</a:t>
            </a:r>
          </a:p>
          <a:p>
            <a:r>
              <a:rPr lang="en-US" dirty="0" smtClean="0"/>
              <a:t>40 country pages</a:t>
            </a:r>
          </a:p>
          <a:p>
            <a:pPr lvl="1"/>
            <a:r>
              <a:rPr lang="en-US" dirty="0" smtClean="0"/>
              <a:t>Individual-pattern fields exhibited 100% precision and recall</a:t>
            </a:r>
          </a:p>
          <a:p>
            <a:pPr lvl="1"/>
            <a:r>
              <a:rPr lang="en-US" dirty="0" smtClean="0"/>
              <a:t>Area: 100% precision and recall</a:t>
            </a:r>
          </a:p>
          <a:p>
            <a:pPr lvl="1"/>
            <a:r>
              <a:rPr lang="en-US" dirty="0" smtClean="0"/>
              <a:t>Population: 100% precision, 95-100% recall</a:t>
            </a:r>
          </a:p>
          <a:p>
            <a:pPr lvl="2"/>
            <a:r>
              <a:rPr lang="en-US" dirty="0" smtClean="0"/>
              <a:t>Recall increased to 100% with additional examples</a:t>
            </a:r>
          </a:p>
          <a:p>
            <a:pPr lvl="1"/>
            <a:r>
              <a:rPr lang="en-US" dirty="0" smtClean="0"/>
              <a:t>Less accurate with less-regular fields</a:t>
            </a:r>
          </a:p>
          <a:p>
            <a:pPr lvl="2"/>
            <a:r>
              <a:rPr lang="en-US" dirty="0" smtClean="0"/>
              <a:t>When using Germany as the FOCIH seed page, only harvested 2/3 of the possible values</a:t>
            </a:r>
          </a:p>
          <a:p>
            <a:pPr lvl="2"/>
            <a:r>
              <a:rPr lang="en-US" dirty="0" smtClean="0"/>
              <a:t>When we added alternate annotation patterns derived from other seed pages, precision rose to 95%, recall to 96%</a:t>
            </a:r>
          </a:p>
          <a:p>
            <a:r>
              <a:rPr lang="en-US" dirty="0" smtClean="0"/>
              <a:t>Results from Gene Expression Omnibus and several </a:t>
            </a:r>
            <a:r>
              <a:rPr lang="en-US" dirty="0" err="1" smtClean="0"/>
              <a:t>e</a:t>
            </a:r>
            <a:r>
              <a:rPr lang="en-US" dirty="0" smtClean="0"/>
              <a:t>-commerce sites were similar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ER2009: Gramado, Brazil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804D-B6D2-3B43-920B-D9064B1B511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Labor Reductions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major opportunities when sibling pages have table structures</a:t>
            </a:r>
          </a:p>
          <a:p>
            <a:pPr lvl="1"/>
            <a:r>
              <a:rPr lang="en-US" dirty="0" smtClean="0"/>
              <a:t>We can create initial form automatically</a:t>
            </a:r>
          </a:p>
          <a:p>
            <a:pPr lvl="1"/>
            <a:r>
              <a:rPr lang="en-US" dirty="0" smtClean="0"/>
              <a:t>We can automatically fill in the initial form</a:t>
            </a:r>
          </a:p>
          <a:p>
            <a:r>
              <a:rPr lang="en-US" dirty="0" smtClean="0"/>
              <a:t>TISP (Table Interpretation for Sibling Pages) converts tables on sibling pages into FOCIH forms</a:t>
            </a:r>
          </a:p>
          <a:p>
            <a:pPr lvl="1"/>
            <a:r>
              <a:rPr lang="en-US" dirty="0" smtClean="0"/>
              <a:t>And automatically extracts data from all sibling pages</a:t>
            </a:r>
          </a:p>
          <a:p>
            <a:r>
              <a:rPr lang="en-US" dirty="0" smtClean="0"/>
              <a:t>But user may want to reorganize initial form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ER2009: Gramado, Brazil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804D-B6D2-3B43-920B-D9064B1B511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Wormbase</a:t>
            </a:r>
            <a:r>
              <a:rPr lang="en-US" dirty="0" smtClean="0"/>
              <a:t> Sibling</a:t>
            </a:r>
            <a:r>
              <a:rPr lang="en-US" baseline="0" dirty="0" smtClean="0"/>
              <a:t> Page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804D-B6D2-3B43-920B-D9064B1B511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ER2009: Gramado, Brazil</a:t>
            </a:r>
            <a:endParaRPr lang="en-US"/>
          </a:p>
        </p:txBody>
      </p:sp>
      <p:pic>
        <p:nvPicPr>
          <p:cNvPr id="8" name="Content Placeholder 7" descr="wormbase-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1224" r="-21224"/>
          <a:stretch>
            <a:fillRect/>
          </a:stretch>
        </p:blipFill>
        <p:spPr>
          <a:xfrm>
            <a:off x="-1692936" y="173606"/>
            <a:ext cx="12503161" cy="6693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TISP-Generated Form for </a:t>
            </a:r>
            <a:r>
              <a:rPr lang="en-US" dirty="0" err="1" smtClean="0"/>
              <a:t>Wormbase</a:t>
            </a:r>
            <a:r>
              <a:rPr lang="en-US" dirty="0" smtClean="0"/>
              <a:t>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804D-B6D2-3B43-920B-D9064B1B511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ER2009: Gramado, Brazil</a:t>
            </a:r>
            <a:endParaRPr lang="en-US"/>
          </a:p>
        </p:txBody>
      </p:sp>
      <p:pic>
        <p:nvPicPr>
          <p:cNvPr id="4" name="Picture 3" descr="wormbaseform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83" y="1655548"/>
            <a:ext cx="8421624" cy="493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Improve on-the-fly generalization capabilities</a:t>
            </a:r>
          </a:p>
          <a:p>
            <a:pPr lvl="1"/>
            <a:r>
              <a:rPr lang="en-US" dirty="0" smtClean="0"/>
              <a:t>Improve overall robustness, especially </a:t>
            </a:r>
            <a:r>
              <a:rPr lang="en-US" dirty="0" err="1" smtClean="0"/>
              <a:t>w.r.t</a:t>
            </a:r>
            <a:r>
              <a:rPr lang="en-US" dirty="0" smtClean="0"/>
              <a:t>. less-regular pages</a:t>
            </a:r>
          </a:p>
          <a:p>
            <a:r>
              <a:rPr lang="en-US" dirty="0" smtClean="0"/>
              <a:t>Relevant data is sometimes encoded in the mark-up</a:t>
            </a:r>
          </a:p>
          <a:p>
            <a:pPr lvl="1"/>
            <a:r>
              <a:rPr lang="en-US" dirty="0" smtClean="0"/>
              <a:t>E.g., “alt” attribute contains user ratings on </a:t>
            </a:r>
            <a:r>
              <a:rPr lang="en-US" dirty="0" err="1" smtClean="0"/>
              <a:t>NewEgg.com</a:t>
            </a:r>
            <a:endParaRPr lang="en-US" dirty="0" smtClean="0"/>
          </a:p>
          <a:p>
            <a:r>
              <a:rPr lang="en-US" dirty="0" smtClean="0"/>
              <a:t>Mark-up tags could be useful delimiters</a:t>
            </a:r>
          </a:p>
          <a:p>
            <a:pPr lvl="1"/>
            <a:r>
              <a:rPr lang="en-US" dirty="0" err="1" smtClean="0"/>
              <a:t>BarnesAndNoble.com</a:t>
            </a:r>
            <a:r>
              <a:rPr lang="en-US" dirty="0" smtClean="0"/>
              <a:t> embeds authors in “</a:t>
            </a:r>
            <a:r>
              <a:rPr lang="en-US" dirty="0" err="1" smtClean="0"/>
              <a:t>em</a:t>
            </a:r>
            <a:r>
              <a:rPr lang="en-US" dirty="0" smtClean="0"/>
              <a:t>” nested within an “h1”</a:t>
            </a:r>
          </a:p>
          <a:p>
            <a:r>
              <a:rPr lang="en-US" dirty="0" smtClean="0"/>
              <a:t>HTML anchor tag might help parse lists better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ER2009: Gramado, Brazil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804D-B6D2-3B43-920B-D9064B1B511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 Web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Non-expert users can create </a:t>
            </a:r>
            <a:r>
              <a:rPr lang="en-US" dirty="0" err="1" smtClean="0"/>
              <a:t>ontologies</a:t>
            </a:r>
            <a:r>
              <a:rPr lang="en-US" dirty="0" smtClean="0"/>
              <a:t> and semantically annotate corresponding web pages</a:t>
            </a:r>
          </a:p>
          <a:p>
            <a:pPr lvl="1"/>
            <a:r>
              <a:rPr lang="en-US" dirty="0" smtClean="0"/>
              <a:t>FOCIH does as much as it can</a:t>
            </a:r>
          </a:p>
          <a:p>
            <a:r>
              <a:rPr lang="en-US" dirty="0" smtClean="0"/>
              <a:t>For regular web sites, automatic information harvesting works well</a:t>
            </a:r>
          </a:p>
          <a:p>
            <a:r>
              <a:rPr lang="en-US" dirty="0" smtClean="0"/>
              <a:t>Resulting semantic annotations can be queried directly as with any RDF data</a:t>
            </a:r>
          </a:p>
          <a:p>
            <a:pPr lvl="1"/>
            <a:r>
              <a:rPr lang="en-US" dirty="0" smtClean="0"/>
              <a:t>Annotations link to location on source page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ER2009: Gramado, Brazil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804D-B6D2-3B43-920B-D9064B1B511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78560"/>
            <a:ext cx="7644512" cy="422006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One vision for Web 3.0 is a machine-readable “web of data</a:t>
            </a:r>
            <a:r>
              <a:rPr lang="en-US" dirty="0" smtClean="0"/>
              <a:t>” or “knowledge web”</a:t>
            </a:r>
          </a:p>
          <a:p>
            <a:pPr lvl="1"/>
            <a:r>
              <a:rPr lang="en-US" dirty="0" smtClean="0"/>
              <a:t>Users query for facts directly, instead of searching for pages containing facts</a:t>
            </a:r>
          </a:p>
          <a:p>
            <a:r>
              <a:rPr lang="en-US" dirty="0" smtClean="0"/>
              <a:t>Creating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ontologies</a:t>
            </a:r>
            <a:r>
              <a:rPr lang="en-US" baseline="0" dirty="0" smtClean="0"/>
              <a:t> and populating them with data would produce such a web of data</a:t>
            </a:r>
          </a:p>
          <a:p>
            <a:r>
              <a:rPr lang="en-US" dirty="0" smtClean="0"/>
              <a:t>But content creation is a </a:t>
            </a:r>
            <a:r>
              <a:rPr lang="en-US" b="1" i="1" dirty="0" smtClean="0"/>
              <a:t>major </a:t>
            </a:r>
            <a:r>
              <a:rPr lang="en-US" dirty="0" smtClean="0"/>
              <a:t>challenge</a:t>
            </a:r>
          </a:p>
          <a:p>
            <a:pPr lvl="1"/>
            <a:r>
              <a:rPr lang="en-US" dirty="0" smtClean="0"/>
              <a:t>Creating </a:t>
            </a:r>
            <a:r>
              <a:rPr lang="en-US" dirty="0" err="1" smtClean="0"/>
              <a:t>ontologies</a:t>
            </a:r>
            <a:r>
              <a:rPr lang="en-US" dirty="0" smtClean="0"/>
              <a:t> is difficult</a:t>
            </a:r>
          </a:p>
          <a:p>
            <a:pPr lvl="1"/>
            <a:r>
              <a:rPr lang="en-US" dirty="0" smtClean="0"/>
              <a:t>Populating them is difficult</a:t>
            </a:r>
          </a:p>
          <a:p>
            <a:pPr lvl="1"/>
            <a:r>
              <a:rPr lang="en-US" dirty="0" smtClean="0"/>
              <a:t>Difficult means “human intensive” &amp; “technically challenging”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804D-B6D2-3B43-920B-D9064B1B511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ER2009: Gramado, Brazil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Researchers are</a:t>
            </a:r>
            <a:r>
              <a:rPr lang="en-US" dirty="0" smtClean="0"/>
              <a:t> </a:t>
            </a:r>
            <a:r>
              <a:rPr lang="en-US" dirty="0" smtClean="0"/>
              <a:t>working on </a:t>
            </a:r>
            <a:r>
              <a:rPr lang="en-US" dirty="0" smtClean="0"/>
              <a:t>web-of-data </a:t>
            </a:r>
            <a:r>
              <a:rPr lang="en-US" dirty="0" smtClean="0"/>
              <a:t>scalability</a:t>
            </a:r>
            <a:endParaRPr lang="en-US" baseline="0" dirty="0" smtClean="0"/>
          </a:p>
          <a:p>
            <a:r>
              <a:rPr lang="en-US" dirty="0" smtClean="0"/>
              <a:t>Journal </a:t>
            </a:r>
            <a:r>
              <a:rPr lang="en-US" dirty="0" smtClean="0"/>
              <a:t>of Web Semantics call for </a:t>
            </a:r>
            <a:r>
              <a:rPr lang="en-US" dirty="0" smtClean="0"/>
              <a:t>papers</a:t>
            </a:r>
          </a:p>
          <a:p>
            <a:pPr lvl="1" indent="-9525">
              <a:buNone/>
            </a:pPr>
            <a:r>
              <a:rPr lang="en-US" dirty="0" smtClean="0"/>
              <a:t>“human-scalable and user-friendly tools that open the Web of Data to the current Web user”</a:t>
            </a:r>
          </a:p>
          <a:p>
            <a:r>
              <a:rPr lang="en-US" dirty="0" smtClean="0"/>
              <a:t>Significant automation is </a:t>
            </a:r>
            <a:r>
              <a:rPr lang="en-US" dirty="0" smtClean="0"/>
              <a:t>required</a:t>
            </a:r>
          </a:p>
          <a:p>
            <a:pPr lvl="1"/>
            <a:r>
              <a:rPr lang="en-US" dirty="0" smtClean="0"/>
              <a:t>Ontology</a:t>
            </a:r>
            <a:r>
              <a:rPr lang="en-US" baseline="0" dirty="0" smtClean="0"/>
              <a:t> creation support</a:t>
            </a:r>
          </a:p>
          <a:p>
            <a:pPr lvl="1"/>
            <a:r>
              <a:rPr lang="en-US" baseline="0" dirty="0" smtClean="0"/>
              <a:t>Automatic semantic annotation support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ER2009: Gramado, Brazil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804D-B6D2-3B43-920B-D9064B1B511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Semi-</a:t>
            </a:r>
            <a:r>
              <a:rPr lang="en-US" dirty="0" smtClean="0"/>
              <a:t>automatic </a:t>
            </a:r>
            <a:r>
              <a:rPr lang="en-US" dirty="0" smtClean="0"/>
              <a:t>ontology</a:t>
            </a:r>
            <a:r>
              <a:rPr lang="en-US" dirty="0" smtClean="0"/>
              <a:t>-</a:t>
            </a:r>
            <a:r>
              <a:rPr lang="en-US" baseline="0" dirty="0" smtClean="0"/>
              <a:t>creation tools</a:t>
            </a:r>
            <a:r>
              <a:rPr lang="en-US" dirty="0" smtClean="0"/>
              <a:t> </a:t>
            </a:r>
            <a:r>
              <a:rPr lang="en-US" dirty="0" smtClean="0"/>
              <a:t>derive concepts from source data, not users</a:t>
            </a:r>
          </a:p>
          <a:p>
            <a:pPr lvl="1"/>
            <a:r>
              <a:rPr lang="en-US" dirty="0" smtClean="0"/>
              <a:t>Some users need</a:t>
            </a:r>
            <a:r>
              <a:rPr lang="en-US" dirty="0" smtClean="0"/>
              <a:t> to </a:t>
            </a:r>
            <a:r>
              <a:rPr lang="en-US" dirty="0" smtClean="0"/>
              <a:t>express </a:t>
            </a:r>
            <a:r>
              <a:rPr lang="en-US" i="1" dirty="0" smtClean="0"/>
              <a:t>their own </a:t>
            </a:r>
            <a:r>
              <a:rPr lang="en-US" dirty="0" smtClean="0"/>
              <a:t>ontological world views</a:t>
            </a:r>
            <a:endParaRPr lang="en-US" dirty="0" smtClean="0"/>
          </a:p>
          <a:p>
            <a:r>
              <a:rPr lang="en-US" baseline="0" dirty="0" smtClean="0"/>
              <a:t>Automatic </a:t>
            </a:r>
            <a:r>
              <a:rPr lang="en-US" baseline="0" dirty="0" smtClean="0"/>
              <a:t>semantic annotation</a:t>
            </a:r>
            <a:r>
              <a:rPr lang="en-US" baseline="0" dirty="0" smtClean="0"/>
              <a:t> tools also </a:t>
            </a:r>
            <a:r>
              <a:rPr lang="en-US" baseline="0" dirty="0" smtClean="0"/>
              <a:t>have problems</a:t>
            </a:r>
          </a:p>
          <a:p>
            <a:pPr lvl="1"/>
            <a:r>
              <a:rPr lang="en-US" baseline="0" dirty="0" smtClean="0"/>
              <a:t>Post-extraction alignment with </a:t>
            </a:r>
            <a:r>
              <a:rPr lang="en-US" baseline="0" dirty="0" err="1" smtClean="0"/>
              <a:t>ontologies</a:t>
            </a:r>
            <a:endParaRPr lang="en-US" baseline="0" dirty="0" smtClean="0"/>
          </a:p>
          <a:p>
            <a:pPr lvl="1"/>
            <a:r>
              <a:rPr lang="en-US" baseline="0" dirty="0" smtClean="0"/>
              <a:t>Creation of extraction </a:t>
            </a:r>
            <a:r>
              <a:rPr lang="en-US" baseline="0" dirty="0" err="1" smtClean="0"/>
              <a:t>ontologies</a:t>
            </a:r>
            <a:r>
              <a:rPr lang="en-US" baseline="0" dirty="0" smtClean="0"/>
              <a:t> requires human expertise to create, assemble, tune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804D-B6D2-3B43-920B-D9064B1B511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ER2009: Gramado, Brazil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FOCIH (Form-based Ontology Creation and Information Harvesting)</a:t>
            </a:r>
          </a:p>
          <a:p>
            <a:pPr lvl="1"/>
            <a:r>
              <a:rPr lang="en-US" dirty="0" smtClean="0"/>
              <a:t>Eases burden of manual ontology creation while still giving users control over ontological views</a:t>
            </a:r>
          </a:p>
          <a:p>
            <a:pPr lvl="1"/>
            <a:r>
              <a:rPr lang="en-US" dirty="0" smtClean="0"/>
              <a:t>Enables automatic </a:t>
            </a:r>
            <a:r>
              <a:rPr lang="en-US" dirty="0" smtClean="0"/>
              <a:t>annotation</a:t>
            </a:r>
          </a:p>
          <a:p>
            <a:pPr lvl="2"/>
            <a:r>
              <a:rPr lang="en-US" dirty="0" smtClean="0"/>
              <a:t>Aligns with user-specified </a:t>
            </a:r>
            <a:r>
              <a:rPr lang="en-US" dirty="0" err="1" smtClean="0"/>
              <a:t>ontologies</a:t>
            </a:r>
            <a:endParaRPr lang="en-US" dirty="0" smtClean="0"/>
          </a:p>
          <a:p>
            <a:pPr lvl="2"/>
            <a:r>
              <a:rPr lang="en-US" dirty="0" smtClean="0"/>
              <a:t>Does not require manual ontology creation</a:t>
            </a:r>
          </a:p>
          <a:p>
            <a:pPr lvl="2"/>
            <a:r>
              <a:rPr lang="en-US" dirty="0" smtClean="0"/>
              <a:t>Is precise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ER2009: Gramado, Brazil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804D-B6D2-3B43-920B-D9064B1B511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FOCIH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Goal: facilitate semi-automatic construction of web of data</a:t>
            </a:r>
          </a:p>
          <a:p>
            <a:r>
              <a:rPr lang="en-US" dirty="0" smtClean="0"/>
              <a:t>User</a:t>
            </a:r>
            <a:r>
              <a:rPr lang="en-US" baseline="0" dirty="0" smtClean="0"/>
              <a:t> creates ontology by specifying a “form”</a:t>
            </a:r>
          </a:p>
          <a:p>
            <a:pPr lvl="1"/>
            <a:r>
              <a:rPr lang="en-US" dirty="0" smtClean="0"/>
              <a:t>Not an HTML form, but an every-day form</a:t>
            </a:r>
          </a:p>
          <a:p>
            <a:pPr lvl="0"/>
            <a:r>
              <a:rPr lang="en-US" dirty="0" smtClean="0"/>
              <a:t>FOCIH harvests information by filling in</a:t>
            </a:r>
            <a:r>
              <a:rPr lang="en-US" baseline="0" dirty="0" smtClean="0"/>
              <a:t> the form for each relevant page in a web site</a:t>
            </a:r>
          </a:p>
          <a:p>
            <a:pPr lvl="1"/>
            <a:r>
              <a:rPr lang="en-US" baseline="0" dirty="0" smtClean="0"/>
              <a:t>Machine-generated display pages (hidden web)</a:t>
            </a:r>
          </a:p>
          <a:p>
            <a:r>
              <a:rPr lang="en-US" dirty="0" smtClean="0"/>
              <a:t>FOCIH</a:t>
            </a:r>
            <a:r>
              <a:rPr lang="en-US" dirty="0" smtClean="0"/>
              <a:t> automatically </a:t>
            </a:r>
            <a:r>
              <a:rPr lang="en-US" dirty="0" smtClean="0"/>
              <a:t>annotates information according to user’s 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ER2009: Gramado, Brazil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804D-B6D2-3B43-920B-D9064B1B511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“Every-day”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use forms all the time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Government</a:t>
            </a:r>
            <a:r>
              <a:rPr lang="en-US" baseline="0" dirty="0" smtClean="0"/>
              <a:t> tax forms</a:t>
            </a:r>
          </a:p>
          <a:p>
            <a:pPr lvl="1"/>
            <a:r>
              <a:rPr lang="en-US" baseline="0" dirty="0" smtClean="0"/>
              <a:t>Account creation forms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ER2009: Gramado, Brazil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804D-B6D2-3B43-920B-D9064B1B511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11" y="641835"/>
            <a:ext cx="4292600" cy="5562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629" y="520269"/>
            <a:ext cx="4988560" cy="4267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60" y="1882023"/>
            <a:ext cx="4792980" cy="3581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7190" y="1308100"/>
            <a:ext cx="4667250" cy="50482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FOCIH Operation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creation</a:t>
            </a:r>
          </a:p>
          <a:p>
            <a:pPr lvl="1"/>
            <a:r>
              <a:rPr lang="en-US" dirty="0" smtClean="0"/>
              <a:t>Users create forms that express how they want to organize information</a:t>
            </a:r>
          </a:p>
          <a:p>
            <a:r>
              <a:rPr lang="en-US" dirty="0" smtClean="0"/>
              <a:t>Form annotation</a:t>
            </a:r>
          </a:p>
          <a:p>
            <a:pPr lvl="1"/>
            <a:r>
              <a:rPr lang="en-US" dirty="0" smtClean="0"/>
              <a:t>Annotate pages with respect to created forms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ER2009: Gramado, Brazil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804D-B6D2-3B43-920B-D9064B1B511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3900</TotalTime>
  <Words>1440</Words>
  <Application>Microsoft Macintosh PowerPoint</Application>
  <PresentationFormat>On-screen Show (4:3)</PresentationFormat>
  <Paragraphs>231</Paragraphs>
  <Slides>25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Capital</vt:lpstr>
      <vt:lpstr>FOCIH: Form-based Ontology Creation and Information Harvesting</vt:lpstr>
      <vt:lpstr>Outline</vt:lpstr>
      <vt:lpstr>Challenge</vt:lpstr>
      <vt:lpstr>Web Scalability</vt:lpstr>
      <vt:lpstr>Current Approaches</vt:lpstr>
      <vt:lpstr>Our Vision</vt:lpstr>
      <vt:lpstr>FOCIH Overview</vt:lpstr>
      <vt:lpstr>“Every-day” Forms</vt:lpstr>
      <vt:lpstr>FOCIH Operation Modes</vt:lpstr>
      <vt:lpstr>Form Creation</vt:lpstr>
      <vt:lpstr>Form Annotation</vt:lpstr>
      <vt:lpstr>Ontologies from Forms</vt:lpstr>
      <vt:lpstr>Country Ontology</vt:lpstr>
      <vt:lpstr>Generation Notes</vt:lpstr>
      <vt:lpstr>Automatic Semantic Annotation</vt:lpstr>
      <vt:lpstr>DOM Processing</vt:lpstr>
      <vt:lpstr>Substring Identification</vt:lpstr>
      <vt:lpstr>List Patterns</vt:lpstr>
      <vt:lpstr>End Result: RDF</vt:lpstr>
      <vt:lpstr>Experimental Results</vt:lpstr>
      <vt:lpstr>Further Labor Reductions</vt:lpstr>
      <vt:lpstr>Wormbase Sibling Page</vt:lpstr>
      <vt:lpstr>TISP-Generated Form for Wormbase Site</vt:lpstr>
      <vt:lpstr>Future Work</vt:lpstr>
      <vt:lpstr>Conclusion: Web of Data</vt:lpstr>
    </vt:vector>
  </TitlesOfParts>
  <Company>Brigham Young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Stories and Scrum</dc:title>
  <dc:creator>Steve Liddle</dc:creator>
  <cp:lastModifiedBy>Steve Liddle</cp:lastModifiedBy>
  <cp:revision>52</cp:revision>
  <dcterms:created xsi:type="dcterms:W3CDTF">2009-11-11T12:32:46Z</dcterms:created>
  <dcterms:modified xsi:type="dcterms:W3CDTF">2009-11-11T17:55:15Z</dcterms:modified>
</cp:coreProperties>
</file>