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28" r:id="rId3"/>
    <p:sldId id="261" r:id="rId4"/>
    <p:sldId id="316" r:id="rId5"/>
    <p:sldId id="321" r:id="rId6"/>
    <p:sldId id="314" r:id="rId7"/>
    <p:sldId id="322" r:id="rId8"/>
    <p:sldId id="313" r:id="rId9"/>
    <p:sldId id="317" r:id="rId10"/>
    <p:sldId id="320" r:id="rId11"/>
    <p:sldId id="326" r:id="rId12"/>
    <p:sldId id="315" r:id="rId13"/>
    <p:sldId id="304" r:id="rId14"/>
    <p:sldId id="293" r:id="rId15"/>
    <p:sldId id="300" r:id="rId16"/>
    <p:sldId id="318" r:id="rId17"/>
    <p:sldId id="281" r:id="rId18"/>
    <p:sldId id="284" r:id="rId19"/>
    <p:sldId id="303" r:id="rId20"/>
    <p:sldId id="286" r:id="rId21"/>
    <p:sldId id="288" r:id="rId22"/>
    <p:sldId id="291" r:id="rId23"/>
    <p:sldId id="285" r:id="rId24"/>
    <p:sldId id="292" r:id="rId25"/>
    <p:sldId id="307" r:id="rId26"/>
    <p:sldId id="310" r:id="rId27"/>
    <p:sldId id="308" r:id="rId28"/>
    <p:sldId id="319" r:id="rId29"/>
    <p:sldId id="309" r:id="rId30"/>
    <p:sldId id="282" r:id="rId31"/>
    <p:sldId id="270" r:id="rId32"/>
    <p:sldId id="273" r:id="rId33"/>
    <p:sldId id="274" r:id="rId34"/>
    <p:sldId id="275" r:id="rId35"/>
    <p:sldId id="276" r:id="rId36"/>
    <p:sldId id="277" r:id="rId37"/>
    <p:sldId id="278" r:id="rId38"/>
    <p:sldId id="272" r:id="rId39"/>
    <p:sldId id="301" r:id="rId40"/>
    <p:sldId id="298" r:id="rId41"/>
    <p:sldId id="271" r:id="rId42"/>
    <p:sldId id="302" r:id="rId43"/>
    <p:sldId id="283" r:id="rId44"/>
    <p:sldId id="265" r:id="rId45"/>
    <p:sldId id="305" r:id="rId46"/>
    <p:sldId id="296" r:id="rId47"/>
    <p:sldId id="323" r:id="rId48"/>
    <p:sldId id="324" r:id="rId49"/>
    <p:sldId id="325" r:id="rId50"/>
    <p:sldId id="297" r:id="rId51"/>
    <p:sldId id="299" r:id="rId52"/>
    <p:sldId id="327" r:id="rId53"/>
    <p:sldId id="266" r:id="rId54"/>
    <p:sldId id="258" r:id="rId55"/>
    <p:sldId id="26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2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78742" autoAdjust="0"/>
  </p:normalViewPr>
  <p:slideViewPr>
    <p:cSldViewPr>
      <p:cViewPr varScale="1">
        <p:scale>
          <a:sx n="94" d="100"/>
          <a:sy n="94" d="100"/>
        </p:scale>
        <p:origin x="-16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AE17F-F042-443D-A5AA-560CE67B0508}" type="datetimeFigureOut">
              <a:rPr lang="en-US" smtClean="0"/>
              <a:pPr/>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6C0D9D-F7C2-41C4-A74A-0E9586E4FD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it</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Want to extract information, too hard so far.</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 list of the children of a person in a family history book.</a:t>
            </a:r>
          </a:p>
          <a:p>
            <a:r>
              <a:rPr lang="en-US" dirty="0" smtClean="0"/>
              <a:t>We would like </a:t>
            </a:r>
            <a:r>
              <a:rPr lang="en-US" baseline="0" dirty="0" smtClean="0"/>
              <a:t>to extract the data from lists as predicates to enter into a user-specified ontology.</a:t>
            </a:r>
          </a:p>
          <a:p>
            <a:r>
              <a:rPr lang="en-US" baseline="0" dirty="0" smtClean="0"/>
              <a:t>Reduce manual effort in that red arrow.</a:t>
            </a:r>
            <a:endParaRPr lang="en-US"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Quickly.  Don’t say so much.  </a:t>
            </a:r>
          </a:p>
          <a:p>
            <a:r>
              <a:rPr lang="en-US" b="0" dirty="0" smtClean="0"/>
              <a:t>Not much extract as much info as is found </a:t>
            </a:r>
            <a:r>
              <a:rPr lang="en-US" b="0" smtClean="0"/>
              <a:t>in lists.</a:t>
            </a:r>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Most work extracts one or two kinds of facts:</a:t>
            </a: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Specialization (unary)</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Properties (binary)</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These do not represent the full range of expressiveness</a:t>
            </a:r>
            <a:r>
              <a:rPr lang="en-US" b="0" baseline="0" dirty="0" smtClean="0"/>
              <a:t> in lists data.</a:t>
            </a:r>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this expressive information to</a:t>
            </a:r>
            <a:r>
              <a:rPr lang="en-US" baseline="0" dirty="0" smtClean="0"/>
              <a:t> perform querying of database, record linkage, question answering, better information retrieval.  </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We must come up with a new way to improve recall</a:t>
            </a:r>
            <a:r>
              <a:rPr lang="en-US" b="0" baseline="0" dirty="0" smtClean="0"/>
              <a:t> and keep precision up</a:t>
            </a:r>
          </a:p>
          <a:p>
            <a:endParaRPr lang="en-US" b="0" baseline="0" dirty="0" smtClean="0"/>
          </a:p>
          <a:p>
            <a:r>
              <a:rPr lang="en-US" b="0" dirty="0" smtClean="0"/>
              <a:t>HTML assumptions</a:t>
            </a:r>
          </a:p>
          <a:p>
            <a:r>
              <a:rPr lang="en-US" b="0" dirty="0" smtClean="0"/>
              <a:t>Gupta’s web-scale assumptions</a:t>
            </a:r>
          </a:p>
          <a:p>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Arial" pitchFamily="34" charset="0"/>
              <a:buChar char="•"/>
            </a:pPr>
            <a:r>
              <a:rPr lang="en-US" dirty="0" smtClean="0"/>
              <a:t>Rely on OCR: take what we get in fields, error</a:t>
            </a:r>
            <a:r>
              <a:rPr lang="en-US" baseline="0" dirty="0" smtClean="0"/>
              <a:t> correction is a separate research area, we </a:t>
            </a:r>
            <a:r>
              <a:rPr lang="en-US" dirty="0" smtClean="0"/>
              <a:t>must be tolerant of errors to extract correct text.</a:t>
            </a:r>
          </a:p>
          <a:p>
            <a:pPr marL="228600" indent="-228600">
              <a:buFont typeface="Arial" pitchFamily="34" charset="0"/>
              <a:buChar char="•"/>
            </a:pPr>
            <a:r>
              <a:rPr lang="en-US" dirty="0" smtClean="0"/>
              <a:t>Efficiently and accurately induce format-specific sequence labelers </a:t>
            </a:r>
          </a:p>
          <a:p>
            <a:pPr marL="228600" indent="-228600">
              <a:buFont typeface="Arial" pitchFamily="34" charset="0"/>
              <a:buChar char="•"/>
            </a:pPr>
            <a:r>
              <a:rPr lang="en-US" dirty="0" smtClean="0"/>
              <a:t>Assigning the right labels to words in text means we can produce predicates with which to populate an ontology.</a:t>
            </a:r>
          </a:p>
          <a:p>
            <a:pPr marL="228600" indent="-228600">
              <a:buFont typeface="Arial" pitchFamily="34" charset="0"/>
              <a:buChar char="•"/>
            </a:pPr>
            <a:r>
              <a:rPr lang="en-US" dirty="0" smtClean="0"/>
              <a:t>Our accurate sequence labeler will be formed efficiently using wrapper induction techniques.  It will be accurate because it is specialized for each list format.  It will be induced efficiently because it will take advantage of the patterns within and among lists.  </a:t>
            </a:r>
          </a:p>
          <a:p>
            <a:pPr marL="228600" indent="-228600">
              <a:buFont typeface="Arial" pitchFamily="34" charset="0"/>
              <a:buChar char="•"/>
            </a:pPr>
            <a:r>
              <a:rPr lang="en-US" dirty="0" smtClean="0"/>
              <a:t>Bootstrapping: automatic cyclical process in (2) that labels its own training data.  Must start somewhere: (1).</a:t>
            </a:r>
          </a:p>
          <a:p>
            <a:pPr marL="228600" indent="-22860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a list of children of a person in a family history book.</a:t>
            </a:r>
          </a:p>
          <a:p>
            <a:r>
              <a:rPr lang="en-US" dirty="0" smtClean="0"/>
              <a:t>We would like a user-specified</a:t>
            </a:r>
            <a:r>
              <a:rPr lang="en-US" baseline="0" dirty="0" smtClean="0"/>
              <a:t> ontology and to extract data from lists as predicates to enter into that ontology.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Point out OCR errors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wish to extract these facts from this list and insert them into this ontology.  </a:t>
            </a:r>
            <a:endParaRPr lang="en-US" dirty="0" smtClean="0"/>
          </a:p>
          <a:p>
            <a:r>
              <a:rPr lang="en-US" baseline="0" dirty="0" smtClean="0"/>
              <a:t>To  start with, we have no ontology and no way to know how facts are represented in this list.</a:t>
            </a:r>
          </a:p>
        </p:txBody>
      </p:sp>
      <p:sp>
        <p:nvSpPr>
          <p:cNvPr id="4" name="Slide Number Placeholder 3"/>
          <p:cNvSpPr>
            <a:spLocks noGrp="1"/>
          </p:cNvSpPr>
          <p:nvPr>
            <p:ph type="sldNum" sz="quarter" idx="10"/>
          </p:nvPr>
        </p:nvSpPr>
        <p:spPr/>
        <p:txBody>
          <a:bodyPr/>
          <a:lstStyle/>
          <a:p>
            <a:fld id="{AE6C0D9D-F7C2-41C4-A74A-0E9586E4FD4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User constructs an ontology by constructing a entry form.</a:t>
            </a:r>
          </a:p>
          <a:p>
            <a:pPr marL="228600" indent="-228600">
              <a:buAutoNum type="arabicPeriod"/>
            </a:pPr>
            <a:r>
              <a:rPr lang="en-US" baseline="0" dirty="0" smtClean="0"/>
              <a:t>User labels first record by inserting text into form.</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it</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User constructs an ontology by constructing a entry form.</a:t>
            </a:r>
          </a:p>
          <a:p>
            <a:pPr marL="228600" indent="-228600">
              <a:buAutoNum type="arabicPeriod"/>
            </a:pPr>
            <a:r>
              <a:rPr lang="en-US" baseline="0" dirty="0" smtClean="0"/>
              <a:t>User labels first record by inserting text into form.</a:t>
            </a:r>
          </a:p>
          <a:p>
            <a:pPr marL="228600" indent="-228600">
              <a:buAutoNum type="arabicPeriod"/>
            </a:pPr>
            <a:r>
              <a:rPr lang="en-US" baseline="0" dirty="0" err="1" smtClean="0"/>
              <a:t>ListReader</a:t>
            </a:r>
            <a:r>
              <a:rPr lang="en-US" baseline="0" dirty="0" smtClean="0"/>
              <a:t> inserts OCR variants (matching whole records constrains and filters out bad wrappers, increases precision)</a:t>
            </a:r>
          </a:p>
          <a:p>
            <a:pPr marL="228600" indent="-228600">
              <a:buAutoNum type="arabicPeriod"/>
            </a:pPr>
            <a:r>
              <a:rPr lang="en-US" baseline="0" dirty="0" err="1" smtClean="0"/>
              <a:t>ListReader</a:t>
            </a:r>
            <a:r>
              <a:rPr lang="en-US" baseline="0" dirty="0" smtClean="0"/>
              <a:t> opts to insert a few words into the wrapper and request labels for them.</a:t>
            </a:r>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user updates the form which adds another</a:t>
            </a:r>
            <a:r>
              <a:rPr lang="en-US" baseline="0" dirty="0" smtClean="0"/>
              <a:t> object set to the ontology.</a:t>
            </a:r>
          </a:p>
          <a:p>
            <a:r>
              <a:rPr lang="en-US" baseline="0" dirty="0" smtClean="0"/>
              <a:t>The user labels the new field which then updates the wrapper and allows it to extract the second record.</a:t>
            </a:r>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 word</a:t>
            </a:r>
            <a:r>
              <a:rPr lang="en-US" baseline="0" dirty="0" smtClean="0"/>
              <a:t> to field.</a:t>
            </a:r>
          </a:p>
          <a:p>
            <a:r>
              <a:rPr lang="en-US" baseline="0" dirty="0" smtClean="0"/>
              <a:t>Remove word in field.</a:t>
            </a:r>
          </a:p>
          <a:p>
            <a:r>
              <a:rPr lang="en-US" baseline="0" dirty="0" smtClean="0"/>
              <a:t>Add field.</a:t>
            </a:r>
          </a:p>
          <a:p>
            <a:r>
              <a:rPr lang="en-US" baseline="0" dirty="0" smtClean="0"/>
              <a:t>Remove field.</a:t>
            </a:r>
          </a:p>
          <a:p>
            <a:r>
              <a:rPr lang="en-US" baseline="0" dirty="0" smtClean="0"/>
              <a:t>Generalize character class of word.</a:t>
            </a:r>
          </a:p>
          <a:p>
            <a:r>
              <a:rPr lang="en-US" baseline="0" dirty="0" smtClean="0"/>
              <a:t>Generalize length of word.</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Labels unlike any</a:t>
            </a:r>
            <a:r>
              <a:rPr lang="en-US" baseline="0" dirty="0" smtClean="0"/>
              <a:t> I’ve seen before.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Sequential labels</a:t>
            </a:r>
            <a:r>
              <a:rPr lang="en-US" baseline="0" dirty="0" smtClean="0"/>
              <a:t> are like the lexical object sets.</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when we add death year, we add a new kind of year or keep it the same year.  </a:t>
            </a:r>
            <a:r>
              <a:rPr lang="en-US" baseline="0" dirty="0" err="1" smtClean="0"/>
              <a:t>Ontologies</a:t>
            </a:r>
            <a:r>
              <a:rPr lang="en-US" baseline="0" dirty="0" smtClean="0"/>
              <a:t> allow us to say the new year is of the same type but has a different relationship to the child.  </a:t>
            </a:r>
            <a:endParaRPr lang="en-US" dirty="0" smtClean="0"/>
          </a:p>
          <a:p>
            <a:endParaRPr lang="en-US" dirty="0" smtClean="0"/>
          </a:p>
          <a:p>
            <a:r>
              <a:rPr lang="en-US" dirty="0" smtClean="0"/>
              <a:t>So</a:t>
            </a:r>
            <a:r>
              <a:rPr lang="en-US" baseline="0" dirty="0" smtClean="0"/>
              <a:t> we label with respect to ontology, using label paths to specify exactly the predicates to be extracted.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form</a:t>
            </a:r>
            <a:r>
              <a:rPr lang="en-US" baseline="0" dirty="0" smtClean="0"/>
              <a:t> or input ontology.</a:t>
            </a:r>
          </a:p>
          <a:p>
            <a:endParaRPr lang="en-US" baseline="0" dirty="0" smtClean="0"/>
          </a:p>
          <a:p>
            <a:r>
              <a:rPr lang="en-US" baseline="0" dirty="0" smtClean="0"/>
              <a:t>John Erastus could have been ordered backward in the index and still work.</a:t>
            </a:r>
            <a:endParaRPr lang="en-US" dirty="0" smtClean="0"/>
          </a:p>
          <a:p>
            <a:endParaRPr lang="en-US" dirty="0" smtClean="0"/>
          </a:p>
          <a:p>
            <a:r>
              <a:rPr lang="en-US" dirty="0" smtClean="0"/>
              <a:t>First</a:t>
            </a:r>
            <a:r>
              <a:rPr lang="en-US" baseline="0" dirty="0" smtClean="0"/>
              <a:t> part has newline, </a:t>
            </a:r>
            <a:r>
              <a:rPr lang="en-US" baseline="0" dirty="0" err="1" smtClean="0"/>
              <a:t>ChildNumber</a:t>
            </a:r>
            <a:r>
              <a:rPr lang="en-US" baseline="0" dirty="0" smtClean="0"/>
              <a:t>, period, Child </a:t>
            </a:r>
            <a:r>
              <a:rPr lang="en-US" baseline="0" dirty="0" err="1" smtClean="0"/>
              <a:t>GivenName</a:t>
            </a:r>
            <a:r>
              <a:rPr lang="en-US" baseline="0" dirty="0" smtClean="0"/>
              <a:t>.</a:t>
            </a:r>
          </a:p>
          <a:p>
            <a:r>
              <a:rPr lang="en-US" baseline="0" dirty="0" smtClean="0"/>
              <a:t>Last part has m., Spouse </a:t>
            </a:r>
            <a:r>
              <a:rPr lang="en-US" baseline="0" dirty="0" err="1" smtClean="0"/>
              <a:t>GivenName</a:t>
            </a:r>
            <a:r>
              <a:rPr lang="en-US" baseline="0" dirty="0" smtClean="0"/>
              <a:t>, Spouse Surname.</a:t>
            </a:r>
          </a:p>
          <a:p>
            <a:r>
              <a:rPr lang="en-US" baseline="0" dirty="0" smtClean="0"/>
              <a:t>Ontology from book name index has a person name containing John as </a:t>
            </a:r>
            <a:r>
              <a:rPr lang="en-US" baseline="0" dirty="0" err="1" smtClean="0"/>
              <a:t>GivenName</a:t>
            </a:r>
            <a:r>
              <a:rPr lang="en-US" baseline="0" dirty="0" smtClean="0"/>
              <a:t> and Erastus as Surname and relationships that link them </a:t>
            </a:r>
            <a:r>
              <a:rPr lang="en-US" baseline="0" dirty="0" err="1" smtClean="0"/>
              <a:t>togther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records probably had labels too.  </a:t>
            </a:r>
          </a:p>
          <a:p>
            <a:r>
              <a:rPr lang="en-US" dirty="0" smtClean="0"/>
              <a:t>We</a:t>
            </a:r>
            <a:r>
              <a:rPr lang="en-US" baseline="0" dirty="0" smtClean="0"/>
              <a:t> clean them up by preserving only the ones with the most support from multiple recognizers and save them as the oracle—a fully automated oracle instead of a human oracle.  </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a:t>
            </a:r>
            <a:r>
              <a:rPr lang="en-US" baseline="0" dirty="0" smtClean="0"/>
              <a:t> the ontology fragments (not just the labels)</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a:t>
            </a:r>
            <a:r>
              <a:rPr lang="en-US" baseline="0" dirty="0" smtClean="0"/>
              <a:t> the ontology fragments (not just the labels)</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other records had labels too.  </a:t>
            </a:r>
          </a:p>
          <a:p>
            <a:r>
              <a:rPr lang="en-US" dirty="0" smtClean="0"/>
              <a:t>If they had fields</a:t>
            </a:r>
            <a:r>
              <a:rPr lang="en-US" baseline="0" dirty="0" smtClean="0"/>
              <a:t> not in the initial record, use them like the oracle instead of the human user.</a:t>
            </a:r>
            <a:endParaRPr lang="en-US" dirty="0" smtClean="0"/>
          </a:p>
          <a:p>
            <a:r>
              <a:rPr lang="en-US" dirty="0" smtClean="0"/>
              <a:t>We</a:t>
            </a:r>
            <a:r>
              <a:rPr lang="en-US" baseline="0" dirty="0" smtClean="0"/>
              <a:t> clean them up by preserving only the ones with the most support from multiple recognizers and save them as the oracle—a fully automated oracle instead of a human oracle.  </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Dr. Liddle likes this slide.</a:t>
            </a:r>
          </a:p>
          <a:p>
            <a:pPr>
              <a:buFont typeface="Arial" pitchFamily="34" charset="0"/>
              <a:buNone/>
            </a:pPr>
            <a:r>
              <a:rPr lang="en-US" baseline="0" dirty="0" smtClean="0"/>
              <a:t>Do you have enough information to start your family tree?</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514350"/>
            <a:r>
              <a:rPr lang="en-US" dirty="0" smtClean="0"/>
              <a:t>Bootstrapping</a:t>
            </a:r>
          </a:p>
          <a:p>
            <a:pPr marL="0" indent="-514350"/>
            <a:endParaRPr lang="en-US" dirty="0" smtClean="0"/>
          </a:p>
          <a:p>
            <a:pPr marL="0" indent="-514350"/>
            <a:r>
              <a:rPr lang="en-US" dirty="0" smtClean="0"/>
              <a:t>A wrapper fragment or ontology fragment with </a:t>
            </a:r>
            <a:r>
              <a:rPr lang="en-US" i="1" dirty="0" smtClean="0"/>
              <a:t>n</a:t>
            </a:r>
            <a:r>
              <a:rPr lang="en-US" dirty="0" smtClean="0"/>
              <a:t> fields selected as a match of one or more record fragments of a list reduces the</a:t>
            </a:r>
            <a:r>
              <a:rPr lang="en-US" baseline="0" dirty="0" smtClean="0"/>
              <a:t> </a:t>
            </a:r>
            <a:r>
              <a:rPr lang="en-US" dirty="0" smtClean="0"/>
              <a:t>number of user-specified labels needed to extract all stated facts from </a:t>
            </a:r>
            <a:r>
              <a:rPr lang="en-US" i="1" dirty="0" smtClean="0"/>
              <a:t>L</a:t>
            </a:r>
            <a:r>
              <a:rPr lang="en-US" dirty="0" smtClean="0"/>
              <a:t> by </a:t>
            </a:r>
            <a:r>
              <a:rPr lang="en-US" i="1" dirty="0" smtClean="0"/>
              <a:t>n</a:t>
            </a:r>
            <a:r>
              <a:rPr lang="en-US" dirty="0" smtClean="0"/>
              <a:t>.</a:t>
            </a:r>
          </a:p>
          <a:p>
            <a:pPr marL="0" indent="-514350"/>
            <a:endParaRPr lang="en-US" dirty="0" smtClean="0"/>
          </a:p>
          <a:p>
            <a:pPr marL="0" indent="-514350"/>
            <a:r>
              <a:rPr lang="en-US" dirty="0" smtClean="0"/>
              <a:t>Show that bootstrapping beginning with Scenario 1 can produce </a:t>
            </a:r>
            <a:r>
              <a:rPr lang="en-US" i="1" dirty="0" smtClean="0"/>
              <a:t>P</a:t>
            </a:r>
            <a:r>
              <a:rPr lang="en-US" dirty="0" smtClean="0"/>
              <a:t>- and </a:t>
            </a:r>
            <a:r>
              <a:rPr lang="en-US" i="1" dirty="0" smtClean="0"/>
              <a:t>R</a:t>
            </a:r>
            <a:r>
              <a:rPr lang="en-US" dirty="0" smtClean="0"/>
              <a:t>-level noisy recognizers.  </a:t>
            </a:r>
          </a:p>
          <a:p>
            <a:pPr marL="0" indent="-514350"/>
            <a:r>
              <a:rPr lang="en-US" dirty="0" smtClean="0"/>
              <a:t>Determine how much user-specified labeling decreases in Scenario 2 using noisy recognizers induced in the bootstrapping process.</a:t>
            </a:r>
          </a:p>
          <a:p>
            <a:pPr marL="0"/>
            <a:endParaRPr lang="en-US" dirty="0" smtClean="0"/>
          </a:p>
          <a:p>
            <a:pPr marL="0"/>
            <a:r>
              <a:rPr lang="en-US" dirty="0" smtClean="0"/>
              <a:t>Call</a:t>
            </a:r>
            <a:r>
              <a:rPr lang="en-US" baseline="0" dirty="0" smtClean="0"/>
              <a:t> it </a:t>
            </a:r>
            <a:r>
              <a:rPr lang="en-US" baseline="0" dirty="0" err="1" smtClean="0"/>
              <a:t>tranfser</a:t>
            </a:r>
            <a:r>
              <a:rPr lang="en-US" baseline="0" dirty="0" smtClean="0"/>
              <a:t> learning</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Comparison</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514350"/>
            <a:r>
              <a:rPr lang="en-US" dirty="0" smtClean="0"/>
              <a:t>Precision: proportion of extracted fields that are correctly labeled.</a:t>
            </a:r>
          </a:p>
          <a:p>
            <a:pPr marL="0" indent="-514350"/>
            <a:endParaRPr lang="en-US" dirty="0" smtClean="0"/>
          </a:p>
          <a:p>
            <a:pPr marL="0" indent="-514350"/>
            <a:r>
              <a:rPr lang="en-US" dirty="0" smtClean="0"/>
              <a:t>Recall: proportion of true fields that were extracted.</a:t>
            </a:r>
          </a:p>
          <a:p>
            <a:pPr marL="0" indent="-514350"/>
            <a:endParaRPr lang="en-US" dirty="0" smtClean="0"/>
          </a:p>
          <a:p>
            <a:pPr marL="0" indent="-514350"/>
            <a:r>
              <a:rPr lang="en-US" dirty="0" smtClean="0"/>
              <a:t>F-measure: harmonic mean of precision and recall.</a:t>
            </a:r>
          </a:p>
          <a:p>
            <a:pPr marL="0" indent="-514350"/>
            <a:endParaRPr lang="en-US" dirty="0" smtClean="0"/>
          </a:p>
          <a:p>
            <a:pPr marL="0" indent="-514350"/>
            <a:r>
              <a:rPr lang="en-US" dirty="0" smtClean="0"/>
              <a:t>Accuracy:  Proportion of words with correct field labels.</a:t>
            </a:r>
          </a:p>
          <a:p>
            <a:pPr marL="0" indent="-514350"/>
            <a:endParaRPr lang="en-US" dirty="0" smtClean="0"/>
          </a:p>
          <a:p>
            <a:pPr marL="0" indent="-514350"/>
            <a:r>
              <a:rPr lang="en-US" dirty="0" smtClean="0"/>
              <a:t>Number of user-provided labels:  Number of labels provided to train wrapper induction and correct false extractions.  Combines training cost and execution accuracy in one metric.</a:t>
            </a:r>
          </a:p>
          <a:p>
            <a:pPr marL="0"/>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Compute</a:t>
            </a:r>
            <a:r>
              <a:rPr lang="en-US" baseline="0" dirty="0" smtClean="0"/>
              <a:t> s</a:t>
            </a:r>
            <a:r>
              <a:rPr lang="en-US" dirty="0" smtClean="0"/>
              <a:t>tatistically</a:t>
            </a:r>
            <a:r>
              <a:rPr lang="en-US" baseline="0" dirty="0" smtClean="0"/>
              <a:t> significant </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Collected large and diverse corpus of OCRed documents and images in family</a:t>
            </a:r>
            <a:r>
              <a:rPr lang="en-US" baseline="0" dirty="0" smtClean="0"/>
              <a:t> history domain from Ancestry and </a:t>
            </a:r>
            <a:r>
              <a:rPr lang="en-US" baseline="0" dirty="0" err="1" smtClean="0"/>
              <a:t>FamilySearch</a:t>
            </a:r>
            <a:endParaRPr lang="en-US" sz="3600" dirty="0" smtClean="0"/>
          </a:p>
          <a:p>
            <a:pPr lvl="0"/>
            <a:r>
              <a:rPr lang="en-US" dirty="0" smtClean="0"/>
              <a:t>Initial semi-supervised </a:t>
            </a:r>
            <a:r>
              <a:rPr lang="en-US" dirty="0" err="1" smtClean="0"/>
              <a:t>regex</a:t>
            </a:r>
            <a:r>
              <a:rPr lang="en-US" dirty="0" smtClean="0"/>
              <a:t> induction, including:</a:t>
            </a:r>
            <a:endParaRPr lang="en-US" sz="3600" dirty="0" smtClean="0"/>
          </a:p>
          <a:p>
            <a:pPr lvl="1"/>
            <a:r>
              <a:rPr lang="en-US" dirty="0" smtClean="0"/>
              <a:t>Field insertion, field deletion, field lengthening, field shortening, word length and character set generalization, new field spotting, and end-of-list finding, all using text matching to select among transformations</a:t>
            </a:r>
            <a:endParaRPr lang="en-US" sz="3200" dirty="0" smtClean="0"/>
          </a:p>
          <a:p>
            <a:pPr lvl="0"/>
            <a:r>
              <a:rPr lang="en-US" dirty="0" smtClean="0"/>
              <a:t>Initial semi-supervised HMM induction (outperforms </a:t>
            </a:r>
            <a:r>
              <a:rPr lang="en-US" dirty="0" err="1" smtClean="0"/>
              <a:t>regex</a:t>
            </a:r>
            <a:r>
              <a:rPr lang="en-US" dirty="0" smtClean="0"/>
              <a:t>)</a:t>
            </a:r>
            <a:endParaRPr lang="en-US" sz="3600" dirty="0" smtClean="0"/>
          </a:p>
          <a:p>
            <a:pPr lvl="0"/>
            <a:r>
              <a:rPr lang="en-US" dirty="0" smtClean="0"/>
              <a:t>Worked out the mapping between labels and ontology schema elements and predicates on paper for our target schema elements</a:t>
            </a:r>
            <a:endParaRPr lang="en-US" sz="3600" dirty="0" smtClean="0"/>
          </a:p>
          <a:p>
            <a:pPr lvl="0"/>
            <a:r>
              <a:rPr lang="en-US" dirty="0" smtClean="0"/>
              <a:t>Translation of flat labels to OSMX ontology schema and facts (using early version of labels)</a:t>
            </a:r>
            <a:endParaRPr lang="en-US" sz="3600" dirty="0" smtClean="0"/>
          </a:p>
          <a:p>
            <a:r>
              <a:rPr lang="en-US" dirty="0" smtClean="0"/>
              <a:t>That is, my early semi-supervised wrapper induction beats a state-of-the-art supervised model that was given three times as much training data. </a:t>
            </a:r>
          </a:p>
          <a:p>
            <a:r>
              <a:rPr lang="en-US" dirty="0" smtClean="0"/>
              <a:t>Label selection and list spotting based on noisy labels from dictionaries works at 85% accuracy on word-level granularity</a:t>
            </a:r>
          </a:p>
          <a:p>
            <a:r>
              <a:rPr lang="en-US" dirty="0" smtClean="0"/>
              <a:t>Accuracy should be higher for finding any one record rather than every word.</a:t>
            </a:r>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  Intelligent information processes</a:t>
            </a:r>
          </a:p>
          <a:p>
            <a:r>
              <a:rPr lang="en-US" baseline="0" dirty="0" smtClean="0"/>
              <a:t>NLP:  Processing of human language</a:t>
            </a:r>
          </a:p>
          <a:p>
            <a:r>
              <a:rPr lang="en-US" baseline="0" dirty="0" smtClean="0"/>
              <a:t>IE:  Pulling structured information out of unstructured documents</a:t>
            </a:r>
          </a:p>
          <a:p>
            <a:r>
              <a:rPr lang="en-US" baseline="0" dirty="0" smtClean="0"/>
              <a:t>W:  IE models specialized for each information source</a:t>
            </a:r>
          </a:p>
          <a:p>
            <a:endParaRPr lang="en-US" baseline="0" dirty="0" smtClean="0"/>
          </a:p>
          <a:p>
            <a:r>
              <a:rPr lang="en-US" baseline="0" dirty="0" smtClean="0"/>
              <a:t>ML:  gives us the induction in wrapper induction</a:t>
            </a:r>
          </a:p>
          <a:p>
            <a:r>
              <a:rPr lang="en-US" baseline="0" dirty="0" smtClean="0"/>
              <a:t>DIA:  gives us OCR from document images as our input text</a:t>
            </a:r>
          </a:p>
          <a:p>
            <a:r>
              <a:rPr lang="en-US" baseline="0" dirty="0" smtClean="0"/>
              <a:t>CM:  gives us a more expressive target schema for extracted information</a:t>
            </a:r>
          </a:p>
        </p:txBody>
      </p:sp>
      <p:sp>
        <p:nvSpPr>
          <p:cNvPr id="4" name="Slide Number Placeholder 3"/>
          <p:cNvSpPr>
            <a:spLocks noGrp="1"/>
          </p:cNvSpPr>
          <p:nvPr>
            <p:ph type="sldNum" sz="quarter" idx="10"/>
          </p:nvPr>
        </p:nvSpPr>
        <p:spPr/>
        <p:txBody>
          <a:bodyPr/>
          <a:lstStyle/>
          <a:p>
            <a:fld id="{AE6C0D9D-F7C2-41C4-A74A-0E9586E4FD48}" type="slidenum">
              <a:rPr lang="en-US" smtClean="0"/>
              <a:pPr/>
              <a:t>44</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 Lists + Ontology</a:t>
            </a:r>
          </a:p>
          <a:p>
            <a:r>
              <a:rPr lang="en-US" baseline="0" dirty="0" smtClean="0"/>
              <a:t>No Wrapper + Ontology</a:t>
            </a:r>
          </a:p>
          <a:p>
            <a:r>
              <a:rPr lang="en-US" baseline="0" dirty="0" smtClean="0"/>
              <a:t>2? List + OCR</a:t>
            </a:r>
          </a:p>
          <a:p>
            <a:r>
              <a:rPr lang="en-US" baseline="0" dirty="0" smtClean="0"/>
              <a:t>6 Wrapper + List</a:t>
            </a:r>
          </a:p>
        </p:txBody>
      </p:sp>
      <p:sp>
        <p:nvSpPr>
          <p:cNvPr id="4" name="Slide Number Placeholder 3"/>
          <p:cNvSpPr>
            <a:spLocks noGrp="1"/>
          </p:cNvSpPr>
          <p:nvPr>
            <p:ph type="sldNum" sz="quarter" idx="10"/>
          </p:nvPr>
        </p:nvSpPr>
        <p:spPr/>
        <p:txBody>
          <a:bodyPr/>
          <a:lstStyle/>
          <a:p>
            <a:fld id="{AE6C0D9D-F7C2-41C4-A74A-0E9586E4FD48}" type="slidenum">
              <a:rPr lang="en-US" smtClean="0"/>
              <a:pPr/>
              <a:t>45</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Long tail</a:t>
            </a:r>
            <a:r>
              <a:rPr lang="en-US" b="0" baseline="0" dirty="0" smtClean="0"/>
              <a:t> of list formats, the uncommon ones.</a:t>
            </a:r>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Me:  Worked at Ancestry.com for three years and talked with people from FamilyLink.com, FamilySearch.org,</a:t>
            </a:r>
            <a:r>
              <a:rPr lang="en-US" baseline="0" dirty="0" smtClean="0"/>
              <a:t> etc</a:t>
            </a:r>
            <a:r>
              <a:rPr lang="en-US" dirty="0" smtClean="0"/>
              <a:t>.</a:t>
            </a:r>
          </a:p>
          <a:p>
            <a:pPr>
              <a:buFont typeface="Arial" pitchFamily="34" charset="0"/>
              <a:buChar char="•"/>
            </a:pPr>
            <a:r>
              <a:rPr lang="en-US" dirty="0" smtClean="0"/>
              <a:t> Market:  behind gardening</a:t>
            </a:r>
          </a:p>
        </p:txBody>
      </p:sp>
      <p:sp>
        <p:nvSpPr>
          <p:cNvPr id="4" name="Slide Number Placeholder 3"/>
          <p:cNvSpPr>
            <a:spLocks noGrp="1"/>
          </p:cNvSpPr>
          <p:nvPr>
            <p:ph type="sldNum" sz="quarter" idx="10"/>
          </p:nvPr>
        </p:nvSpPr>
        <p:spPr/>
        <p:txBody>
          <a:bodyPr/>
          <a:lstStyle/>
          <a:p>
            <a:fld id="{AE6C0D9D-F7C2-41C4-A74A-0E9586E4FD4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Often no unique delimiters in OCR: must look for</a:t>
            </a:r>
            <a:r>
              <a:rPr lang="en-US" b="0" baseline="0" dirty="0" smtClean="0"/>
              <a:t> combination of position of field among all the other fields and character content of field.</a:t>
            </a:r>
          </a:p>
          <a:p>
            <a:r>
              <a:rPr lang="en-US" b="0" baseline="0" dirty="0" smtClean="0"/>
              <a:t>Before that, we need to delimit records.</a:t>
            </a:r>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47</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49</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50</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we label with respect to ontology, using label paths to specify exactly the predicates to be extracted.  </a:t>
            </a:r>
            <a:endParaRPr lang="en-US" dirty="0" smtClean="0"/>
          </a:p>
          <a:p>
            <a:endParaRPr lang="en-US" dirty="0" smtClean="0"/>
          </a:p>
          <a:p>
            <a:r>
              <a:rPr lang="en-US" dirty="0" smtClean="0"/>
              <a:t>Page 141 Ely Ancestry</a:t>
            </a:r>
          </a:p>
          <a:p>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52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2">
                    <a:lumMod val="75000"/>
                  </a:schemeClr>
                </a:solidFill>
                <a:latin typeface="Letter Gothic" pitchFamily="49" charset="0"/>
              </a:rPr>
              <a:t>25 minutes for the presentation</a:t>
            </a:r>
          </a:p>
          <a:p>
            <a:r>
              <a:rPr lang="en-US" dirty="0" smtClean="0">
                <a:solidFill>
                  <a:schemeClr val="tx2">
                    <a:lumMod val="75000"/>
                  </a:schemeClr>
                </a:solidFill>
                <a:latin typeface="Letter Gothic" pitchFamily="49" charset="0"/>
              </a:rPr>
              <a:t>10 minutes for questions</a:t>
            </a:r>
          </a:p>
          <a:p>
            <a:endParaRPr lang="en-US" dirty="0" smtClean="0"/>
          </a:p>
          <a:p>
            <a:r>
              <a:rPr lang="en-US" dirty="0" smtClean="0"/>
              <a:t>Point</a:t>
            </a:r>
            <a:r>
              <a:rPr lang="en-US" baseline="0" dirty="0" smtClean="0"/>
              <a:t> out: OCRed text and lists as input, wrapper induction as modeling, ontology population as output</a:t>
            </a:r>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54</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2">
                    <a:lumMod val="75000"/>
                  </a:schemeClr>
                </a:solidFill>
                <a:latin typeface="Letter Gothic" pitchFamily="49" charset="0"/>
              </a:rPr>
              <a:t>35 minutes for the presentation</a:t>
            </a:r>
          </a:p>
          <a:p>
            <a:r>
              <a:rPr lang="en-US" dirty="0" smtClean="0">
                <a:solidFill>
                  <a:schemeClr val="tx2">
                    <a:lumMod val="75000"/>
                  </a:schemeClr>
                </a:solidFill>
                <a:latin typeface="Letter Gothic" pitchFamily="49" charset="0"/>
              </a:rPr>
              <a:t>20 minutes for questions</a:t>
            </a:r>
          </a:p>
          <a:p>
            <a:endParaRPr lang="en-US" dirty="0"/>
          </a:p>
        </p:txBody>
      </p:sp>
      <p:sp>
        <p:nvSpPr>
          <p:cNvPr id="4" name="Slide Number Placeholder 3"/>
          <p:cNvSpPr>
            <a:spLocks noGrp="1"/>
          </p:cNvSpPr>
          <p:nvPr>
            <p:ph type="sldNum" sz="quarter" idx="10"/>
          </p:nvPr>
        </p:nvSpPr>
        <p:spPr/>
        <p:txBody>
          <a:bodyPr/>
          <a:lstStyle/>
          <a:p>
            <a:fld id="{AE6C0D9D-F7C2-41C4-A74A-0E9586E4FD48}" type="slidenum">
              <a:rPr lang="en-US" smtClean="0"/>
              <a:pPr/>
              <a:t>55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Business:</a:t>
            </a:r>
            <a:r>
              <a:rPr lang="en-US" baseline="0" dirty="0" smtClean="0"/>
              <a:t>  </a:t>
            </a:r>
            <a:r>
              <a:rPr lang="en-US" dirty="0" smtClean="0"/>
              <a:t>Give access to historical</a:t>
            </a:r>
            <a:r>
              <a:rPr lang="en-US" baseline="0" dirty="0" smtClean="0"/>
              <a:t> </a:t>
            </a:r>
            <a:r>
              <a:rPr lang="en-US" dirty="0" smtClean="0"/>
              <a:t>data, both hand-written</a:t>
            </a:r>
            <a:r>
              <a:rPr lang="en-US" baseline="0" dirty="0" smtClean="0"/>
              <a:t> and machine printed</a:t>
            </a:r>
            <a:r>
              <a:rPr lang="en-US" dirty="0" smtClean="0"/>
              <a:t>,</a:t>
            </a:r>
            <a:r>
              <a:rPr lang="en-US" baseline="0" dirty="0" smtClean="0"/>
              <a:t> construct trees, attach photos and stories, do and record temple work.  There are few things more important than our connections to our fathers.  </a:t>
            </a:r>
          </a:p>
        </p:txBody>
      </p:sp>
      <p:sp>
        <p:nvSpPr>
          <p:cNvPr id="4" name="Slide Number Placeholder 3"/>
          <p:cNvSpPr>
            <a:spLocks noGrp="1"/>
          </p:cNvSpPr>
          <p:nvPr>
            <p:ph type="sldNum" sz="quarter" idx="10"/>
          </p:nvPr>
        </p:nvSpPr>
        <p:spPr/>
        <p:txBody>
          <a:bodyPr/>
          <a:lstStyle/>
          <a:p>
            <a:fld id="{AE6C0D9D-F7C2-41C4-A74A-0E9586E4FD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Are</a:t>
            </a:r>
            <a:r>
              <a:rPr lang="en-US" baseline="0" dirty="0" smtClean="0"/>
              <a:t> people willing to annotate lists to make them </a:t>
            </a:r>
            <a:r>
              <a:rPr lang="en-US" baseline="0" dirty="0" err="1" smtClean="0"/>
              <a:t>quariable</a:t>
            </a:r>
            <a:r>
              <a:rPr lang="en-US" baseline="0" dirty="0" smtClean="0"/>
              <a:t>?</a:t>
            </a:r>
          </a:p>
          <a:p>
            <a:pPr lvl="1">
              <a:buFont typeface="Arial" pitchFamily="34" charset="0"/>
              <a:buChar char="•"/>
            </a:pPr>
            <a:r>
              <a:rPr lang="en-US" baseline="0" dirty="0" smtClean="0"/>
              <a:t> Unpaid volunteers annotation whatever data </a:t>
            </a:r>
            <a:r>
              <a:rPr lang="en-US" baseline="0" dirty="0" err="1" smtClean="0"/>
              <a:t>FamilySearch</a:t>
            </a:r>
            <a:r>
              <a:rPr lang="en-US" baseline="0" dirty="0" smtClean="0"/>
              <a:t> makes available.</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Easier to read, more volunteers, faster it gets done.</a:t>
            </a:r>
          </a:p>
          <a:p>
            <a:pPr lvl="0">
              <a:buFont typeface="Arial" pitchFamily="34" charset="0"/>
              <a:buChar char="•"/>
            </a:pPr>
            <a:r>
              <a:rPr lang="en-US" baseline="0" dirty="0" smtClean="0"/>
              <a:t> Are people willing to do work to create family trees?</a:t>
            </a:r>
          </a:p>
          <a:p>
            <a:pPr lvl="1">
              <a:buFont typeface="Arial" pitchFamily="34" charset="0"/>
              <a:buChar char="•"/>
            </a:pPr>
            <a:r>
              <a:rPr lang="en-US" baseline="0" dirty="0" smtClean="0"/>
              <a:t> They pay Ancestry.com to do so.  </a:t>
            </a:r>
          </a:p>
          <a:p>
            <a:pPr lvl="0">
              <a:buFont typeface="Arial" pitchFamily="34" charset="0"/>
              <a:buChar char="•"/>
            </a:pPr>
            <a:endParaRPr lang="en-US" baseline="0" dirty="0" smtClean="0"/>
          </a:p>
          <a:p>
            <a:pPr lvl="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Companies use OCR and manual learn and data entry</a:t>
            </a:r>
          </a:p>
          <a:p>
            <a:pPr>
              <a:buFont typeface="Arial" pitchFamily="34" charset="0"/>
              <a:buChar char="•"/>
            </a:pPr>
            <a:r>
              <a:rPr lang="en-US" baseline="0" dirty="0" smtClean="0"/>
              <a:t> Distinctions in data allow for more expressive queries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Automatic means record linkage, relies on rich data</a:t>
            </a:r>
          </a:p>
          <a:p>
            <a:pPr lvl="1">
              <a:buFont typeface="Arial" pitchFamily="34" charset="0"/>
              <a:buChar char="•"/>
            </a:pPr>
            <a:r>
              <a:rPr lang="en-US" baseline="0" dirty="0" smtClean="0"/>
              <a:t> Given name vs. surname – it’s implicit in the list structure</a:t>
            </a:r>
          </a:p>
          <a:p>
            <a:pPr lvl="1">
              <a:buFont typeface="Arial"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Value of printed text:</a:t>
            </a:r>
          </a:p>
          <a:p>
            <a:pPr lvl="1">
              <a:buFont typeface="Arial" pitchFamily="34" charset="0"/>
              <a:buChar char="•"/>
            </a:pPr>
            <a:r>
              <a:rPr lang="en-US" dirty="0" smtClean="0"/>
              <a:t> Ancestry</a:t>
            </a:r>
            <a:r>
              <a:rPr lang="en-US" baseline="0" dirty="0" smtClean="0"/>
              <a:t> paid us gift money twice</a:t>
            </a:r>
          </a:p>
          <a:p>
            <a:pPr lvl="1">
              <a:buFont typeface="Arial" pitchFamily="34" charset="0"/>
              <a:buChar char="•"/>
            </a:pPr>
            <a:r>
              <a:rPr lang="en-US" baseline="0" dirty="0" smtClean="0"/>
              <a:t> </a:t>
            </a:r>
            <a:r>
              <a:rPr lang="en-US" baseline="0" dirty="0" err="1" smtClean="0"/>
              <a:t>FamilySearch</a:t>
            </a:r>
            <a:r>
              <a:rPr lang="en-US" baseline="0" dirty="0" smtClean="0"/>
              <a:t> is working with us to annotate samples of their 50,000+ family history books</a:t>
            </a:r>
          </a:p>
          <a:p>
            <a:pPr>
              <a:buFont typeface="Arial" pitchFamily="34" charset="0"/>
              <a:buChar char="•"/>
            </a:pPr>
            <a:r>
              <a:rPr lang="en-US" baseline="0" dirty="0" smtClean="0"/>
              <a:t> Lists:</a:t>
            </a:r>
          </a:p>
          <a:p>
            <a:pPr lvl="1">
              <a:buFont typeface="Arial" pitchFamily="34" charset="0"/>
              <a:buChar char="•"/>
            </a:pPr>
            <a:r>
              <a:rPr lang="en-US" baseline="0" dirty="0" smtClean="0"/>
              <a:t> Data is most densely concentrated in lists</a:t>
            </a:r>
          </a:p>
          <a:p>
            <a:pPr lvl="0">
              <a:buFont typeface="Arial" pitchFamily="34" charset="0"/>
              <a:buChar char="•"/>
            </a:pPr>
            <a:r>
              <a:rPr lang="en-US" baseline="0" dirty="0" smtClean="0"/>
              <a:t> Documents:</a:t>
            </a:r>
          </a:p>
          <a:p>
            <a:pPr lvl="1">
              <a:buFont typeface="Arial" pitchFamily="34" charset="0"/>
              <a:buChar char="•"/>
            </a:pPr>
            <a:r>
              <a:rPr lang="en-US" baseline="0" dirty="0" smtClean="0"/>
              <a:t> 10 kinds, all contain lists, all unique in structure and content, some containing several kinds of lists, requiring wrapper induction.</a:t>
            </a:r>
          </a:p>
          <a:p>
            <a:pPr lvl="0">
              <a:buFont typeface="Arial" pitchFamily="34" charset="0"/>
              <a:buChar char="•"/>
            </a:pPr>
            <a:endParaRPr lang="en-US" baseline="0" dirty="0" smtClean="0"/>
          </a:p>
          <a:p>
            <a:pPr lvl="0">
              <a:buFont typeface="Arial" pitchFamily="34" charset="0"/>
              <a:buNone/>
            </a:pPr>
            <a:r>
              <a:rPr lang="en-US" baseline="0" dirty="0" smtClean="0"/>
              <a:t>Liddle likes the motivation on this slide.</a:t>
            </a:r>
            <a:endParaRPr lang="en-US"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baseline="0" dirty="0" smtClean="0"/>
              <a:t>Want to extract information, too hard so far.</a:t>
            </a:r>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AE6C0D9D-F7C2-41C4-A74A-0E9586E4FD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00D4A5-F918-4FBB-AA0E-FE6020100A4B}" type="datetime1">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F8113B-8C95-4CAC-B1C3-857DAB66E4F8}" type="datetime1">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C11C1F-7AC5-43AA-A9C0-E952CC93C472}" type="datetime1">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F49F9-B563-4689-ACE2-BA741A25D898}" type="datetime1">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45086-2211-42AA-9505-42C82D39D6D4}" type="datetime1">
              <a:rPr lang="en-US" smtClean="0"/>
              <a:pPr/>
              <a:t>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4BEFBC-CC29-42CF-B755-5C01A4C8F117}" type="datetime1">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E86D9A-BA5B-43C3-9B3D-3C78F8ECBAAE}" type="datetime1">
              <a:rPr lang="en-US" smtClean="0"/>
              <a:pPr/>
              <a:t>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7268CF-34D8-4A94-9593-BD0932BF9BF1}" type="datetime1">
              <a:rPr lang="en-US" smtClean="0"/>
              <a:pPr/>
              <a:t>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A9355-9B26-4A55-A05E-867496E12BC3}" type="datetime1">
              <a:rPr lang="en-US" smtClean="0"/>
              <a:pPr/>
              <a:t>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D22679-2DDD-469E-85DC-FAC6BBA46CAE}" type="datetime1">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9CC92C-83EE-49BD-9D2C-0900C1224F55}" type="datetime1">
              <a:rPr lang="en-US" smtClean="0"/>
              <a:pPr/>
              <a:t>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2E8">
            <a:alpha val="41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3C1E2-82EE-4ED9-8A3E-0A694394BF59}" type="datetime1">
              <a:rPr lang="en-US" smtClean="0"/>
              <a:pPr/>
              <a:t>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prezi.com/vg8dyhx11kq0/dissertation-proposal-list-reading/?kw=view-vg8dyhx11kq0&amp;rc=ref-446470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eseretnews.com/article/700180627/Genealogy-Expanding-the-family-tree.html?pg=al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blog.genlighten.com/2010/03/01/genealogy-a-1b-market-mayb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My Dropbox\Projects\School\Presentations\2012.12 Dissertation Proposal\Pictures\Background\blue fractal.jpg"/>
          <p:cNvPicPr>
            <a:picLocks noChangeAspect="1" noChangeArrowheads="1"/>
          </p:cNvPicPr>
          <p:nvPr/>
        </p:nvPicPr>
        <p:blipFill>
          <a:blip r:embed="rId3" cstate="print">
            <a:lum bright="78000" contrast="-87000"/>
          </a:blip>
          <a:srcRect b="1875"/>
          <a:stretch>
            <a:fillRect/>
          </a:stretch>
        </p:blipFill>
        <p:spPr bwMode="auto">
          <a:xfrm>
            <a:off x="12700" y="0"/>
            <a:ext cx="9207500" cy="6776180"/>
          </a:xfrm>
          <a:prstGeom prst="rect">
            <a:avLst/>
          </a:prstGeom>
          <a:noFill/>
          <a:effectLst>
            <a:outerShdw blurRad="50800" dist="50800" dir="5400000" algn="ctr" rotWithShape="0">
              <a:srgbClr val="000000"/>
            </a:outerShdw>
          </a:effectLst>
        </p:spPr>
      </p:pic>
      <p:sp>
        <p:nvSpPr>
          <p:cNvPr id="2" name="Title 1"/>
          <p:cNvSpPr>
            <a:spLocks noGrp="1"/>
          </p:cNvSpPr>
          <p:nvPr>
            <p:ph type="ctrTitle"/>
          </p:nvPr>
        </p:nvSpPr>
        <p:spPr>
          <a:xfrm>
            <a:off x="685800" y="990600"/>
            <a:ext cx="7772400" cy="3276600"/>
          </a:xfrm>
        </p:spPr>
        <p:txBody>
          <a:bodyPr>
            <a:noAutofit/>
          </a:bodyPr>
          <a:lstStyle/>
          <a:p>
            <a:r>
              <a:rPr lang="en-US" b="1" dirty="0" smtClean="0">
                <a:solidFill>
                  <a:schemeClr val="accent6">
                    <a:lumMod val="50000"/>
                  </a:schemeClr>
                </a:solidFill>
                <a:latin typeface="Letter Gothic" pitchFamily="49" charset="0"/>
              </a:rPr>
              <a:t>Populating </a:t>
            </a:r>
            <a:r>
              <a:rPr lang="en-US" b="1" dirty="0" err="1" smtClean="0">
                <a:solidFill>
                  <a:schemeClr val="accent6">
                    <a:lumMod val="50000"/>
                  </a:schemeClr>
                </a:solidFill>
                <a:latin typeface="Letter Gothic" pitchFamily="49" charset="0"/>
              </a:rPr>
              <a:t>Ontologies</a:t>
            </a:r>
            <a:r>
              <a:rPr lang="en-US" b="1" dirty="0" smtClean="0">
                <a:solidFill>
                  <a:schemeClr val="accent6">
                    <a:lumMod val="50000"/>
                  </a:schemeClr>
                </a:solidFill>
                <a:latin typeface="Letter Gothic" pitchFamily="49" charset="0"/>
              </a:rPr>
              <a:t> by Semi-automatically Inducing Information Extraction Wrappers for Lists in OCRed Documents</a:t>
            </a:r>
            <a:endParaRPr lang="en-US" b="1" dirty="0">
              <a:solidFill>
                <a:schemeClr val="accent6">
                  <a:lumMod val="50000"/>
                </a:schemeClr>
              </a:solidFill>
              <a:latin typeface="Letter Gothic" pitchFamily="49" charset="0"/>
            </a:endParaRPr>
          </a:p>
        </p:txBody>
      </p:sp>
      <p:sp>
        <p:nvSpPr>
          <p:cNvPr id="3" name="Subtitle 2"/>
          <p:cNvSpPr>
            <a:spLocks noGrp="1"/>
          </p:cNvSpPr>
          <p:nvPr>
            <p:ph type="subTitle" idx="1"/>
          </p:nvPr>
        </p:nvSpPr>
        <p:spPr>
          <a:xfrm>
            <a:off x="1371600" y="4800600"/>
            <a:ext cx="6400800" cy="1219200"/>
          </a:xfrm>
        </p:spPr>
        <p:txBody>
          <a:bodyPr>
            <a:normAutofit/>
          </a:bodyPr>
          <a:lstStyle/>
          <a:p>
            <a:r>
              <a:rPr lang="en-US" dirty="0" smtClean="0">
                <a:solidFill>
                  <a:schemeClr val="tx2">
                    <a:lumMod val="75000"/>
                  </a:schemeClr>
                </a:solidFill>
                <a:latin typeface="Letter Gothic" pitchFamily="49" charset="0"/>
              </a:rPr>
              <a:t>Thomas L. Packer </a:t>
            </a:r>
          </a:p>
          <a:p>
            <a:r>
              <a:rPr lang="en-US" dirty="0" smtClean="0">
                <a:solidFill>
                  <a:schemeClr val="tx2">
                    <a:lumMod val="75000"/>
                  </a:schemeClr>
                </a:solidFill>
                <a:latin typeface="Letter Gothic" pitchFamily="49" charset="0"/>
              </a:rPr>
              <a:t>12/2012      CS/BYU</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00200"/>
            <a:ext cx="4648200" cy="4525963"/>
          </a:xfrm>
        </p:spPr>
        <p:txBody>
          <a:bodyPr>
            <a:normAutofit/>
          </a:bodyPr>
          <a:lstStyle/>
          <a:p>
            <a:r>
              <a:rPr lang="en-US" dirty="0" smtClean="0"/>
              <a:t>Printed receipts</a:t>
            </a:r>
          </a:p>
          <a:p>
            <a:pPr lvl="1"/>
            <a:r>
              <a:rPr lang="en-US" dirty="0" smtClean="0"/>
              <a:t>Nutrition app  (Noshly.com)</a:t>
            </a:r>
          </a:p>
          <a:p>
            <a:pPr lvl="1"/>
            <a:r>
              <a:rPr lang="en-US" dirty="0" smtClean="0"/>
              <a:t>Marketing + personal finance app  (Itemize.com)</a:t>
            </a:r>
          </a:p>
          <a:p>
            <a:r>
              <a:rPr lang="en-US" dirty="0" smtClean="0"/>
              <a:t>Document conversion</a:t>
            </a:r>
          </a:p>
          <a:p>
            <a:r>
              <a:rPr lang="en-US" dirty="0" smtClean="0"/>
              <a:t>Citation metrics</a:t>
            </a:r>
          </a:p>
        </p:txBody>
      </p:sp>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Other Applications?</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pSp>
        <p:nvGrpSpPr>
          <p:cNvPr id="3" name="Group 9"/>
          <p:cNvGrpSpPr/>
          <p:nvPr/>
        </p:nvGrpSpPr>
        <p:grpSpPr>
          <a:xfrm>
            <a:off x="1828800" y="6400800"/>
            <a:ext cx="5486400" cy="228600"/>
            <a:chOff x="1066800" y="6324600"/>
            <a:chExt cx="7162800" cy="228600"/>
          </a:xfrm>
        </p:grpSpPr>
        <p:sp>
          <p:nvSpPr>
            <p:cNvPr id="5" name="Rectangle 4"/>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8" name="Rectangle 7"/>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1066800" y="6324600"/>
              <a:ext cx="13716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grpSp>
      <p:pic>
        <p:nvPicPr>
          <p:cNvPr id="106498" name="Picture 2" descr="C:\My Dropbox\Projects\School\Presentations\2012.12 Dissertation Proposal\Pictures\Motivation\Receipt.png"/>
          <p:cNvPicPr>
            <a:picLocks noChangeAspect="1" noChangeArrowheads="1"/>
          </p:cNvPicPr>
          <p:nvPr/>
        </p:nvPicPr>
        <p:blipFill>
          <a:blip r:embed="rId3" cstate="print"/>
          <a:srcRect/>
          <a:stretch>
            <a:fillRect/>
          </a:stretch>
        </p:blipFill>
        <p:spPr bwMode="auto">
          <a:xfrm>
            <a:off x="4953000" y="1600200"/>
            <a:ext cx="3362559" cy="31242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Research Project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grpSp>
        <p:nvGrpSpPr>
          <p:cNvPr id="15" name="Group 14"/>
          <p:cNvGrpSpPr/>
          <p:nvPr/>
        </p:nvGrpSpPr>
        <p:grpSpPr>
          <a:xfrm>
            <a:off x="2879387" y="6400800"/>
            <a:ext cx="4435813" cy="228600"/>
            <a:chOff x="2438400" y="6324600"/>
            <a:chExt cx="5791200" cy="228600"/>
          </a:xfrm>
        </p:grpSpPr>
        <p:sp>
          <p:nvSpPr>
            <p:cNvPr id="16" name="Rectangle 15"/>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7" name="Rectangle 16"/>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18" name="Rectangle 17"/>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9" name="Rectangle 18"/>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grpSp>
      <p:pic>
        <p:nvPicPr>
          <p:cNvPr id="32" name="Picture 2" descr="C:\My Dropbox\Projects\School\Presentations\2012.12 Dissertation Proposal\Pictures\ListReader\Child List, Simple, Form.png"/>
          <p:cNvPicPr>
            <a:picLocks noChangeAspect="1" noChangeArrowheads="1"/>
          </p:cNvPicPr>
          <p:nvPr/>
        </p:nvPicPr>
        <p:blipFill>
          <a:blip r:embed="rId3" cstate="print"/>
          <a:stretch>
            <a:fillRect/>
          </a:stretch>
        </p:blipFill>
        <p:spPr bwMode="auto">
          <a:xfrm>
            <a:off x="2369078" y="1828800"/>
            <a:ext cx="4405845" cy="2050321"/>
          </a:xfrm>
          <a:prstGeom prst="rect">
            <a:avLst/>
          </a:prstGeom>
          <a:noFill/>
        </p:spPr>
      </p:pic>
      <p:sp>
        <p:nvSpPr>
          <p:cNvPr id="34" name="TextBox 33"/>
          <p:cNvSpPr txBox="1"/>
          <p:nvPr/>
        </p:nvSpPr>
        <p:spPr>
          <a:xfrm>
            <a:off x="609600" y="4191000"/>
            <a:ext cx="3505200" cy="1569660"/>
          </a:xfrm>
          <a:prstGeom prst="rect">
            <a:avLst/>
          </a:prstGeom>
          <a:solidFill>
            <a:schemeClr val="bg1"/>
          </a:solidFill>
        </p:spPr>
        <p:txBody>
          <a:bodyPr wrap="square" rtlCol="0">
            <a:spAutoFit/>
          </a:bodyPr>
          <a:lstStyle/>
          <a:p>
            <a:r>
              <a:rPr lang="en-US" sz="1600" dirty="0" smtClean="0"/>
              <a:t>Child(</a:t>
            </a:r>
            <a:r>
              <a:rPr lang="en-US" sz="1600" dirty="0" smtClean="0">
                <a:solidFill>
                  <a:schemeClr val="accent1"/>
                </a:solidFill>
              </a:rPr>
              <a:t>child</a:t>
            </a:r>
            <a:r>
              <a:rPr lang="en-US" sz="1600" baseline="-25000" dirty="0" smtClean="0">
                <a:solidFill>
                  <a:schemeClr val="accent1"/>
                </a:solidFill>
              </a:rPr>
              <a:t>1</a:t>
            </a:r>
            <a:r>
              <a:rPr lang="en-US" sz="1600" dirty="0" smtClean="0"/>
              <a:t>)</a:t>
            </a:r>
          </a:p>
          <a:p>
            <a:r>
              <a:rPr lang="en-US" sz="1600" dirty="0" smtClean="0"/>
              <a:t>Child-ChildNumber(</a:t>
            </a:r>
            <a:r>
              <a:rPr lang="en-US" sz="1600" dirty="0" smtClean="0">
                <a:solidFill>
                  <a:schemeClr val="accent1"/>
                </a:solidFill>
              </a:rPr>
              <a:t>child</a:t>
            </a:r>
            <a:r>
              <a:rPr lang="en-US" sz="1600" baseline="-25000" dirty="0" smtClean="0">
                <a:solidFill>
                  <a:schemeClr val="accent1"/>
                </a:solidFill>
              </a:rPr>
              <a:t>1</a:t>
            </a:r>
            <a:r>
              <a:rPr lang="en-US" sz="1600" dirty="0" smtClean="0"/>
              <a:t>, “</a:t>
            </a:r>
            <a:r>
              <a:rPr lang="en-US" sz="1600" dirty="0" smtClean="0">
                <a:solidFill>
                  <a:schemeClr val="accent6">
                    <a:lumMod val="75000"/>
                  </a:schemeClr>
                </a:solidFill>
              </a:rPr>
              <a:t>1</a:t>
            </a:r>
            <a:r>
              <a:rPr lang="en-US" sz="1600" dirty="0" smtClean="0"/>
              <a:t>”)</a:t>
            </a:r>
          </a:p>
          <a:p>
            <a:r>
              <a:rPr lang="en-US" sz="1600" dirty="0" smtClean="0"/>
              <a:t>Child-Name(</a:t>
            </a:r>
            <a:r>
              <a:rPr lang="en-US" sz="1600" dirty="0" smtClean="0">
                <a:solidFill>
                  <a:schemeClr val="accent1"/>
                </a:solidFill>
              </a:rPr>
              <a:t>child</a:t>
            </a:r>
            <a:r>
              <a:rPr lang="en-US" sz="1600" baseline="-25000" dirty="0" smtClean="0">
                <a:solidFill>
                  <a:schemeClr val="accent1"/>
                </a:solidFill>
              </a:rPr>
              <a:t>1</a:t>
            </a:r>
            <a:r>
              <a:rPr lang="en-US" sz="1600" dirty="0" smtClean="0"/>
              <a:t>, </a:t>
            </a:r>
            <a:r>
              <a:rPr lang="en-US" sz="1600" dirty="0" smtClean="0">
                <a:solidFill>
                  <a:schemeClr val="accent1"/>
                </a:solidFill>
              </a:rPr>
              <a:t>name</a:t>
            </a:r>
            <a:r>
              <a:rPr lang="en-US" sz="1600" baseline="-25000" dirty="0" smtClean="0">
                <a:solidFill>
                  <a:schemeClr val="accent1"/>
                </a:solidFill>
              </a:rPr>
              <a:t>1</a:t>
            </a:r>
            <a:r>
              <a:rPr lang="en-US" sz="1600" dirty="0" smtClean="0"/>
              <a:t>)</a:t>
            </a:r>
          </a:p>
          <a:p>
            <a:r>
              <a:rPr lang="en-US" sz="1600" dirty="0" smtClean="0"/>
              <a:t>Name-</a:t>
            </a:r>
            <a:r>
              <a:rPr lang="en-US" sz="1600" dirty="0" err="1" smtClean="0"/>
              <a:t>GivenName</a:t>
            </a:r>
            <a:r>
              <a:rPr lang="en-US" sz="1600" dirty="0" smtClean="0"/>
              <a:t>(</a:t>
            </a:r>
            <a:r>
              <a:rPr lang="en-US" sz="1600" dirty="0" smtClean="0">
                <a:solidFill>
                  <a:schemeClr val="accent1"/>
                </a:solidFill>
              </a:rPr>
              <a:t>name</a:t>
            </a:r>
            <a:r>
              <a:rPr lang="en-US" sz="1600" baseline="-25000" dirty="0" smtClean="0">
                <a:solidFill>
                  <a:schemeClr val="accent1"/>
                </a:solidFill>
              </a:rPr>
              <a:t>1</a:t>
            </a:r>
            <a:r>
              <a:rPr lang="en-US" sz="1600" dirty="0" smtClean="0"/>
              <a:t>, “</a:t>
            </a:r>
            <a:r>
              <a:rPr lang="en-US" sz="1600" dirty="0" smtClean="0">
                <a:solidFill>
                  <a:schemeClr val="accent6">
                    <a:lumMod val="75000"/>
                  </a:schemeClr>
                </a:solidFill>
              </a:rPr>
              <a:t>Sarah</a:t>
            </a:r>
            <a:r>
              <a:rPr lang="en-US" sz="1600" dirty="0" smtClean="0"/>
              <a:t>”)</a:t>
            </a:r>
          </a:p>
          <a:p>
            <a:r>
              <a:rPr lang="en-US" sz="1600" dirty="0" smtClean="0"/>
              <a:t>Child-</a:t>
            </a:r>
            <a:r>
              <a:rPr lang="en-US" sz="1600" dirty="0" err="1" smtClean="0"/>
              <a:t>BirthDate</a:t>
            </a:r>
            <a:r>
              <a:rPr lang="en-US" sz="1600" dirty="0" smtClean="0"/>
              <a:t>(</a:t>
            </a:r>
            <a:r>
              <a:rPr lang="en-US" sz="1600" dirty="0" smtClean="0">
                <a:solidFill>
                  <a:schemeClr val="accent1"/>
                </a:solidFill>
              </a:rPr>
              <a:t>child</a:t>
            </a:r>
            <a:r>
              <a:rPr lang="en-US" sz="1600" baseline="-25000" dirty="0" smtClean="0">
                <a:solidFill>
                  <a:schemeClr val="accent1"/>
                </a:solidFill>
              </a:rPr>
              <a:t>1</a:t>
            </a:r>
            <a:r>
              <a:rPr lang="en-US" sz="1600" dirty="0" smtClean="0"/>
              <a:t>, </a:t>
            </a:r>
            <a:r>
              <a:rPr lang="en-US" sz="1600" dirty="0" smtClean="0">
                <a:solidFill>
                  <a:schemeClr val="accent1"/>
                </a:solidFill>
              </a:rPr>
              <a:t>date</a:t>
            </a:r>
            <a:r>
              <a:rPr lang="en-US" sz="1600" baseline="-25000" dirty="0" smtClean="0">
                <a:solidFill>
                  <a:schemeClr val="accent1"/>
                </a:solidFill>
              </a:rPr>
              <a:t>1</a:t>
            </a:r>
            <a:r>
              <a:rPr lang="en-US" sz="1600" dirty="0" smtClean="0"/>
              <a:t>)</a:t>
            </a:r>
          </a:p>
          <a:p>
            <a:r>
              <a:rPr lang="en-US" sz="1600" dirty="0" err="1" smtClean="0"/>
              <a:t>BirthDate</a:t>
            </a:r>
            <a:r>
              <a:rPr lang="en-US" sz="1600" dirty="0" smtClean="0"/>
              <a:t>-Year(</a:t>
            </a:r>
            <a:r>
              <a:rPr lang="en-US" sz="1600" dirty="0" smtClean="0">
                <a:solidFill>
                  <a:schemeClr val="accent1"/>
                </a:solidFill>
              </a:rPr>
              <a:t>date</a:t>
            </a:r>
            <a:r>
              <a:rPr lang="en-US" sz="1600" baseline="-25000" dirty="0" smtClean="0">
                <a:solidFill>
                  <a:schemeClr val="accent1"/>
                </a:solidFill>
              </a:rPr>
              <a:t>1</a:t>
            </a:r>
            <a:r>
              <a:rPr lang="en-US" sz="1600" dirty="0" smtClean="0"/>
              <a:t>, “</a:t>
            </a:r>
            <a:r>
              <a:rPr lang="en-US" sz="1600" dirty="0" smtClean="0">
                <a:solidFill>
                  <a:schemeClr val="accent6">
                    <a:lumMod val="75000"/>
                  </a:schemeClr>
                </a:solidFill>
              </a:rPr>
              <a:t>1797</a:t>
            </a:r>
            <a:r>
              <a:rPr lang="en-US" sz="1600" dirty="0" smtClean="0"/>
              <a:t>”)</a:t>
            </a:r>
          </a:p>
        </p:txBody>
      </p:sp>
      <p:pic>
        <p:nvPicPr>
          <p:cNvPr id="35" name="Picture 3" descr="C:\My Dropbox\Projects\School\Presentations\2012.12 Dissertation Proposal\Pictures\ListReader\Child List, Simple, Ontology.png"/>
          <p:cNvPicPr>
            <a:picLocks noChangeAspect="1" noChangeArrowheads="1"/>
          </p:cNvPicPr>
          <p:nvPr/>
        </p:nvPicPr>
        <p:blipFill>
          <a:blip r:embed="rId4" cstate="print"/>
          <a:srcRect/>
          <a:stretch>
            <a:fillRect/>
          </a:stretch>
        </p:blipFill>
        <p:spPr bwMode="auto">
          <a:xfrm>
            <a:off x="4953000" y="4343400"/>
            <a:ext cx="3445564" cy="1524000"/>
          </a:xfrm>
          <a:prstGeom prst="rect">
            <a:avLst/>
          </a:prstGeom>
          <a:noFill/>
        </p:spPr>
      </p:pic>
      <p:cxnSp>
        <p:nvCxnSpPr>
          <p:cNvPr id="36" name="Straight Arrow Connector 35"/>
          <p:cNvCxnSpPr/>
          <p:nvPr/>
        </p:nvCxnSpPr>
        <p:spPr>
          <a:xfrm flipH="1">
            <a:off x="2514600" y="2667000"/>
            <a:ext cx="6858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267200" y="51054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828800" y="6400800"/>
            <a:ext cx="1050587"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Wrapper Induction</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grpSp>
        <p:nvGrpSpPr>
          <p:cNvPr id="10" name="Group 9"/>
          <p:cNvGrpSpPr/>
          <p:nvPr/>
        </p:nvGrpSpPr>
        <p:grpSpPr>
          <a:xfrm>
            <a:off x="1828800" y="6400800"/>
            <a:ext cx="5486400" cy="228600"/>
            <a:chOff x="1143000" y="4572000"/>
            <a:chExt cx="7162800" cy="228600"/>
          </a:xfrm>
        </p:grpSpPr>
        <p:sp>
          <p:nvSpPr>
            <p:cNvPr id="5" name="Rectangle 4"/>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6" name="Rectangle 5"/>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graphicFrame>
        <p:nvGraphicFramePr>
          <p:cNvPr id="14" name="Table 13"/>
          <p:cNvGraphicFramePr>
            <a:graphicFrameLocks noGrp="1"/>
          </p:cNvGraphicFramePr>
          <p:nvPr/>
        </p:nvGraphicFramePr>
        <p:xfrm>
          <a:off x="1447803" y="1524004"/>
          <a:ext cx="6248401" cy="4571990"/>
        </p:xfrm>
        <a:graphic>
          <a:graphicData uri="http://schemas.openxmlformats.org/drawingml/2006/table">
            <a:tbl>
              <a:tblPr/>
              <a:tblGrid>
                <a:gridCol w="2390041"/>
                <a:gridCol w="643060"/>
                <a:gridCol w="643060"/>
                <a:gridCol w="643060"/>
                <a:gridCol w="643060"/>
                <a:gridCol w="643060"/>
                <a:gridCol w="643060"/>
              </a:tblGrid>
              <a:tr h="657842">
                <a:tc>
                  <a:txBody>
                    <a:bodyPr/>
                    <a:lstStyle/>
                    <a:p>
                      <a:pPr algn="ctr" fontAlgn="ctr"/>
                      <a:r>
                        <a:rPr lang="en-US" sz="1800" b="0" i="0" u="none" strike="noStrike" dirty="0">
                          <a:solidFill>
                            <a:srgbClr val="000000"/>
                          </a:solidFill>
                          <a:latin typeface="Calibri"/>
                        </a:rPr>
                        <a:t>Related Work: </a:t>
                      </a:r>
                      <a:endParaRPr lang="en-US" sz="1800" b="0" i="0" u="none" strike="noStrike" dirty="0" smtClean="0">
                        <a:solidFill>
                          <a:srgbClr val="000000"/>
                        </a:solidFill>
                        <a:latin typeface="Calibri"/>
                      </a:endParaRPr>
                    </a:p>
                    <a:p>
                      <a:pPr algn="ctr" fontAlgn="ctr"/>
                      <a:r>
                        <a:rPr lang="en-US" sz="1800" b="0" i="0" u="none" strike="noStrike" dirty="0" smtClean="0">
                          <a:solidFill>
                            <a:srgbClr val="000000"/>
                          </a:solidFill>
                          <a:latin typeface="Calibri"/>
                        </a:rPr>
                        <a:t>Wrapper </a:t>
                      </a:r>
                      <a:r>
                        <a:rPr lang="en-US" sz="1800" b="0" i="0" u="none" strike="noStrike" dirty="0">
                          <a:solidFill>
                            <a:srgbClr val="000000"/>
                          </a:solidFill>
                          <a:latin typeface="Calibri"/>
                        </a:rPr>
                        <a:t>Induction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sng" strike="noStrike">
                          <a:solidFill>
                            <a:srgbClr val="000000"/>
                          </a:solidFill>
                          <a:latin typeface="Calibri"/>
                        </a:rPr>
                        <a:t>Lists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sng" strike="noStrike">
                          <a:solidFill>
                            <a:srgbClr val="000000"/>
                          </a:solidFill>
                          <a:latin typeface="Calibri"/>
                        </a:rPr>
                        <a:t>OCR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sng" strike="noStrike">
                          <a:solidFill>
                            <a:srgbClr val="000000"/>
                          </a:solidFill>
                          <a:latin typeface="Calibri"/>
                        </a:rPr>
                        <a:t>OCR Error Tolerant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sng" strike="noStrike">
                          <a:solidFill>
                            <a:srgbClr val="000000"/>
                          </a:solidFill>
                          <a:latin typeface="Calibri"/>
                        </a:rPr>
                        <a:t>OCR &amp; Lists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sng" strike="noStrike">
                          <a:solidFill>
                            <a:srgbClr val="000000"/>
                          </a:solidFill>
                          <a:latin typeface="Calibri"/>
                        </a:rPr>
                        <a:t>Ont.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sng" strike="noStrike">
                          <a:solidFill>
                            <a:srgbClr val="000000"/>
                          </a:solidFill>
                          <a:latin typeface="Calibri"/>
                        </a:rPr>
                        <a:t>Lists and Ont.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100" b="0" i="0" u="none" strike="noStrike">
                          <a:solidFill>
                            <a:srgbClr val="000000"/>
                          </a:solidFill>
                          <a:latin typeface="Calibri"/>
                        </a:rPr>
                        <a:t>Sum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ctr" fontAlgn="ctr"/>
                      <a:endParaRPr lang="en-US"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latin typeface="Calibri"/>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0" i="0" u="none" strike="noStrike">
                          <a:solidFill>
                            <a:srgbClr val="000000"/>
                          </a:solidFill>
                          <a:latin typeface="Calibri"/>
                        </a:rPr>
                        <a:t>blanco_redundancy_2010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0" i="0" u="none" strike="noStrike">
                          <a:solidFill>
                            <a:srgbClr val="000000"/>
                          </a:solidFill>
                          <a:latin typeface="Calibri"/>
                        </a:rPr>
                        <a:t>dalvi_automatic_2010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0" i="0" u="none" strike="noStrike">
                          <a:solidFill>
                            <a:srgbClr val="000000"/>
                          </a:solidFill>
                          <a:latin typeface="Calibri"/>
                        </a:rPr>
                        <a:t>gupta_answering_2009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0" i="0" u="none" strike="noStrike">
                          <a:solidFill>
                            <a:srgbClr val="000000"/>
                          </a:solidFill>
                          <a:latin typeface="Calibri"/>
                        </a:rPr>
                        <a:t>carlson_bootstrapping_2008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1" i="0" u="none" strike="noStrike">
                          <a:solidFill>
                            <a:srgbClr val="000000"/>
                          </a:solidFill>
                          <a:latin typeface="Calibri"/>
                        </a:rPr>
                        <a:t>heidorn_automatic_2008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30244">
                <a:tc>
                  <a:txBody>
                    <a:bodyPr/>
                    <a:lstStyle/>
                    <a:p>
                      <a:pPr algn="l" fontAlgn="ctr"/>
                      <a:r>
                        <a:rPr lang="en-US" sz="1200" b="0" i="0" u="none" strike="noStrike" dirty="0">
                          <a:solidFill>
                            <a:srgbClr val="000000"/>
                          </a:solidFill>
                          <a:latin typeface="Calibri"/>
                        </a:rPr>
                        <a:t>chang_automatic_2003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0" i="0" u="none" strike="noStrike">
                          <a:solidFill>
                            <a:srgbClr val="000000"/>
                          </a:solidFill>
                          <a:latin typeface="Calibri"/>
                        </a:rPr>
                        <a:t>crescenzi_roadrunner_2001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0" i="0" u="none" strike="noStrike">
                          <a:solidFill>
                            <a:srgbClr val="000000"/>
                          </a:solidFill>
                          <a:latin typeface="Calibri"/>
                        </a:rPr>
                        <a:t>lerman_automatic_2001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0" i="0" u="none" strike="noStrike">
                          <a:solidFill>
                            <a:srgbClr val="000000"/>
                          </a:solidFill>
                          <a:latin typeface="Calibri"/>
                        </a:rPr>
                        <a:t>chidlovskii_wrapper_2000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0" i="0" u="none" strike="noStrike">
                          <a:solidFill>
                            <a:srgbClr val="000000"/>
                          </a:solidFill>
                          <a:latin typeface="Calibri"/>
                        </a:rPr>
                        <a:t>kushmerick_wrapper_2000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0" i="0" u="none" strike="noStrike">
                          <a:solidFill>
                            <a:srgbClr val="000000"/>
                          </a:solidFill>
                          <a:latin typeface="Calibri"/>
                        </a:rPr>
                        <a:t>lerman_learning_2000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0" i="0" u="none" strike="noStrike">
                          <a:solidFill>
                            <a:srgbClr val="000000"/>
                          </a:solidFill>
                          <a:latin typeface="Calibri"/>
                        </a:rPr>
                        <a:t>thomas_t-wrappers_1999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1" i="0" u="none" strike="noStrike">
                          <a:solidFill>
                            <a:srgbClr val="000000"/>
                          </a:solidFill>
                          <a:latin typeface="Calibri"/>
                        </a:rPr>
                        <a:t>adelberg_nodose_1998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230244">
                <a:tc>
                  <a:txBody>
                    <a:bodyPr/>
                    <a:lstStyle/>
                    <a:p>
                      <a:pPr algn="l" fontAlgn="ctr"/>
                      <a:r>
                        <a:rPr lang="en-US" sz="1200" b="0" i="0" u="none" strike="noStrike">
                          <a:solidFill>
                            <a:srgbClr val="000000"/>
                          </a:solidFill>
                          <a:latin typeface="Calibri"/>
                        </a:rPr>
                        <a:t>kushmerick_wrapper_1997 (dis.)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244">
                <a:tc>
                  <a:txBody>
                    <a:bodyPr/>
                    <a:lstStyle/>
                    <a:p>
                      <a:pPr algn="l" fontAlgn="ctr"/>
                      <a:r>
                        <a:rPr lang="en-US" sz="1200" b="0" i="0" u="none" strike="noStrike">
                          <a:solidFill>
                            <a:srgbClr val="000000"/>
                          </a:solidFill>
                          <a:latin typeface="Calibri"/>
                        </a:rPr>
                        <a:t>kushmeric_wrapper_1997 (paper)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latin typeface="Calibri"/>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latin typeface="Calibri"/>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Wrapper Induction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for Printed Text</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fontScale="92500" lnSpcReduction="20000"/>
          </a:bodyPr>
          <a:lstStyle/>
          <a:p>
            <a:r>
              <a:rPr lang="en-US" i="1" dirty="0" err="1" smtClean="0"/>
              <a:t>Adelberg</a:t>
            </a:r>
            <a:r>
              <a:rPr lang="en-US" i="1" dirty="0" smtClean="0"/>
              <a:t> 1998:</a:t>
            </a:r>
          </a:p>
          <a:p>
            <a:pPr lvl="1"/>
            <a:r>
              <a:rPr lang="en-US" dirty="0" smtClean="0"/>
              <a:t>Grammar induction for any structured text</a:t>
            </a:r>
          </a:p>
          <a:p>
            <a:pPr lvl="1"/>
            <a:r>
              <a:rPr lang="en-US" dirty="0" smtClean="0"/>
              <a:t>Not robust to OCR errors</a:t>
            </a:r>
          </a:p>
          <a:p>
            <a:pPr lvl="1"/>
            <a:r>
              <a:rPr lang="en-US" dirty="0" smtClean="0"/>
              <a:t>No empirical evaluation</a:t>
            </a:r>
          </a:p>
          <a:p>
            <a:r>
              <a:rPr lang="en-US" i="1" dirty="0" err="1" smtClean="0"/>
              <a:t>Heidorn</a:t>
            </a:r>
            <a:r>
              <a:rPr lang="en-US" i="1" dirty="0" smtClean="0"/>
              <a:t> 2008:</a:t>
            </a:r>
          </a:p>
          <a:p>
            <a:pPr lvl="1"/>
            <a:r>
              <a:rPr lang="en-US" dirty="0" smtClean="0"/>
              <a:t>Wrapper induction for museum specimen labels</a:t>
            </a:r>
          </a:p>
          <a:p>
            <a:pPr lvl="1"/>
            <a:r>
              <a:rPr lang="en-US" dirty="0" smtClean="0"/>
              <a:t>Not typical lists</a:t>
            </a:r>
          </a:p>
          <a:p>
            <a:r>
              <a:rPr lang="en-US" dirty="0" smtClean="0"/>
              <a:t>Supervised—will not scale well</a:t>
            </a:r>
          </a:p>
          <a:p>
            <a:r>
              <a:rPr lang="en-US" dirty="0" smtClean="0"/>
              <a:t>Entity attribute extraction–limited ontology population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pSp>
        <p:nvGrpSpPr>
          <p:cNvPr id="10" name="Group 9"/>
          <p:cNvGrpSpPr/>
          <p:nvPr/>
        </p:nvGrpSpPr>
        <p:grpSpPr>
          <a:xfrm>
            <a:off x="1828800" y="6400800"/>
            <a:ext cx="5486400" cy="228600"/>
            <a:chOff x="1143000" y="4572000"/>
            <a:chExt cx="7162800" cy="228600"/>
          </a:xfrm>
        </p:grpSpPr>
        <p:sp>
          <p:nvSpPr>
            <p:cNvPr id="5" name="Rectangle 4"/>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6" name="Rectangle 5"/>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Typical Ontology Population</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grpSp>
        <p:nvGrpSpPr>
          <p:cNvPr id="10" name="Group 9"/>
          <p:cNvGrpSpPr/>
          <p:nvPr/>
        </p:nvGrpSpPr>
        <p:grpSpPr>
          <a:xfrm>
            <a:off x="1828800" y="6400800"/>
            <a:ext cx="5486400" cy="228600"/>
            <a:chOff x="1143000" y="4572000"/>
            <a:chExt cx="7162800" cy="228600"/>
          </a:xfrm>
        </p:grpSpPr>
        <p:sp>
          <p:nvSpPr>
            <p:cNvPr id="5" name="Rectangle 4"/>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6" name="Rectangle 5"/>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pic>
        <p:nvPicPr>
          <p:cNvPr id="1026" name="Picture 2" descr="C:\My Dropbox\Projects\School\Presentations\2012.12 Dissertation Proposal\Pictures\Information Extraction\Output Style, Relationship.png"/>
          <p:cNvPicPr>
            <a:picLocks noChangeAspect="1" noChangeArrowheads="1"/>
          </p:cNvPicPr>
          <p:nvPr/>
        </p:nvPicPr>
        <p:blipFill>
          <a:blip r:embed="rId3" cstate="print"/>
          <a:srcRect/>
          <a:stretch>
            <a:fillRect/>
          </a:stretch>
        </p:blipFill>
        <p:spPr bwMode="auto">
          <a:xfrm>
            <a:off x="3581400" y="4349347"/>
            <a:ext cx="3657600" cy="1213253"/>
          </a:xfrm>
          <a:prstGeom prst="rect">
            <a:avLst/>
          </a:prstGeom>
          <a:noFill/>
        </p:spPr>
      </p:pic>
      <p:pic>
        <p:nvPicPr>
          <p:cNvPr id="1027" name="Picture 3" descr="C:\My Dropbox\Projects\School\Presentations\2012.12 Dissertation Proposal\Pictures\Information Extraction\Output Style, Entity.png"/>
          <p:cNvPicPr>
            <a:picLocks noChangeAspect="1" noChangeArrowheads="1"/>
          </p:cNvPicPr>
          <p:nvPr/>
        </p:nvPicPr>
        <p:blipFill>
          <a:blip r:embed="rId4" cstate="print"/>
          <a:srcRect/>
          <a:stretch>
            <a:fillRect/>
          </a:stretch>
        </p:blipFill>
        <p:spPr bwMode="auto">
          <a:xfrm>
            <a:off x="1524000" y="4425919"/>
            <a:ext cx="1100959" cy="760957"/>
          </a:xfrm>
          <a:prstGeom prst="rect">
            <a:avLst/>
          </a:prstGeom>
          <a:noFill/>
        </p:spPr>
      </p:pic>
      <p:pic>
        <p:nvPicPr>
          <p:cNvPr id="1028" name="Picture 4" descr="C:\My Dropbox\Projects\School\Presentations\2012.12 Dissertation Proposal\Pictures\Information Extraction\IE Form.png"/>
          <p:cNvPicPr>
            <a:picLocks noChangeAspect="1" noChangeArrowheads="1"/>
          </p:cNvPicPr>
          <p:nvPr/>
        </p:nvPicPr>
        <p:blipFill>
          <a:blip r:embed="rId5" cstate="print"/>
          <a:stretch>
            <a:fillRect/>
          </a:stretch>
        </p:blipFill>
        <p:spPr bwMode="auto">
          <a:xfrm>
            <a:off x="2362200" y="1897254"/>
            <a:ext cx="4419600" cy="191274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Expressive Ontology Population</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a:xfrm>
            <a:off x="457200" y="1600200"/>
            <a:ext cx="3886200" cy="4525963"/>
          </a:xfrm>
        </p:spPr>
        <p:txBody>
          <a:bodyPr>
            <a:normAutofit fontScale="92500" lnSpcReduction="20000"/>
          </a:bodyPr>
          <a:lstStyle/>
          <a:p>
            <a:pPr marL="514350" indent="-514350">
              <a:buFont typeface="+mj-lt"/>
              <a:buAutoNum type="arabicPeriod"/>
            </a:pPr>
            <a:r>
              <a:rPr lang="en-US" dirty="0" smtClean="0"/>
              <a:t>Lexical vs. non-lexical</a:t>
            </a:r>
          </a:p>
          <a:p>
            <a:pPr marL="514350" indent="-514350">
              <a:buFont typeface="+mj-lt"/>
              <a:buAutoNum type="arabicPeriod"/>
            </a:pPr>
            <a:r>
              <a:rPr lang="en-US" dirty="0" smtClean="0"/>
              <a:t>N-</a:t>
            </a:r>
            <a:r>
              <a:rPr lang="en-US" dirty="0" err="1" smtClean="0"/>
              <a:t>ary</a:t>
            </a:r>
            <a:r>
              <a:rPr lang="en-US" dirty="0" smtClean="0"/>
              <a:t> relationships</a:t>
            </a:r>
          </a:p>
          <a:p>
            <a:pPr marL="514350" indent="-514350">
              <a:buFont typeface="+mj-lt"/>
              <a:buAutoNum type="arabicPeriod"/>
            </a:pPr>
            <a:r>
              <a:rPr lang="en-US" dirty="0" smtClean="0"/>
              <a:t>M degrees of separation</a:t>
            </a:r>
          </a:p>
          <a:p>
            <a:pPr marL="514350" indent="-514350">
              <a:buFont typeface="+mj-lt"/>
              <a:buAutoNum type="arabicPeriod"/>
            </a:pPr>
            <a:r>
              <a:rPr lang="en-US" dirty="0" smtClean="0"/>
              <a:t>Functionality and </a:t>
            </a:r>
            <a:r>
              <a:rPr lang="en-US" dirty="0" err="1" smtClean="0"/>
              <a:t>optionality</a:t>
            </a:r>
            <a:endParaRPr lang="en-US" dirty="0" smtClean="0"/>
          </a:p>
          <a:p>
            <a:pPr marL="514350" indent="-514350">
              <a:buFont typeface="+mj-lt"/>
              <a:buAutoNum type="arabicPeriod"/>
            </a:pPr>
            <a:r>
              <a:rPr lang="en-US" dirty="0" smtClean="0"/>
              <a:t>Generalization-specialization class hierarchies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15" name="Content Placeholder 2"/>
          <p:cNvSpPr txBox="1">
            <a:spLocks/>
          </p:cNvSpPr>
          <p:nvPr/>
        </p:nvSpPr>
        <p:spPr>
          <a:xfrm>
            <a:off x="4648200" y="1600200"/>
            <a:ext cx="4038600" cy="4525963"/>
          </a:xfrm>
          <a:prstGeom prst="rect">
            <a:avLst/>
          </a:prstGeom>
        </p:spPr>
        <p:txBody>
          <a:bodyPr vert="horz" lIns="91440" tIns="45720" rIns="91440" bIns="45720" rtlCol="0">
            <a:normAutofit fontScale="85000" lnSpcReduction="20000"/>
          </a:body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GivenName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noStrike" kern="1200" cap="none" spc="0" normalizeH="0" baseline="0" noProof="0" dirty="0" smtClean="0">
                <a:ln>
                  <a:noFill/>
                </a:ln>
                <a:solidFill>
                  <a:schemeClr val="accent6">
                    <a:lumMod val="75000"/>
                  </a:schemeClr>
                </a:solidFill>
                <a:effectLst/>
                <a:uLnTx/>
                <a:uFillTx/>
                <a:latin typeface="+mn-lt"/>
                <a:ea typeface="+mn-ea"/>
                <a:cs typeface="+mn-cs"/>
              </a:rPr>
              <a:t>Joe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vs.  Person(</a:t>
            </a:r>
            <a:r>
              <a:rPr kumimoji="0" lang="en-US" sz="3200" b="0" i="0" u="none" strike="noStrike" kern="1200" cap="none" spc="0" normalizeH="0" baseline="0" noProof="0" dirty="0" smtClean="0">
                <a:ln>
                  <a:noFill/>
                </a:ln>
                <a:solidFill>
                  <a:schemeClr val="accent1"/>
                </a:solidFill>
                <a:effectLst/>
                <a:uLnTx/>
                <a:uFillTx/>
                <a:latin typeface="+mn-lt"/>
                <a:ea typeface="+mn-ea"/>
                <a:cs typeface="+mn-cs"/>
              </a:rPr>
              <a:t>p</a:t>
            </a:r>
            <a:r>
              <a:rPr kumimoji="0" lang="en-US" sz="3200" b="0" i="0" u="none" strike="noStrike" kern="1200" cap="none" spc="0" normalizeH="0" baseline="-25000" noProof="0" dirty="0" smtClean="0">
                <a:ln>
                  <a:noFill/>
                </a:ln>
                <a:solidFill>
                  <a:schemeClr val="accent1"/>
                </a:solidFill>
                <a:effectLst/>
                <a:uLnTx/>
                <a:uFillTx/>
                <a:latin typeface="+mn-lt"/>
                <a:ea typeface="+mn-ea"/>
                <a:cs typeface="+mn-cs"/>
              </a:rPr>
              <a:t>1</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City-Population-Year(“</a:t>
            </a:r>
            <a:r>
              <a:rPr kumimoji="0" lang="en-US" sz="3200" b="0" i="0" u="none" strike="noStrike" kern="1200" cap="none" spc="0" normalizeH="0" baseline="0" noProof="0" dirty="0" smtClean="0">
                <a:ln>
                  <a:noFill/>
                </a:ln>
                <a:solidFill>
                  <a:schemeClr val="accent6">
                    <a:lumMod val="75000"/>
                  </a:schemeClr>
                </a:solidFill>
                <a:effectLst/>
                <a:uLnTx/>
                <a:uFillTx/>
                <a:latin typeface="+mn-lt"/>
                <a:ea typeface="+mn-ea"/>
                <a:cs typeface="+mn-cs"/>
              </a:rPr>
              <a:t>Provo</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accent6">
                    <a:lumMod val="75000"/>
                  </a:schemeClr>
                </a:solidFill>
                <a:effectLst/>
                <a:uLnTx/>
                <a:uFillTx/>
                <a:latin typeface="+mn-lt"/>
                <a:ea typeface="+mn-ea"/>
                <a:cs typeface="+mn-cs"/>
              </a:rPr>
              <a:t>115000</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accent6">
                    <a:lumMod val="75000"/>
                  </a:schemeClr>
                </a:solidFill>
                <a:effectLst/>
                <a:uLnTx/>
                <a:uFillTx/>
                <a:latin typeface="+mn-lt"/>
                <a:ea typeface="+mn-ea"/>
                <a:cs typeface="+mn-cs"/>
              </a:rPr>
              <a:t>2011</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Husband-Wife(</a:t>
            </a:r>
            <a:r>
              <a:rPr kumimoji="0" lang="en-US" sz="3200" b="0" i="0" u="none" strike="noStrike" kern="1200" cap="none" spc="0" normalizeH="0" baseline="0" noProof="0" dirty="0" smtClean="0">
                <a:ln>
                  <a:noFill/>
                </a:ln>
                <a:solidFill>
                  <a:schemeClr val="accent1"/>
                </a:solidFill>
                <a:effectLst/>
                <a:uLnTx/>
                <a:uFillTx/>
                <a:latin typeface="+mn-lt"/>
                <a:ea typeface="+mn-ea"/>
                <a:cs typeface="+mn-cs"/>
              </a:rPr>
              <a:t>p</a:t>
            </a:r>
            <a:r>
              <a:rPr kumimoji="0" lang="en-US" sz="3200" b="0" i="0" u="none" strike="noStrike" kern="1200" cap="none" spc="0" normalizeH="0" baseline="-25000" noProof="0" dirty="0" smtClean="0">
                <a:ln>
                  <a:noFill/>
                </a:ln>
                <a:solidFill>
                  <a:schemeClr val="accent1"/>
                </a:solidFill>
                <a:effectLst/>
                <a:uLnTx/>
                <a:uFillTx/>
                <a:latin typeface="+mn-lt"/>
                <a:ea typeface="+mn-ea"/>
                <a:cs typeface="+mn-cs"/>
              </a:rPr>
              <a:t>1</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smtClean="0">
                <a:ln>
                  <a:noFill/>
                </a:ln>
                <a:solidFill>
                  <a:schemeClr val="accent1"/>
                </a:solidFill>
                <a:effectLst/>
                <a:uLnTx/>
                <a:uFillTx/>
                <a:latin typeface="+mn-lt"/>
                <a:ea typeface="+mn-ea"/>
                <a:cs typeface="+mn-cs"/>
              </a:rPr>
              <a:t>p</a:t>
            </a:r>
            <a:r>
              <a:rPr kumimoji="0" lang="en-US" sz="3200" b="0" i="0" u="none" strike="noStrike" kern="1200" cap="none" spc="0" normalizeH="0" baseline="-25000" noProof="0" dirty="0" smtClean="0">
                <a:ln>
                  <a:noFill/>
                </a:ln>
                <a:solidFill>
                  <a:schemeClr val="accent1"/>
                </a:solidFill>
                <a:effectLst/>
                <a:uLnTx/>
                <a:uFillTx/>
                <a:latin typeface="+mn-lt"/>
                <a:ea typeface="+mn-ea"/>
                <a:cs typeface="+mn-cs"/>
              </a:rPr>
              <a:t>2</a:t>
            </a:r>
            <a:r>
              <a:rPr kumimoji="0" lang="en-US" sz="3200" b="0" i="0" u="none" strike="noStrike" kern="1200" cap="none" spc="0" normalizeH="0" noProof="0" dirty="0" smtClean="0">
                <a:ln>
                  <a:noFill/>
                </a:ln>
                <a:solidFill>
                  <a:schemeClr val="tx1"/>
                </a:solidFill>
                <a:effectLst/>
                <a:uLnTx/>
                <a:uFillTx/>
                <a:latin typeface="+mn-lt"/>
                <a:ea typeface="+mn-ea"/>
                <a:cs typeface="+mn-cs"/>
              </a:rPr>
              <a:t>), Wife-</a:t>
            </a:r>
            <a:r>
              <a:rPr kumimoji="0" lang="en-US" sz="3200" b="0" i="0" u="none" strike="noStrike" kern="1200" cap="none" spc="0" normalizeH="0" noProof="0" dirty="0" err="1" smtClean="0">
                <a:ln>
                  <a:noFill/>
                </a:ln>
                <a:solidFill>
                  <a:schemeClr val="tx1"/>
                </a:solidFill>
                <a:effectLst/>
                <a:uLnTx/>
                <a:uFillTx/>
                <a:latin typeface="+mn-lt"/>
                <a:ea typeface="+mn-ea"/>
                <a:cs typeface="+mn-cs"/>
              </a:rPr>
              <a:t>BirthDate</a:t>
            </a:r>
            <a:r>
              <a:rPr kumimoji="0" lang="en-US" sz="3200" b="0" i="0" u="none" strike="noStrike" kern="1200" cap="none" spc="0" normalizeH="0" noProof="0" dirty="0" smtClean="0">
                <a:ln>
                  <a:noFill/>
                </a:ln>
                <a:solidFill>
                  <a:schemeClr val="tx1"/>
                </a:solidFill>
                <a:effectLst/>
                <a:uLnTx/>
                <a:uFillTx/>
                <a:latin typeface="+mn-lt"/>
                <a:ea typeface="+mn-ea"/>
                <a:cs typeface="+mn-cs"/>
              </a:rPr>
              <a:t>(</a:t>
            </a:r>
            <a:r>
              <a:rPr kumimoji="0" lang="en-US" sz="3200" b="0" i="0" u="none" strike="noStrike" kern="1200" cap="none" spc="0" normalizeH="0" noProof="0" dirty="0" smtClean="0">
                <a:ln>
                  <a:noFill/>
                </a:ln>
                <a:solidFill>
                  <a:schemeClr val="accent1"/>
                </a:solidFill>
                <a:effectLst/>
                <a:uLnTx/>
                <a:uFillTx/>
                <a:latin typeface="+mn-lt"/>
                <a:ea typeface="+mn-ea"/>
                <a:cs typeface="+mn-cs"/>
              </a:rPr>
              <a:t>p</a:t>
            </a:r>
            <a:r>
              <a:rPr kumimoji="0" lang="en-US" sz="3200" b="0" i="0" u="none" strike="noStrike" kern="1200" cap="none" spc="0" normalizeH="0" baseline="-25000" noProof="0" dirty="0" smtClean="0">
                <a:ln>
                  <a:noFill/>
                </a:ln>
                <a:solidFill>
                  <a:schemeClr val="accent1"/>
                </a:solidFill>
                <a:effectLst/>
                <a:uLnTx/>
                <a:uFillTx/>
                <a:latin typeface="+mn-lt"/>
                <a:ea typeface="+mn-ea"/>
                <a:cs typeface="+mn-cs"/>
              </a:rPr>
              <a:t>2</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smtClean="0">
                <a:ln>
                  <a:noFill/>
                </a:ln>
                <a:solidFill>
                  <a:schemeClr val="accent1"/>
                </a:solidFill>
                <a:effectLst/>
                <a:uLnTx/>
                <a:uFillTx/>
                <a:latin typeface="+mn-lt"/>
                <a:ea typeface="+mn-ea"/>
                <a:cs typeface="+mn-cs"/>
              </a:rPr>
              <a:t>d</a:t>
            </a:r>
            <a:r>
              <a:rPr kumimoji="0" lang="en-US" sz="3200" b="0" i="0" u="none" strike="noStrike" kern="1200" cap="none" spc="0" normalizeH="0" baseline="-25000" noProof="0" dirty="0" smtClean="0">
                <a:ln>
                  <a:noFill/>
                </a:ln>
                <a:solidFill>
                  <a:schemeClr val="accent1"/>
                </a:solidFill>
                <a:effectLst/>
                <a:uLnTx/>
                <a:uFillTx/>
                <a:latin typeface="+mn-lt"/>
                <a:ea typeface="+mn-ea"/>
                <a:cs typeface="+mn-cs"/>
              </a:rPr>
              <a:t>2</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err="1" smtClean="0">
                <a:ln>
                  <a:noFill/>
                </a:ln>
                <a:solidFill>
                  <a:schemeClr val="tx1"/>
                </a:solidFill>
                <a:effectLst/>
                <a:uLnTx/>
                <a:uFillTx/>
                <a:latin typeface="+mn-lt"/>
                <a:ea typeface="+mn-ea"/>
                <a:cs typeface="+mn-cs"/>
              </a:rPr>
              <a:t>BirthDate</a:t>
            </a:r>
            <a:r>
              <a:rPr kumimoji="0" lang="en-US" sz="3200" b="0" i="0" u="none" strike="noStrike" kern="1200" cap="none" spc="0" normalizeH="0" noProof="0" dirty="0" smtClean="0">
                <a:ln>
                  <a:noFill/>
                </a:ln>
                <a:solidFill>
                  <a:schemeClr val="tx1"/>
                </a:solidFill>
                <a:effectLst/>
                <a:uLnTx/>
                <a:uFillTx/>
                <a:latin typeface="+mn-lt"/>
                <a:ea typeface="+mn-ea"/>
                <a:cs typeface="+mn-cs"/>
              </a:rPr>
              <a:t>-Year(</a:t>
            </a:r>
            <a:r>
              <a:rPr kumimoji="0" lang="en-US" sz="3200" b="0" i="0" u="none" strike="noStrike" kern="1200" cap="none" spc="0" normalizeH="0" noProof="0" dirty="0" smtClean="0">
                <a:ln>
                  <a:noFill/>
                </a:ln>
                <a:solidFill>
                  <a:schemeClr val="accent1"/>
                </a:solidFill>
                <a:effectLst/>
                <a:uLnTx/>
                <a:uFillTx/>
                <a:latin typeface="+mn-lt"/>
                <a:ea typeface="+mn-ea"/>
                <a:cs typeface="+mn-cs"/>
              </a:rPr>
              <a:t>d</a:t>
            </a:r>
            <a:r>
              <a:rPr kumimoji="0" lang="en-US" sz="3200" b="0" i="0" u="none" strike="noStrike" kern="1200" cap="none" spc="0" normalizeH="0" baseline="-25000" noProof="0" dirty="0" smtClean="0">
                <a:ln>
                  <a:noFill/>
                </a:ln>
                <a:solidFill>
                  <a:schemeClr val="accent1"/>
                </a:solidFill>
                <a:effectLst/>
                <a:uLnTx/>
                <a:uFillTx/>
                <a:latin typeface="+mn-lt"/>
                <a:ea typeface="+mn-ea"/>
                <a:cs typeface="+mn-cs"/>
              </a:rPr>
              <a:t>2</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smtClean="0">
                <a:ln>
                  <a:noFill/>
                </a:ln>
                <a:solidFill>
                  <a:schemeClr val="accent6">
                    <a:lumMod val="75000"/>
                  </a:schemeClr>
                </a:solidFill>
                <a:effectLst/>
                <a:uLnTx/>
                <a:uFillTx/>
                <a:latin typeface="+mn-lt"/>
                <a:ea typeface="+mn-ea"/>
                <a:cs typeface="+mn-cs"/>
              </a:rPr>
              <a:t>1876</a:t>
            </a:r>
            <a:r>
              <a:rPr kumimoji="0" lang="en-US" sz="3200" b="0" i="0" u="none" strike="noStrike" kern="1200" cap="none" spc="0" normalizeH="0" noProof="0" dirty="0" smtClean="0">
                <a:ln>
                  <a:noFill/>
                </a:ln>
                <a:solidFill>
                  <a:schemeClr val="tx1"/>
                </a:solidFill>
                <a:effectLst/>
                <a:uLnTx/>
                <a:uFillTx/>
                <a:latin typeface="+mn-lt"/>
                <a:ea typeface="+mn-ea"/>
                <a:cs typeface="+mn-cs"/>
              </a:rPr>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Person-Birth</a:t>
            </a:r>
            <a:r>
              <a:rPr lang="en-US" sz="3200" noProof="0" dirty="0" smtClean="0"/>
              <a:t>()  vs.  Person-Marriage()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Business vs. Person</a:t>
            </a:r>
          </a:p>
        </p:txBody>
      </p:sp>
      <p:grpSp>
        <p:nvGrpSpPr>
          <p:cNvPr id="16" name="Group 15"/>
          <p:cNvGrpSpPr/>
          <p:nvPr/>
        </p:nvGrpSpPr>
        <p:grpSpPr>
          <a:xfrm>
            <a:off x="1828800" y="6400800"/>
            <a:ext cx="5486400" cy="228600"/>
            <a:chOff x="1143000" y="4572000"/>
            <a:chExt cx="7162800" cy="228600"/>
          </a:xfrm>
        </p:grpSpPr>
        <p:sp>
          <p:nvSpPr>
            <p:cNvPr id="17" name="Rectangle 16"/>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18" name="Rectangle 17"/>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9" name="Rectangle 18"/>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20" name="Rectangle 19"/>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21" name="Rectangle 20"/>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Why not Apply Web Wrapper Induction to OCR Text?</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r>
              <a:rPr lang="en-US" dirty="0" smtClean="0"/>
              <a:t>Noise tolerance: </a:t>
            </a:r>
          </a:p>
          <a:p>
            <a:pPr lvl="1"/>
            <a:r>
              <a:rPr lang="en-US" dirty="0" smtClean="0"/>
              <a:t>Allow character variations </a:t>
            </a:r>
            <a:r>
              <a:rPr lang="en-US" dirty="0" smtClean="0">
                <a:sym typeface="Wingdings" pitchFamily="2" charset="2"/>
              </a:rPr>
              <a:t> </a:t>
            </a:r>
            <a:r>
              <a:rPr lang="en-US" dirty="0" smtClean="0"/>
              <a:t>increase recall </a:t>
            </a:r>
            <a:r>
              <a:rPr lang="en-US" dirty="0" smtClean="0">
                <a:sym typeface="Wingdings" pitchFamily="2" charset="2"/>
              </a:rPr>
              <a:t> </a:t>
            </a:r>
            <a:r>
              <a:rPr lang="en-US" dirty="0" smtClean="0"/>
              <a:t>decrease precision</a:t>
            </a:r>
          </a:p>
          <a:p>
            <a:r>
              <a:rPr lang="en-US" dirty="0" smtClean="0"/>
              <a:t>Populate only the simplest </a:t>
            </a:r>
            <a:r>
              <a:rPr lang="en-US" dirty="0" err="1" smtClean="0"/>
              <a:t>ontologies</a:t>
            </a:r>
            <a:endParaRPr lang="en-US" dirty="0" smtClean="0"/>
          </a:p>
          <a:p>
            <a:r>
              <a:rPr lang="en-US" dirty="0" smtClean="0"/>
              <a:t>Problems with wrapper language:</a:t>
            </a:r>
          </a:p>
          <a:p>
            <a:pPr lvl="1"/>
            <a:r>
              <a:rPr lang="en-US" dirty="0" smtClean="0"/>
              <a:t>Left-right context  (</a:t>
            </a:r>
            <a:r>
              <a:rPr lang="en-US" dirty="0" err="1" smtClean="0"/>
              <a:t>Kushmeric</a:t>
            </a:r>
            <a:r>
              <a:rPr lang="en-US" dirty="0" smtClean="0"/>
              <a:t> 2000)</a:t>
            </a:r>
          </a:p>
          <a:p>
            <a:pPr lvl="1"/>
            <a:r>
              <a:rPr lang="en-US" dirty="0" err="1" smtClean="0"/>
              <a:t>Xpath</a:t>
            </a:r>
            <a:r>
              <a:rPr lang="en-US" dirty="0" smtClean="0"/>
              <a:t>  (</a:t>
            </a:r>
            <a:r>
              <a:rPr lang="en-US" dirty="0" err="1" smtClean="0"/>
              <a:t>Dalvi</a:t>
            </a:r>
            <a:r>
              <a:rPr lang="en-US" dirty="0" smtClean="0"/>
              <a:t> 2009, etc.)</a:t>
            </a:r>
          </a:p>
          <a:p>
            <a:pPr lvl="1"/>
            <a:r>
              <a:rPr lang="en-US" dirty="0" smtClean="0"/>
              <a:t>CRF  (Gupta 2009)</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grpSp>
        <p:nvGrpSpPr>
          <p:cNvPr id="10" name="Group 9"/>
          <p:cNvGrpSpPr/>
          <p:nvPr/>
        </p:nvGrpSpPr>
        <p:grpSpPr>
          <a:xfrm>
            <a:off x="1828800" y="6400800"/>
            <a:ext cx="5486400" cy="228600"/>
            <a:chOff x="1143000" y="4572000"/>
            <a:chExt cx="7162800" cy="228600"/>
          </a:xfrm>
        </p:grpSpPr>
        <p:sp>
          <p:nvSpPr>
            <p:cNvPr id="5" name="Rectangle 4"/>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6" name="Rectangle 5"/>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Solution: </a:t>
            </a:r>
            <a:r>
              <a:rPr lang="en-US" dirty="0" err="1" smtClean="0">
                <a:solidFill>
                  <a:schemeClr val="accent6">
                    <a:lumMod val="50000"/>
                  </a:schemeClr>
                </a:solidFill>
                <a:latin typeface="Letter Gothic" pitchFamily="49" charset="0"/>
              </a:rPr>
              <a:t>ListReader</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lstStyle/>
          <a:p>
            <a:pPr marL="514350" indent="-514350"/>
            <a:r>
              <a:rPr lang="en-US" dirty="0" smtClean="0"/>
              <a:t>OCR</a:t>
            </a:r>
          </a:p>
          <a:p>
            <a:pPr marL="514350" indent="-514350"/>
            <a:r>
              <a:rPr lang="en-US" dirty="0" smtClean="0"/>
              <a:t>Wrapper induction</a:t>
            </a:r>
          </a:p>
          <a:p>
            <a:pPr marL="914400" lvl="1" indent="-514350"/>
            <a:r>
              <a:rPr lang="en-US" dirty="0" smtClean="0"/>
              <a:t>Semi-supervised</a:t>
            </a:r>
          </a:p>
          <a:p>
            <a:pPr marL="914400" lvl="1" indent="-514350"/>
            <a:r>
              <a:rPr lang="en-US" dirty="0" smtClean="0"/>
              <a:t>Weakly Supervised</a:t>
            </a:r>
          </a:p>
          <a:p>
            <a:pPr marL="914400" lvl="1" indent="-514350"/>
            <a:r>
              <a:rPr lang="en-US" dirty="0" smtClean="0"/>
              <a:t>Bootstrapping</a:t>
            </a:r>
          </a:p>
          <a:p>
            <a:pPr marL="514350" indent="-514350"/>
            <a:r>
              <a:rPr lang="en-US" dirty="0" smtClean="0"/>
              <a:t>Extract information into ontology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grpSp>
        <p:nvGrpSpPr>
          <p:cNvPr id="15"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My Dropbox\Projects\School\Presentations\2012.12 Dissertation Proposal\Pictures\ListReader\Child List, Simple, Form.png"/>
          <p:cNvPicPr>
            <a:picLocks noChangeAspect="1" noChangeArrowheads="1"/>
          </p:cNvPicPr>
          <p:nvPr/>
        </p:nvPicPr>
        <p:blipFill>
          <a:blip r:embed="rId3" cstate="print"/>
          <a:stretch>
            <a:fillRect/>
          </a:stretch>
        </p:blipFill>
        <p:spPr bwMode="auto">
          <a:xfrm>
            <a:off x="2369078" y="1828800"/>
            <a:ext cx="4405845" cy="2050321"/>
          </a:xfrm>
          <a:prstGeom prst="rect">
            <a:avLst/>
          </a:prstGeom>
          <a:noFill/>
        </p:spPr>
      </p:pic>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Semi-supervised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Wrapper Induction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grpSp>
        <p:nvGrpSpPr>
          <p:cNvPr id="77" name="Group 76"/>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
        <p:nvSpPr>
          <p:cNvPr id="12" name="TextBox 11"/>
          <p:cNvSpPr txBox="1"/>
          <p:nvPr/>
        </p:nvSpPr>
        <p:spPr>
          <a:xfrm>
            <a:off x="609600" y="4191000"/>
            <a:ext cx="3505200" cy="1569660"/>
          </a:xfrm>
          <a:prstGeom prst="rect">
            <a:avLst/>
          </a:prstGeom>
          <a:solidFill>
            <a:schemeClr val="bg1"/>
          </a:solidFill>
        </p:spPr>
        <p:txBody>
          <a:bodyPr wrap="square" rtlCol="0">
            <a:spAutoFit/>
          </a:bodyPr>
          <a:lstStyle/>
          <a:p>
            <a:r>
              <a:rPr lang="en-US" sz="1600" dirty="0" smtClean="0"/>
              <a:t>Child(</a:t>
            </a:r>
            <a:r>
              <a:rPr lang="en-US" sz="1600" dirty="0" smtClean="0">
                <a:solidFill>
                  <a:schemeClr val="accent1"/>
                </a:solidFill>
              </a:rPr>
              <a:t>child</a:t>
            </a:r>
            <a:r>
              <a:rPr lang="en-US" sz="1600" baseline="-25000" dirty="0" smtClean="0">
                <a:solidFill>
                  <a:schemeClr val="accent1"/>
                </a:solidFill>
              </a:rPr>
              <a:t>1</a:t>
            </a:r>
            <a:r>
              <a:rPr lang="en-US" sz="1600" dirty="0" smtClean="0"/>
              <a:t>)</a:t>
            </a:r>
          </a:p>
          <a:p>
            <a:r>
              <a:rPr lang="en-US" sz="1600" dirty="0" smtClean="0"/>
              <a:t>Child-ChildNumber(</a:t>
            </a:r>
            <a:r>
              <a:rPr lang="en-US" sz="1600" dirty="0" smtClean="0">
                <a:solidFill>
                  <a:schemeClr val="accent1"/>
                </a:solidFill>
              </a:rPr>
              <a:t>child</a:t>
            </a:r>
            <a:r>
              <a:rPr lang="en-US" sz="1600" baseline="-25000" dirty="0" smtClean="0">
                <a:solidFill>
                  <a:schemeClr val="accent1"/>
                </a:solidFill>
              </a:rPr>
              <a:t>1</a:t>
            </a:r>
            <a:r>
              <a:rPr lang="en-US" sz="1600" dirty="0" smtClean="0"/>
              <a:t>, “</a:t>
            </a:r>
            <a:r>
              <a:rPr lang="en-US" sz="1600" dirty="0" smtClean="0">
                <a:solidFill>
                  <a:schemeClr val="accent6">
                    <a:lumMod val="75000"/>
                  </a:schemeClr>
                </a:solidFill>
              </a:rPr>
              <a:t>1</a:t>
            </a:r>
            <a:r>
              <a:rPr lang="en-US" sz="1600" dirty="0" smtClean="0"/>
              <a:t>”)</a:t>
            </a:r>
          </a:p>
          <a:p>
            <a:r>
              <a:rPr lang="en-US" sz="1600" dirty="0" smtClean="0"/>
              <a:t>Child-Name(</a:t>
            </a:r>
            <a:r>
              <a:rPr lang="en-US" sz="1600" dirty="0" smtClean="0">
                <a:solidFill>
                  <a:schemeClr val="accent1"/>
                </a:solidFill>
              </a:rPr>
              <a:t>child</a:t>
            </a:r>
            <a:r>
              <a:rPr lang="en-US" sz="1600" baseline="-25000" dirty="0" smtClean="0">
                <a:solidFill>
                  <a:schemeClr val="accent1"/>
                </a:solidFill>
              </a:rPr>
              <a:t>1</a:t>
            </a:r>
            <a:r>
              <a:rPr lang="en-US" sz="1600" dirty="0" smtClean="0"/>
              <a:t>, </a:t>
            </a:r>
            <a:r>
              <a:rPr lang="en-US" sz="1600" dirty="0" smtClean="0">
                <a:solidFill>
                  <a:schemeClr val="accent1"/>
                </a:solidFill>
              </a:rPr>
              <a:t>name</a:t>
            </a:r>
            <a:r>
              <a:rPr lang="en-US" sz="1600" baseline="-25000" dirty="0" smtClean="0">
                <a:solidFill>
                  <a:schemeClr val="accent1"/>
                </a:solidFill>
              </a:rPr>
              <a:t>1</a:t>
            </a:r>
            <a:r>
              <a:rPr lang="en-US" sz="1600" dirty="0" smtClean="0"/>
              <a:t>)</a:t>
            </a:r>
          </a:p>
          <a:p>
            <a:r>
              <a:rPr lang="en-US" sz="1600" dirty="0" smtClean="0"/>
              <a:t>Name-</a:t>
            </a:r>
            <a:r>
              <a:rPr lang="en-US" sz="1600" dirty="0" err="1" smtClean="0"/>
              <a:t>GivenName</a:t>
            </a:r>
            <a:r>
              <a:rPr lang="en-US" sz="1600" dirty="0" smtClean="0"/>
              <a:t>(</a:t>
            </a:r>
            <a:r>
              <a:rPr lang="en-US" sz="1600" dirty="0" smtClean="0">
                <a:solidFill>
                  <a:schemeClr val="accent1"/>
                </a:solidFill>
              </a:rPr>
              <a:t>name</a:t>
            </a:r>
            <a:r>
              <a:rPr lang="en-US" sz="1600" baseline="-25000" dirty="0" smtClean="0">
                <a:solidFill>
                  <a:schemeClr val="accent1"/>
                </a:solidFill>
              </a:rPr>
              <a:t>1</a:t>
            </a:r>
            <a:r>
              <a:rPr lang="en-US" sz="1600" dirty="0" smtClean="0"/>
              <a:t>, “</a:t>
            </a:r>
            <a:r>
              <a:rPr lang="en-US" sz="1600" dirty="0" smtClean="0">
                <a:solidFill>
                  <a:schemeClr val="accent6">
                    <a:lumMod val="75000"/>
                  </a:schemeClr>
                </a:solidFill>
              </a:rPr>
              <a:t>Sarah</a:t>
            </a:r>
            <a:r>
              <a:rPr lang="en-US" sz="1600" dirty="0" smtClean="0"/>
              <a:t>”)</a:t>
            </a:r>
          </a:p>
          <a:p>
            <a:r>
              <a:rPr lang="en-US" sz="1600" dirty="0" smtClean="0"/>
              <a:t>Child-</a:t>
            </a:r>
            <a:r>
              <a:rPr lang="en-US" sz="1600" dirty="0" err="1" smtClean="0"/>
              <a:t>BirthDate</a:t>
            </a:r>
            <a:r>
              <a:rPr lang="en-US" sz="1600" dirty="0" smtClean="0"/>
              <a:t>(</a:t>
            </a:r>
            <a:r>
              <a:rPr lang="en-US" sz="1600" dirty="0" smtClean="0">
                <a:solidFill>
                  <a:schemeClr val="accent1"/>
                </a:solidFill>
              </a:rPr>
              <a:t>child</a:t>
            </a:r>
            <a:r>
              <a:rPr lang="en-US" sz="1600" baseline="-25000" dirty="0" smtClean="0">
                <a:solidFill>
                  <a:schemeClr val="accent1"/>
                </a:solidFill>
              </a:rPr>
              <a:t>1</a:t>
            </a:r>
            <a:r>
              <a:rPr lang="en-US" sz="1600" dirty="0" smtClean="0"/>
              <a:t>, </a:t>
            </a:r>
            <a:r>
              <a:rPr lang="en-US" sz="1600" dirty="0" smtClean="0">
                <a:solidFill>
                  <a:schemeClr val="accent1"/>
                </a:solidFill>
              </a:rPr>
              <a:t>date</a:t>
            </a:r>
            <a:r>
              <a:rPr lang="en-US" sz="1600" baseline="-25000" dirty="0" smtClean="0">
                <a:solidFill>
                  <a:schemeClr val="accent1"/>
                </a:solidFill>
              </a:rPr>
              <a:t>1</a:t>
            </a:r>
            <a:r>
              <a:rPr lang="en-US" sz="1600" dirty="0" smtClean="0"/>
              <a:t>)</a:t>
            </a:r>
          </a:p>
          <a:p>
            <a:r>
              <a:rPr lang="en-US" sz="1600" dirty="0" err="1" smtClean="0"/>
              <a:t>BirthDate</a:t>
            </a:r>
            <a:r>
              <a:rPr lang="en-US" sz="1600" dirty="0" smtClean="0"/>
              <a:t>-Year(</a:t>
            </a:r>
            <a:r>
              <a:rPr lang="en-US" sz="1600" dirty="0" smtClean="0">
                <a:solidFill>
                  <a:schemeClr val="accent1"/>
                </a:solidFill>
              </a:rPr>
              <a:t>date</a:t>
            </a:r>
            <a:r>
              <a:rPr lang="en-US" sz="1600" baseline="-25000" dirty="0" smtClean="0">
                <a:solidFill>
                  <a:schemeClr val="accent1"/>
                </a:solidFill>
              </a:rPr>
              <a:t>1</a:t>
            </a:r>
            <a:r>
              <a:rPr lang="en-US" sz="1600" dirty="0" smtClean="0"/>
              <a:t>, “</a:t>
            </a:r>
            <a:r>
              <a:rPr lang="en-US" sz="1600" dirty="0" smtClean="0">
                <a:solidFill>
                  <a:schemeClr val="accent6">
                    <a:lumMod val="75000"/>
                  </a:schemeClr>
                </a:solidFill>
              </a:rPr>
              <a:t>1797</a:t>
            </a:r>
            <a:r>
              <a:rPr lang="en-US" sz="1600" dirty="0" smtClean="0"/>
              <a:t>”)</a:t>
            </a:r>
          </a:p>
        </p:txBody>
      </p:sp>
      <p:pic>
        <p:nvPicPr>
          <p:cNvPr id="73" name="Picture 3" descr="C:\My Dropbox\Projects\School\Presentations\2012.12 Dissertation Proposal\Pictures\ListReader\Child List, Simple, Ontology.png"/>
          <p:cNvPicPr>
            <a:picLocks noChangeAspect="1" noChangeArrowheads="1"/>
          </p:cNvPicPr>
          <p:nvPr/>
        </p:nvPicPr>
        <p:blipFill>
          <a:blip r:embed="rId4" cstate="print"/>
          <a:srcRect/>
          <a:stretch>
            <a:fillRect/>
          </a:stretch>
        </p:blipFill>
        <p:spPr bwMode="auto">
          <a:xfrm>
            <a:off x="4953000" y="4343400"/>
            <a:ext cx="3445564" cy="1524000"/>
          </a:xfrm>
          <a:prstGeom prst="rect">
            <a:avLst/>
          </a:prstGeom>
          <a:noFill/>
        </p:spPr>
      </p:pic>
      <p:cxnSp>
        <p:nvCxnSpPr>
          <p:cNvPr id="111" name="Straight Arrow Connector 110"/>
          <p:cNvCxnSpPr/>
          <p:nvPr/>
        </p:nvCxnSpPr>
        <p:spPr>
          <a:xfrm flipH="1">
            <a:off x="2514600" y="2667000"/>
            <a:ext cx="6858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267200" y="5105400"/>
            <a:ext cx="5334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Construct Form,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Label First Record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grpSp>
        <p:nvGrpSpPr>
          <p:cNvPr id="3" name="Group 76"/>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pic>
        <p:nvPicPr>
          <p:cNvPr id="73" name="Picture 3" descr="C:\My Dropbox\Projects\School\Presentations\2012.12 Dissertation Proposal\Pictures\ListReader\Child List, Simple, Ontology.png"/>
          <p:cNvPicPr>
            <a:picLocks noChangeAspect="1" noChangeArrowheads="1"/>
          </p:cNvPicPr>
          <p:nvPr/>
        </p:nvPicPr>
        <p:blipFill>
          <a:blip r:embed="rId3" cstate="print"/>
          <a:srcRect/>
          <a:stretch>
            <a:fillRect/>
          </a:stretch>
        </p:blipFill>
        <p:spPr bwMode="auto">
          <a:xfrm>
            <a:off x="228600" y="4724400"/>
            <a:ext cx="3445564" cy="1524000"/>
          </a:xfrm>
          <a:prstGeom prst="rect">
            <a:avLst/>
          </a:prstGeom>
          <a:noFill/>
        </p:spPr>
      </p:pic>
      <p:pic>
        <p:nvPicPr>
          <p:cNvPr id="2050" name="Picture 2" descr="C:\My Dropbox\Projects\School\Presentations\2012.12 Dissertation Proposal\Pictures\ListReader\Child List, Simple, Form.png"/>
          <p:cNvPicPr>
            <a:picLocks noChangeAspect="1" noChangeArrowheads="1"/>
          </p:cNvPicPr>
          <p:nvPr/>
        </p:nvPicPr>
        <p:blipFill>
          <a:blip r:embed="rId4" cstate="print"/>
          <a:stretch>
            <a:fillRect/>
          </a:stretch>
        </p:blipFill>
        <p:spPr bwMode="auto">
          <a:xfrm>
            <a:off x="887811" y="1607797"/>
            <a:ext cx="7368378" cy="2964202"/>
          </a:xfrm>
          <a:prstGeom prst="rect">
            <a:avLst/>
          </a:prstGeom>
          <a:noFill/>
        </p:spPr>
      </p:pic>
      <p:cxnSp>
        <p:nvCxnSpPr>
          <p:cNvPr id="111" name="Straight Arrow Connector 110"/>
          <p:cNvCxnSpPr/>
          <p:nvPr/>
        </p:nvCxnSpPr>
        <p:spPr>
          <a:xfrm flipH="1" flipV="1">
            <a:off x="3505200" y="3276600"/>
            <a:ext cx="381000"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28800" y="3886200"/>
            <a:ext cx="92764"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0" y="4884003"/>
            <a:ext cx="5181600" cy="830997"/>
          </a:xfrm>
          <a:prstGeom prst="rect">
            <a:avLst/>
          </a:prstGeom>
          <a:solidFill>
            <a:schemeClr val="bg1"/>
          </a:solidFill>
        </p:spPr>
        <p:txBody>
          <a:bodyPr wrap="square" rtlCol="0">
            <a:spAutoFit/>
          </a:bodyPr>
          <a:lstStyle/>
          <a:p>
            <a:r>
              <a:rPr lang="en-US" sz="1600" dirty="0" smtClean="0">
                <a:solidFill>
                  <a:schemeClr val="bg1">
                    <a:lumMod val="50000"/>
                  </a:schemeClr>
                </a:solidFill>
              </a:rPr>
              <a:t>&lt;</a:t>
            </a:r>
            <a:r>
              <a:rPr lang="en-US" sz="1600" dirty="0" err="1" smtClean="0">
                <a:solidFill>
                  <a:schemeClr val="bg1">
                    <a:lumMod val="50000"/>
                  </a:schemeClr>
                </a:solidFill>
              </a:rPr>
              <a:t>Child.ChildNumber</a:t>
            </a:r>
            <a:r>
              <a:rPr lang="en-US" sz="1600" dirty="0" smtClean="0">
                <a:solidFill>
                  <a:schemeClr val="bg1">
                    <a:lumMod val="50000"/>
                  </a:schemeClr>
                </a:solidFill>
              </a:rPr>
              <a:t>&gt;</a:t>
            </a:r>
            <a:r>
              <a:rPr lang="en-US" sz="1600" dirty="0" smtClean="0">
                <a:solidFill>
                  <a:schemeClr val="accent6">
                    <a:lumMod val="75000"/>
                  </a:schemeClr>
                </a:solidFill>
              </a:rPr>
              <a:t>1</a:t>
            </a:r>
            <a:r>
              <a:rPr lang="en-US" sz="1600" dirty="0" smtClean="0">
                <a:solidFill>
                  <a:schemeClr val="bg1">
                    <a:lumMod val="50000"/>
                  </a:schemeClr>
                </a:solidFill>
              </a:rPr>
              <a:t>&lt;/</a:t>
            </a:r>
            <a:r>
              <a:rPr lang="en-US" sz="1600" dirty="0" err="1" smtClean="0">
                <a:solidFill>
                  <a:schemeClr val="bg1">
                    <a:lumMod val="50000"/>
                  </a:schemeClr>
                </a:solidFill>
              </a:rPr>
              <a:t>Child.ChildNumber</a:t>
            </a:r>
            <a:r>
              <a:rPr lang="en-US" sz="1600" dirty="0" smtClean="0">
                <a:solidFill>
                  <a:schemeClr val="bg1">
                    <a:lumMod val="50000"/>
                  </a:schemeClr>
                </a:solidFill>
              </a:rPr>
              <a:t>&gt;</a:t>
            </a:r>
            <a:r>
              <a:rPr lang="en-US" sz="1600" dirty="0" smtClean="0">
                <a:solidFill>
                  <a:schemeClr val="accent6">
                    <a:lumMod val="75000"/>
                  </a:schemeClr>
                </a:solidFill>
              </a:rPr>
              <a:t>.</a:t>
            </a:r>
            <a:r>
              <a:rPr lang="en-US" sz="1600" dirty="0" smtClean="0"/>
              <a:t> </a:t>
            </a:r>
            <a:r>
              <a:rPr lang="en-US" sz="1600" dirty="0" smtClean="0">
                <a:solidFill>
                  <a:schemeClr val="bg1">
                    <a:lumMod val="50000"/>
                  </a:schemeClr>
                </a:solidFill>
              </a:rPr>
              <a:t>&lt;</a:t>
            </a:r>
            <a:r>
              <a:rPr lang="en-US" sz="1600" dirty="0" err="1" smtClean="0">
                <a:solidFill>
                  <a:schemeClr val="bg1">
                    <a:lumMod val="50000"/>
                  </a:schemeClr>
                </a:solidFill>
              </a:rPr>
              <a:t>Child.Name.GivenName</a:t>
            </a:r>
            <a:r>
              <a:rPr lang="en-US" sz="1600" dirty="0" smtClean="0">
                <a:solidFill>
                  <a:schemeClr val="bg1">
                    <a:lumMod val="50000"/>
                  </a:schemeClr>
                </a:solidFill>
              </a:rPr>
              <a:t>&gt;</a:t>
            </a:r>
            <a:r>
              <a:rPr lang="en-US" sz="1600" dirty="0" smtClean="0">
                <a:solidFill>
                  <a:schemeClr val="accent6">
                    <a:lumMod val="75000"/>
                  </a:schemeClr>
                </a:solidFill>
              </a:rPr>
              <a:t>Sarah</a:t>
            </a:r>
            <a:r>
              <a:rPr lang="en-US" sz="1600" dirty="0" smtClean="0">
                <a:solidFill>
                  <a:schemeClr val="bg1">
                    <a:lumMod val="50000"/>
                  </a:schemeClr>
                </a:solidFill>
              </a:rPr>
              <a:t>&lt;/</a:t>
            </a:r>
            <a:r>
              <a:rPr lang="en-US" sz="1600" dirty="0" err="1" smtClean="0">
                <a:solidFill>
                  <a:schemeClr val="bg1">
                    <a:lumMod val="50000"/>
                  </a:schemeClr>
                </a:solidFill>
              </a:rPr>
              <a:t>Child.Name.GivenName</a:t>
            </a:r>
            <a:r>
              <a:rPr lang="en-US" sz="1600" dirty="0" smtClean="0">
                <a:solidFill>
                  <a:schemeClr val="bg1">
                    <a:lumMod val="50000"/>
                  </a:schemeClr>
                </a:solidFill>
              </a:rPr>
              <a:t>&gt;</a:t>
            </a:r>
            <a:r>
              <a:rPr lang="en-US" sz="1600" dirty="0" smtClean="0">
                <a:solidFill>
                  <a:schemeClr val="accent6">
                    <a:lumMod val="75000"/>
                  </a:schemeClr>
                </a:solidFill>
              </a:rPr>
              <a:t>,</a:t>
            </a:r>
            <a:r>
              <a:rPr lang="en-US" sz="1600" dirty="0" smtClean="0"/>
              <a:t> </a:t>
            </a:r>
            <a:r>
              <a:rPr lang="en-US" sz="1600" dirty="0" smtClean="0">
                <a:solidFill>
                  <a:schemeClr val="accent6">
                    <a:lumMod val="75000"/>
                  </a:schemeClr>
                </a:solidFill>
              </a:rPr>
              <a:t>b. </a:t>
            </a:r>
            <a:r>
              <a:rPr lang="en-US" sz="1600" dirty="0" smtClean="0">
                <a:solidFill>
                  <a:schemeClr val="bg1">
                    <a:lumMod val="50000"/>
                  </a:schemeClr>
                </a:solidFill>
              </a:rPr>
              <a:t>&lt;</a:t>
            </a:r>
            <a:r>
              <a:rPr lang="en-US" sz="1600" dirty="0" err="1" smtClean="0">
                <a:solidFill>
                  <a:schemeClr val="bg1">
                    <a:lumMod val="50000"/>
                  </a:schemeClr>
                </a:solidFill>
              </a:rPr>
              <a:t>Child.BirthDate.Year</a:t>
            </a:r>
            <a:r>
              <a:rPr lang="en-US" sz="1600" dirty="0" smtClean="0">
                <a:solidFill>
                  <a:schemeClr val="bg1">
                    <a:lumMod val="50000"/>
                  </a:schemeClr>
                </a:solidFill>
              </a:rPr>
              <a:t>&gt;</a:t>
            </a:r>
            <a:r>
              <a:rPr lang="en-US" sz="1600" dirty="0" smtClean="0">
                <a:solidFill>
                  <a:schemeClr val="accent6">
                    <a:lumMod val="75000"/>
                  </a:schemeClr>
                </a:solidFill>
              </a:rPr>
              <a:t>1797</a:t>
            </a:r>
            <a:r>
              <a:rPr lang="en-US" sz="1600" dirty="0" smtClean="0">
                <a:solidFill>
                  <a:schemeClr val="bg1">
                    <a:lumMod val="50000"/>
                  </a:schemeClr>
                </a:solidFill>
              </a:rPr>
              <a:t>&lt;/</a:t>
            </a:r>
            <a:r>
              <a:rPr lang="en-US" sz="1600" dirty="0" err="1" smtClean="0">
                <a:solidFill>
                  <a:schemeClr val="bg1">
                    <a:lumMod val="50000"/>
                  </a:schemeClr>
                </a:solidFill>
              </a:rPr>
              <a:t>Child.BirthDate.Year</a:t>
            </a:r>
            <a:r>
              <a:rPr lang="en-US" sz="1600" dirty="0" smtClean="0">
                <a:solidFill>
                  <a:schemeClr val="bg1">
                    <a:lumMod val="50000"/>
                  </a:schemeClr>
                </a:solidFill>
              </a:rPr>
              <a:t>&gt;</a:t>
            </a:r>
            <a:r>
              <a:rPr lang="en-US" sz="1600" dirty="0" smtClean="0">
                <a:solidFill>
                  <a:schemeClr val="accent6">
                    <a:lumMod val="75000"/>
                  </a:schemeClr>
                </a:solidFill>
              </a:rPr>
              <a:t>.</a:t>
            </a:r>
          </a:p>
        </p:txBody>
      </p:sp>
      <p:cxnSp>
        <p:nvCxnSpPr>
          <p:cNvPr id="17" name="Straight Arrow Connector 16"/>
          <p:cNvCxnSpPr/>
          <p:nvPr/>
        </p:nvCxnSpPr>
        <p:spPr>
          <a:xfrm>
            <a:off x="2971800" y="3886200"/>
            <a:ext cx="1371600"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My Dropbox\Projects\School\Presentations\2012.12 Dissertation Proposal\Pictures\Background\blue fractal.jpg"/>
          <p:cNvPicPr>
            <a:picLocks noChangeAspect="1" noChangeArrowheads="1"/>
          </p:cNvPicPr>
          <p:nvPr/>
        </p:nvPicPr>
        <p:blipFill>
          <a:blip r:embed="rId3" cstate="print">
            <a:lum bright="78000" contrast="-87000"/>
          </a:blip>
          <a:srcRect b="1875"/>
          <a:stretch>
            <a:fillRect/>
          </a:stretch>
        </p:blipFill>
        <p:spPr bwMode="auto">
          <a:xfrm>
            <a:off x="12700" y="0"/>
            <a:ext cx="9207500" cy="6776180"/>
          </a:xfrm>
          <a:prstGeom prst="rect">
            <a:avLst/>
          </a:prstGeom>
          <a:noFill/>
          <a:effectLst>
            <a:outerShdw blurRad="50800" dist="50800" dir="5400000" algn="ctr" rotWithShape="0">
              <a:srgbClr val="000000"/>
            </a:outerShdw>
          </a:effectLst>
        </p:spPr>
      </p:pic>
      <p:sp>
        <p:nvSpPr>
          <p:cNvPr id="2" name="Title 1"/>
          <p:cNvSpPr>
            <a:spLocks noGrp="1"/>
          </p:cNvSpPr>
          <p:nvPr>
            <p:ph type="ctrTitle"/>
          </p:nvPr>
        </p:nvSpPr>
        <p:spPr>
          <a:xfrm>
            <a:off x="685800" y="990600"/>
            <a:ext cx="7772400" cy="4876800"/>
          </a:xfrm>
        </p:spPr>
        <p:txBody>
          <a:bodyPr>
            <a:noAutofit/>
          </a:bodyPr>
          <a:lstStyle/>
          <a:p>
            <a:r>
              <a:rPr lang="en-US" dirty="0" smtClean="0">
                <a:solidFill>
                  <a:schemeClr val="accent6">
                    <a:lumMod val="50000"/>
                  </a:schemeClr>
                </a:solidFill>
                <a:latin typeface="Letter Gothic" pitchFamily="49" charset="0"/>
              </a:rPr>
              <a:t>Research Area as a </a:t>
            </a:r>
            <a:r>
              <a:rPr lang="en-US" dirty="0" err="1" smtClean="0">
                <a:solidFill>
                  <a:schemeClr val="accent6">
                    <a:lumMod val="50000"/>
                  </a:schemeClr>
                </a:solidFill>
                <a:latin typeface="Letter Gothic" pitchFamily="49" charset="0"/>
              </a:rPr>
              <a:t>Prezi</a:t>
            </a:r>
            <a:r>
              <a:rPr lang="en-US" dirty="0" smtClean="0">
                <a:solidFill>
                  <a:schemeClr val="accent6">
                    <a:lumMod val="50000"/>
                  </a:schemeClr>
                </a:solidFill>
                <a:latin typeface="Letter Gothic" pitchFamily="49" charset="0"/>
              </a:rPr>
              <a:t> presentation:</a:t>
            </a:r>
            <a:r>
              <a:rPr lang="en-US" dirty="0" smtClean="0">
                <a:solidFill>
                  <a:schemeClr val="accent6">
                    <a:lumMod val="50000"/>
                  </a:schemeClr>
                </a:solidFill>
                <a:latin typeface="Letter Gothic" pitchFamily="49" charset="0"/>
              </a:rPr>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hlinkClick r:id="rId4"/>
              </a:rPr>
              <a:t>http</a:t>
            </a:r>
            <a:r>
              <a:rPr lang="en-US" dirty="0" smtClean="0">
                <a:solidFill>
                  <a:schemeClr val="accent6">
                    <a:lumMod val="50000"/>
                  </a:schemeClr>
                </a:solidFill>
                <a:latin typeface="Letter Gothic" pitchFamily="49" charset="0"/>
                <a:hlinkClick r:id="rId4"/>
              </a:rPr>
              <a:t>://prezi.com/vg8dyhx11kq0/dissertation-proposal-list-reading/?</a:t>
            </a:r>
            <a:r>
              <a:rPr lang="en-US" dirty="0" smtClean="0">
                <a:solidFill>
                  <a:schemeClr val="accent6">
                    <a:lumMod val="50000"/>
                  </a:schemeClr>
                </a:solidFill>
                <a:latin typeface="Letter Gothic" pitchFamily="49" charset="0"/>
                <a:hlinkClick r:id="rId4"/>
              </a:rPr>
              <a:t>kw=view-vg8dyhx11kq0&amp;rc=ref-4464709</a:t>
            </a:r>
            <a:r>
              <a:rPr lang="en-US" dirty="0" smtClean="0">
                <a:solidFill>
                  <a:schemeClr val="accent6">
                    <a:lumMod val="50000"/>
                  </a:schemeClr>
                </a:solidFill>
                <a:latin typeface="Letter Gothic" pitchFamily="49" charset="0"/>
              </a:rPr>
              <a:t> </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Wrapper Generalization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grpSp>
        <p:nvGrpSpPr>
          <p:cNvPr id="113" name="Group 112"/>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pic>
        <p:nvPicPr>
          <p:cNvPr id="1027" name="Picture 3" descr="C:\My Dropbox\Projects\School\Presentations\2012.12 Dissertation Proposal\Pictures\ListReader\Child List, Simple, Ontology.png"/>
          <p:cNvPicPr>
            <a:picLocks noChangeAspect="1" noChangeArrowheads="1"/>
          </p:cNvPicPr>
          <p:nvPr/>
        </p:nvPicPr>
        <p:blipFill>
          <a:blip r:embed="rId3" cstate="print"/>
          <a:srcRect/>
          <a:stretch>
            <a:fillRect/>
          </a:stretch>
        </p:blipFill>
        <p:spPr bwMode="auto">
          <a:xfrm>
            <a:off x="593036" y="1600200"/>
            <a:ext cx="3445564" cy="1524000"/>
          </a:xfrm>
          <a:prstGeom prst="rect">
            <a:avLst/>
          </a:prstGeom>
          <a:noFill/>
        </p:spPr>
      </p:pic>
      <p:sp>
        <p:nvSpPr>
          <p:cNvPr id="24" name="Rounded Rectangle 23"/>
          <p:cNvSpPr/>
          <p:nvPr/>
        </p:nvSpPr>
        <p:spPr>
          <a:xfrm>
            <a:off x="2469396" y="44196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25" name="Rounded Rectangle 24"/>
          <p:cNvSpPr/>
          <p:nvPr/>
        </p:nvSpPr>
        <p:spPr>
          <a:xfrm>
            <a:off x="1066800"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7" name="Rounded Rectangle 26"/>
          <p:cNvSpPr/>
          <p:nvPr/>
        </p:nvSpPr>
        <p:spPr>
          <a:xfrm>
            <a:off x="2133600"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8" name="Rounded Rectangle 27"/>
          <p:cNvSpPr/>
          <p:nvPr/>
        </p:nvSpPr>
        <p:spPr>
          <a:xfrm>
            <a:off x="1428343" y="4419600"/>
            <a:ext cx="478277"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b/h</a:t>
            </a:r>
            <a:endParaRPr lang="en-US" sz="1400" dirty="0">
              <a:solidFill>
                <a:schemeClr val="tx1"/>
              </a:solidFill>
            </a:endParaRPr>
          </a:p>
        </p:txBody>
      </p:sp>
      <p:cxnSp>
        <p:nvCxnSpPr>
          <p:cNvPr id="34" name="Straight Arrow Connector 33"/>
          <p:cNvCxnSpPr/>
          <p:nvPr/>
        </p:nvCxnSpPr>
        <p:spPr>
          <a:xfrm>
            <a:off x="838200"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8" idx="1"/>
          </p:cNvCxnSpPr>
          <p:nvPr/>
        </p:nvCxnSpPr>
        <p:spPr>
          <a:xfrm>
            <a:off x="1219200" y="4572000"/>
            <a:ext cx="209143"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3"/>
            <a:endCxn id="27" idx="1"/>
          </p:cNvCxnSpPr>
          <p:nvPr/>
        </p:nvCxnSpPr>
        <p:spPr>
          <a:xfrm>
            <a:off x="1906620" y="4572000"/>
            <a:ext cx="22698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286000" y="45720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2469396" y="35052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45" name="Rounded Rectangle 44"/>
          <p:cNvSpPr/>
          <p:nvPr/>
        </p:nvSpPr>
        <p:spPr>
          <a:xfrm>
            <a:off x="1371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6" name="Rounded Rectangle 45"/>
          <p:cNvSpPr/>
          <p:nvPr/>
        </p:nvSpPr>
        <p:spPr>
          <a:xfrm>
            <a:off x="7467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7" name="Rounded Rectangle 46"/>
          <p:cNvSpPr/>
          <p:nvPr/>
        </p:nvSpPr>
        <p:spPr>
          <a:xfrm>
            <a:off x="2133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8" name="Rounded Rectangle 47"/>
          <p:cNvSpPr/>
          <p:nvPr/>
        </p:nvSpPr>
        <p:spPr>
          <a:xfrm>
            <a:off x="1752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endParaRPr lang="en-US" sz="1400" dirty="0">
              <a:solidFill>
                <a:schemeClr val="tx1"/>
              </a:solidFill>
            </a:endParaRPr>
          </a:p>
        </p:txBody>
      </p:sp>
      <p:sp>
        <p:nvSpPr>
          <p:cNvPr id="50" name="Rounded Rectangle 49"/>
          <p:cNvSpPr/>
          <p:nvPr/>
        </p:nvSpPr>
        <p:spPr>
          <a:xfrm>
            <a:off x="7848600" y="35052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53" name="Straight Arrow Connector 52"/>
          <p:cNvCxnSpPr/>
          <p:nvPr/>
        </p:nvCxnSpPr>
        <p:spPr>
          <a:xfrm>
            <a:off x="1143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24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905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86000" y="36576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145796" y="3657600"/>
            <a:ext cx="33218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620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2000" y="3505200"/>
            <a:ext cx="304800" cy="381000"/>
          </a:xfrm>
          <a:prstGeom prst="rect">
            <a:avLst/>
          </a:prstGeom>
          <a:noFill/>
        </p:spPr>
        <p:txBody>
          <a:bodyPr wrap="square" rtlCol="0">
            <a:spAutoFit/>
          </a:bodyPr>
          <a:lstStyle/>
          <a:p>
            <a:r>
              <a:rPr lang="en-US" dirty="0" smtClean="0"/>
              <a:t>…</a:t>
            </a:r>
            <a:endParaRPr lang="en-US" dirty="0"/>
          </a:p>
        </p:txBody>
      </p:sp>
      <p:sp>
        <p:nvSpPr>
          <p:cNvPr id="61" name="TextBox 60"/>
          <p:cNvSpPr txBox="1"/>
          <p:nvPr/>
        </p:nvSpPr>
        <p:spPr>
          <a:xfrm>
            <a:off x="457200" y="4419600"/>
            <a:ext cx="304800" cy="381000"/>
          </a:xfrm>
          <a:prstGeom prst="rect">
            <a:avLst/>
          </a:prstGeom>
          <a:noFill/>
        </p:spPr>
        <p:txBody>
          <a:bodyPr wrap="square" rtlCol="0">
            <a:spAutoFit/>
          </a:bodyPr>
          <a:lstStyle/>
          <a:p>
            <a:r>
              <a:rPr lang="en-US" dirty="0" smtClean="0"/>
              <a:t>…</a:t>
            </a:r>
            <a:endParaRPr lang="en-US" dirty="0"/>
          </a:p>
        </p:txBody>
      </p:sp>
      <p:cxnSp>
        <p:nvCxnSpPr>
          <p:cNvPr id="63" name="Straight Arrow Connector 62"/>
          <p:cNvCxnSpPr/>
          <p:nvPr/>
        </p:nvCxnSpPr>
        <p:spPr>
          <a:xfrm>
            <a:off x="5715000" y="3886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6171391" y="4419600"/>
            <a:ext cx="153209"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5" name="Rounded Rectangle 64"/>
          <p:cNvSpPr/>
          <p:nvPr/>
        </p:nvSpPr>
        <p:spPr>
          <a:xfrm>
            <a:off x="5073596" y="4419600"/>
            <a:ext cx="152400"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6" name="Rounded Rectangle 65"/>
          <p:cNvSpPr/>
          <p:nvPr/>
        </p:nvSpPr>
        <p:spPr>
          <a:xfrm>
            <a:off x="7467600"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7" name="Rounded Rectangle 66"/>
          <p:cNvSpPr/>
          <p:nvPr/>
        </p:nvSpPr>
        <p:spPr>
          <a:xfrm>
            <a:off x="5835596" y="4419600"/>
            <a:ext cx="152400"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8" name="Rounded Rectangle 67"/>
          <p:cNvSpPr/>
          <p:nvPr/>
        </p:nvSpPr>
        <p:spPr>
          <a:xfrm>
            <a:off x="5454596" y="4419600"/>
            <a:ext cx="152400"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9" name="Rounded Rectangle 68"/>
          <p:cNvSpPr/>
          <p:nvPr/>
        </p:nvSpPr>
        <p:spPr>
          <a:xfrm>
            <a:off x="7848600" y="44196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70" name="Straight Arrow Connector 69"/>
          <p:cNvCxnSpPr/>
          <p:nvPr/>
        </p:nvCxnSpPr>
        <p:spPr>
          <a:xfrm>
            <a:off x="4145796" y="4572000"/>
            <a:ext cx="927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225996"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606996"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987996" y="4572000"/>
            <a:ext cx="18339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324600" y="45720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620000"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4876800" y="1752600"/>
            <a:ext cx="3505200" cy="923330"/>
            <a:chOff x="533400" y="3276600"/>
            <a:chExt cx="3505200" cy="923330"/>
          </a:xfrm>
        </p:grpSpPr>
        <p:sp>
          <p:nvSpPr>
            <p:cNvPr id="115" name="TextBox 114"/>
            <p:cNvSpPr txBox="1"/>
            <p:nvPr/>
          </p:nvSpPr>
          <p:spPr>
            <a:xfrm>
              <a:off x="533400" y="3276600"/>
              <a:ext cx="3505200" cy="923330"/>
            </a:xfrm>
            <a:prstGeom prst="rect">
              <a:avLst/>
            </a:prstGeom>
            <a:solidFill>
              <a:schemeClr val="bg1"/>
            </a:solidFill>
          </p:spPr>
          <p:txBody>
            <a:bodyPr wrap="square" rtlCol="0">
              <a:spAutoFit/>
            </a:bodyPr>
            <a:lstStyle/>
            <a:p>
              <a:r>
                <a:rPr lang="fi-FI" dirty="0" smtClean="0"/>
                <a:t>1. Sarah, b. 1797.</a:t>
              </a:r>
            </a:p>
            <a:p>
              <a:r>
                <a:rPr lang="fi-FI" dirty="0" smtClean="0"/>
                <a:t>2. Amy, h. 1799, d. i800.</a:t>
              </a:r>
            </a:p>
            <a:p>
              <a:r>
                <a:rPr lang="fi-FI" dirty="0" smtClean="0"/>
                <a:t>3. John Erastus, b. 1836, d. 1876.</a:t>
              </a:r>
              <a:endParaRPr lang="en-US" dirty="0" smtClean="0"/>
            </a:p>
          </p:txBody>
        </p:sp>
        <p:sp>
          <p:nvSpPr>
            <p:cNvPr id="116" name="Rectangle 115"/>
            <p:cNvSpPr/>
            <p:nvPr/>
          </p:nvSpPr>
          <p:spPr>
            <a:xfrm>
              <a:off x="642937" y="3373705"/>
              <a:ext cx="86533" cy="19631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837312" y="3373219"/>
              <a:ext cx="543732" cy="18727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1703764" y="3380081"/>
              <a:ext cx="448886" cy="175648"/>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linds(horizontal)">
                                      <p:cBhvr>
                                        <p:cTn id="10" dur="500"/>
                                        <p:tgtEl>
                                          <p:spTgt spid="6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par>
                                <p:cTn id="23" presetID="3" presetClass="entr" presetSubtype="1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linds(horizontal)">
                                      <p:cBhvr>
                                        <p:cTn id="25" dur="500"/>
                                        <p:tgtEl>
                                          <p:spTgt spid="35"/>
                                        </p:tgtEl>
                                      </p:cBhvr>
                                    </p:animEffect>
                                  </p:childTnLst>
                                </p:cTn>
                              </p:par>
                              <p:par>
                                <p:cTn id="26" presetID="3" presetClass="entr" presetSubtype="1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linds(horizontal)">
                                      <p:cBhvr>
                                        <p:cTn id="28" dur="500"/>
                                        <p:tgtEl>
                                          <p:spTgt spid="36"/>
                                        </p:tgtEl>
                                      </p:cBhvr>
                                    </p:animEffect>
                                  </p:childTnLst>
                                </p:cTn>
                              </p:par>
                              <p:par>
                                <p:cTn id="29" presetID="3" presetClass="entr" presetSubtype="1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blinds(horizontal)">
                                      <p:cBhvr>
                                        <p:cTn id="34" dur="500"/>
                                        <p:tgtEl>
                                          <p:spTgt spid="6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linds(horizontal)">
                                      <p:cBhvr>
                                        <p:cTn id="37" dur="500"/>
                                        <p:tgtEl>
                                          <p:spTgt spid="6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blinds(horizontal)">
                                      <p:cBhvr>
                                        <p:cTn id="40" dur="500"/>
                                        <p:tgtEl>
                                          <p:spTgt spid="6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blinds(horizontal)">
                                      <p:cBhvr>
                                        <p:cTn id="43" dur="500"/>
                                        <p:tgtEl>
                                          <p:spTgt spid="6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blinds(horizontal)">
                                      <p:cBhvr>
                                        <p:cTn id="46" dur="500"/>
                                        <p:tgtEl>
                                          <p:spTgt spid="6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blinds(horizontal)">
                                      <p:cBhvr>
                                        <p:cTn id="49" dur="500"/>
                                        <p:tgtEl>
                                          <p:spTgt spid="69"/>
                                        </p:tgtEl>
                                      </p:cBhvr>
                                    </p:animEffect>
                                  </p:childTnLst>
                                </p:cTn>
                              </p:par>
                              <p:par>
                                <p:cTn id="50" presetID="3" presetClass="entr" presetSubtype="10"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blinds(horizontal)">
                                      <p:cBhvr>
                                        <p:cTn id="52" dur="500"/>
                                        <p:tgtEl>
                                          <p:spTgt spid="70"/>
                                        </p:tgtEl>
                                      </p:cBhvr>
                                    </p:animEffect>
                                  </p:childTnLst>
                                </p:cTn>
                              </p:par>
                              <p:par>
                                <p:cTn id="53" presetID="3" presetClass="entr" presetSubtype="10"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blinds(horizontal)">
                                      <p:cBhvr>
                                        <p:cTn id="55" dur="500"/>
                                        <p:tgtEl>
                                          <p:spTgt spid="71"/>
                                        </p:tgtEl>
                                      </p:cBhvr>
                                    </p:animEffect>
                                  </p:childTnLst>
                                </p:cTn>
                              </p:par>
                              <p:par>
                                <p:cTn id="56" presetID="3" presetClass="entr" presetSubtype="10" fill="hold"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blinds(horizontal)">
                                      <p:cBhvr>
                                        <p:cTn id="58" dur="500"/>
                                        <p:tgtEl>
                                          <p:spTgt spid="72"/>
                                        </p:tgtEl>
                                      </p:cBhvr>
                                    </p:animEffect>
                                  </p:childTnLst>
                                </p:cTn>
                              </p:par>
                              <p:par>
                                <p:cTn id="59" presetID="3" presetClass="entr" presetSubtype="10" fill="hold"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blinds(horizontal)">
                                      <p:cBhvr>
                                        <p:cTn id="61" dur="500"/>
                                        <p:tgtEl>
                                          <p:spTgt spid="73"/>
                                        </p:tgtEl>
                                      </p:cBhvr>
                                    </p:animEffect>
                                  </p:childTnLst>
                                </p:cTn>
                              </p:par>
                              <p:par>
                                <p:cTn id="62" presetID="3" presetClass="entr" presetSubtype="10" fill="hold" nodeType="withEffect">
                                  <p:stCondLst>
                                    <p:cond delay="0"/>
                                  </p:stCondLst>
                                  <p:childTnLst>
                                    <p:set>
                                      <p:cBhvr>
                                        <p:cTn id="63" dur="1" fill="hold">
                                          <p:stCondLst>
                                            <p:cond delay="0"/>
                                          </p:stCondLst>
                                        </p:cTn>
                                        <p:tgtEl>
                                          <p:spTgt spid="74"/>
                                        </p:tgtEl>
                                        <p:attrNameLst>
                                          <p:attrName>style.visibility</p:attrName>
                                        </p:attrNameLst>
                                      </p:cBhvr>
                                      <p:to>
                                        <p:strVal val="visible"/>
                                      </p:to>
                                    </p:set>
                                    <p:animEffect transition="in" filter="blinds(horizontal)">
                                      <p:cBhvr>
                                        <p:cTn id="64" dur="500"/>
                                        <p:tgtEl>
                                          <p:spTgt spid="74"/>
                                        </p:tgtEl>
                                      </p:cBhvr>
                                    </p:animEffect>
                                  </p:childTnLst>
                                </p:cTn>
                              </p:par>
                              <p:par>
                                <p:cTn id="65" presetID="3" presetClass="entr" presetSubtype="10" fill="hold" nodeType="withEffect">
                                  <p:stCondLst>
                                    <p:cond delay="0"/>
                                  </p:stCondLst>
                                  <p:childTnLst>
                                    <p:set>
                                      <p:cBhvr>
                                        <p:cTn id="66" dur="1" fill="hold">
                                          <p:stCondLst>
                                            <p:cond delay="0"/>
                                          </p:stCondLst>
                                        </p:cTn>
                                        <p:tgtEl>
                                          <p:spTgt spid="75"/>
                                        </p:tgtEl>
                                        <p:attrNameLst>
                                          <p:attrName>style.visibility</p:attrName>
                                        </p:attrNameLst>
                                      </p:cBhvr>
                                      <p:to>
                                        <p:strVal val="visible"/>
                                      </p:to>
                                    </p:set>
                                    <p:animEffect transition="in" filter="blinds(horizontal)">
                                      <p:cBhvr>
                                        <p:cTn id="67" dur="500"/>
                                        <p:tgtEl>
                                          <p:spTgt spid="75"/>
                                        </p:tgtEl>
                                      </p:cBhvr>
                                    </p:animEffect>
                                  </p:childTnLst>
                                </p:cTn>
                              </p:par>
                              <p:par>
                                <p:cTn id="68" presetID="3" presetClass="entr" presetSubtype="10" fill="hold"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blinds(horizontal)">
                                      <p:cBhvr>
                                        <p:cTn id="7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7" grpId="0" animBg="1"/>
      <p:bldP spid="28" grpId="0" animBg="1"/>
      <p:bldP spid="61" grpId="0"/>
      <p:bldP spid="64" grpId="0" animBg="1"/>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4876800" y="1752600"/>
            <a:ext cx="3505200" cy="923330"/>
            <a:chOff x="533400" y="3276600"/>
            <a:chExt cx="3505200" cy="923330"/>
          </a:xfrm>
        </p:grpSpPr>
        <p:sp>
          <p:nvSpPr>
            <p:cNvPr id="107" name="TextBox 106"/>
            <p:cNvSpPr txBox="1"/>
            <p:nvPr/>
          </p:nvSpPr>
          <p:spPr>
            <a:xfrm>
              <a:off x="533400" y="3276600"/>
              <a:ext cx="3505200" cy="923330"/>
            </a:xfrm>
            <a:prstGeom prst="rect">
              <a:avLst/>
            </a:prstGeom>
            <a:solidFill>
              <a:schemeClr val="bg1"/>
            </a:solidFill>
          </p:spPr>
          <p:txBody>
            <a:bodyPr wrap="square" rtlCol="0">
              <a:spAutoFit/>
            </a:bodyPr>
            <a:lstStyle/>
            <a:p>
              <a:r>
                <a:rPr lang="fi-FI" dirty="0" smtClean="0"/>
                <a:t>1. Sarah, b. 1797.</a:t>
              </a:r>
            </a:p>
            <a:p>
              <a:r>
                <a:rPr lang="fi-FI" dirty="0" smtClean="0"/>
                <a:t>2. Amy, h. 1799, d. i800.</a:t>
              </a:r>
            </a:p>
            <a:p>
              <a:r>
                <a:rPr lang="fi-FI" dirty="0" smtClean="0"/>
                <a:t>3. John Erastus, b. 1836, d. 1876.</a:t>
              </a:r>
              <a:endParaRPr lang="en-US" dirty="0" smtClean="0"/>
            </a:p>
          </p:txBody>
        </p:sp>
        <p:sp>
          <p:nvSpPr>
            <p:cNvPr id="108" name="Rectangle 107"/>
            <p:cNvSpPr/>
            <p:nvPr/>
          </p:nvSpPr>
          <p:spPr>
            <a:xfrm>
              <a:off x="642937" y="3373705"/>
              <a:ext cx="86533" cy="19631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837312" y="3373219"/>
              <a:ext cx="543732" cy="18727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703764" y="3380081"/>
              <a:ext cx="448886" cy="175648"/>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Wrapper Generalization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grpSp>
        <p:nvGrpSpPr>
          <p:cNvPr id="77" name="Group 76"/>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
        <p:nvSpPr>
          <p:cNvPr id="24" name="Rounded Rectangle 23"/>
          <p:cNvSpPr/>
          <p:nvPr/>
        </p:nvSpPr>
        <p:spPr>
          <a:xfrm>
            <a:off x="2469396" y="44196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25" name="Rounded Rectangle 24"/>
          <p:cNvSpPr/>
          <p:nvPr/>
        </p:nvSpPr>
        <p:spPr>
          <a:xfrm>
            <a:off x="1066800"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7" name="Rounded Rectangle 26"/>
          <p:cNvSpPr/>
          <p:nvPr/>
        </p:nvSpPr>
        <p:spPr>
          <a:xfrm>
            <a:off x="2133600"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8" name="Rounded Rectangle 27"/>
          <p:cNvSpPr/>
          <p:nvPr/>
        </p:nvSpPr>
        <p:spPr>
          <a:xfrm>
            <a:off x="1429966" y="4419600"/>
            <a:ext cx="475034"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b/h</a:t>
            </a:r>
            <a:endParaRPr lang="en-US" sz="1400" dirty="0">
              <a:solidFill>
                <a:schemeClr val="tx1"/>
              </a:solidFill>
            </a:endParaRPr>
          </a:p>
        </p:txBody>
      </p:sp>
      <p:cxnSp>
        <p:nvCxnSpPr>
          <p:cNvPr id="34" name="Straight Arrow Connector 33"/>
          <p:cNvCxnSpPr/>
          <p:nvPr/>
        </p:nvCxnSpPr>
        <p:spPr>
          <a:xfrm>
            <a:off x="838200"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5" idx="3"/>
            <a:endCxn id="28" idx="1"/>
          </p:cNvCxnSpPr>
          <p:nvPr/>
        </p:nvCxnSpPr>
        <p:spPr>
          <a:xfrm>
            <a:off x="1219200" y="4572000"/>
            <a:ext cx="21076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8" idx="3"/>
            <a:endCxn id="27" idx="1"/>
          </p:cNvCxnSpPr>
          <p:nvPr/>
        </p:nvCxnSpPr>
        <p:spPr>
          <a:xfrm>
            <a:off x="1905000"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2286000" y="45720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2469396" y="35052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45" name="Rounded Rectangle 44"/>
          <p:cNvSpPr/>
          <p:nvPr/>
        </p:nvSpPr>
        <p:spPr>
          <a:xfrm>
            <a:off x="1371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6" name="Rounded Rectangle 45"/>
          <p:cNvSpPr/>
          <p:nvPr/>
        </p:nvSpPr>
        <p:spPr>
          <a:xfrm>
            <a:off x="7467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7" name="Rounded Rectangle 46"/>
          <p:cNvSpPr/>
          <p:nvPr/>
        </p:nvSpPr>
        <p:spPr>
          <a:xfrm>
            <a:off x="2133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8" name="Rounded Rectangle 47"/>
          <p:cNvSpPr/>
          <p:nvPr/>
        </p:nvSpPr>
        <p:spPr>
          <a:xfrm>
            <a:off x="1752600" y="3505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endParaRPr lang="en-US" sz="1400" dirty="0">
              <a:solidFill>
                <a:schemeClr val="tx1"/>
              </a:solidFill>
            </a:endParaRPr>
          </a:p>
        </p:txBody>
      </p:sp>
      <p:sp>
        <p:nvSpPr>
          <p:cNvPr id="50" name="Rounded Rectangle 49"/>
          <p:cNvSpPr/>
          <p:nvPr/>
        </p:nvSpPr>
        <p:spPr>
          <a:xfrm>
            <a:off x="7848600" y="35052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53" name="Straight Arrow Connector 52"/>
          <p:cNvCxnSpPr/>
          <p:nvPr/>
        </p:nvCxnSpPr>
        <p:spPr>
          <a:xfrm>
            <a:off x="1143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24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1905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86000" y="36576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4145796" y="3657600"/>
            <a:ext cx="33218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7620000" y="3657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2000" y="3505200"/>
            <a:ext cx="304800" cy="397907"/>
          </a:xfrm>
          <a:prstGeom prst="roundRect">
            <a:avLst/>
          </a:prstGeom>
          <a:noFill/>
        </p:spPr>
        <p:txBody>
          <a:bodyPr wrap="square" rtlCol="0">
            <a:spAutoFit/>
          </a:bodyPr>
          <a:lstStyle/>
          <a:p>
            <a:r>
              <a:rPr lang="en-US" dirty="0" smtClean="0"/>
              <a:t>…</a:t>
            </a:r>
            <a:endParaRPr lang="en-US" dirty="0"/>
          </a:p>
        </p:txBody>
      </p:sp>
      <p:sp>
        <p:nvSpPr>
          <p:cNvPr id="61" name="TextBox 60"/>
          <p:cNvSpPr txBox="1"/>
          <p:nvPr/>
        </p:nvSpPr>
        <p:spPr>
          <a:xfrm>
            <a:off x="457200" y="4419600"/>
            <a:ext cx="304800" cy="397907"/>
          </a:xfrm>
          <a:prstGeom prst="roundRect">
            <a:avLst/>
          </a:prstGeom>
          <a:noFill/>
        </p:spPr>
        <p:txBody>
          <a:bodyPr wrap="square" rtlCol="0">
            <a:spAutoFit/>
          </a:bodyPr>
          <a:lstStyle/>
          <a:p>
            <a:r>
              <a:rPr lang="en-US" dirty="0" smtClean="0"/>
              <a:t>…</a:t>
            </a:r>
            <a:endParaRPr lang="en-US" dirty="0"/>
          </a:p>
        </p:txBody>
      </p:sp>
      <p:cxnSp>
        <p:nvCxnSpPr>
          <p:cNvPr id="63" name="Straight Arrow Connector 62"/>
          <p:cNvCxnSpPr/>
          <p:nvPr/>
        </p:nvCxnSpPr>
        <p:spPr>
          <a:xfrm>
            <a:off x="5715000" y="38862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6171391" y="4419600"/>
            <a:ext cx="153209"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5" name="Rounded Rectangle 64"/>
          <p:cNvSpPr/>
          <p:nvPr/>
        </p:nvSpPr>
        <p:spPr>
          <a:xfrm>
            <a:off x="5073596" y="4419600"/>
            <a:ext cx="152400"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6" name="Rounded Rectangle 65"/>
          <p:cNvSpPr/>
          <p:nvPr/>
        </p:nvSpPr>
        <p:spPr>
          <a:xfrm>
            <a:off x="7467600"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7" name="Rounded Rectangle 66"/>
          <p:cNvSpPr/>
          <p:nvPr/>
        </p:nvSpPr>
        <p:spPr>
          <a:xfrm>
            <a:off x="5835596" y="4419600"/>
            <a:ext cx="152400"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8" name="Rounded Rectangle 67"/>
          <p:cNvSpPr/>
          <p:nvPr/>
        </p:nvSpPr>
        <p:spPr>
          <a:xfrm>
            <a:off x="5454596" y="4419600"/>
            <a:ext cx="152400" cy="304800"/>
          </a:xfrm>
          <a:prstGeom prst="roundRect">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69" name="Rounded Rectangle 68"/>
          <p:cNvSpPr/>
          <p:nvPr/>
        </p:nvSpPr>
        <p:spPr>
          <a:xfrm>
            <a:off x="7848600" y="44196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70" name="Straight Arrow Connector 69"/>
          <p:cNvCxnSpPr/>
          <p:nvPr/>
        </p:nvCxnSpPr>
        <p:spPr>
          <a:xfrm>
            <a:off x="4145796" y="4572000"/>
            <a:ext cx="927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5225996"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606996"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987996" y="4572000"/>
            <a:ext cx="18339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6324600" y="4572000"/>
            <a:ext cx="1143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7620000"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9" name="Rounded Rectangle 78"/>
          <p:cNvSpPr/>
          <p:nvPr/>
        </p:nvSpPr>
        <p:spPr>
          <a:xfrm>
            <a:off x="2469396" y="53340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80" name="Rounded Rectangle 79"/>
          <p:cNvSpPr/>
          <p:nvPr/>
        </p:nvSpPr>
        <p:spPr>
          <a:xfrm>
            <a:off x="1066800" y="53340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81" name="Rounded Rectangle 80"/>
          <p:cNvSpPr/>
          <p:nvPr/>
        </p:nvSpPr>
        <p:spPr>
          <a:xfrm>
            <a:off x="2133600" y="53340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82" name="Rounded Rectangle 81"/>
          <p:cNvSpPr/>
          <p:nvPr/>
        </p:nvSpPr>
        <p:spPr>
          <a:xfrm>
            <a:off x="1420238" y="5334000"/>
            <a:ext cx="484761"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b/h</a:t>
            </a:r>
          </a:p>
        </p:txBody>
      </p:sp>
      <p:cxnSp>
        <p:nvCxnSpPr>
          <p:cNvPr id="83" name="Straight Arrow Connector 82"/>
          <p:cNvCxnSpPr/>
          <p:nvPr/>
        </p:nvCxnSpPr>
        <p:spPr>
          <a:xfrm>
            <a:off x="838200" y="54864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80" idx="3"/>
            <a:endCxn id="82" idx="1"/>
          </p:cNvCxnSpPr>
          <p:nvPr/>
        </p:nvCxnSpPr>
        <p:spPr>
          <a:xfrm>
            <a:off x="1219200" y="5486400"/>
            <a:ext cx="20103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2" idx="3"/>
            <a:endCxn id="81" idx="1"/>
          </p:cNvCxnSpPr>
          <p:nvPr/>
        </p:nvCxnSpPr>
        <p:spPr>
          <a:xfrm>
            <a:off x="1904999" y="5486400"/>
            <a:ext cx="228601"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2286000" y="54864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57200" y="5334000"/>
            <a:ext cx="304800" cy="397907"/>
          </a:xfrm>
          <a:prstGeom prst="roundRect">
            <a:avLst/>
          </a:prstGeom>
          <a:noFill/>
        </p:spPr>
        <p:txBody>
          <a:bodyPr wrap="square" rtlCol="0">
            <a:spAutoFit/>
          </a:bodyPr>
          <a:lstStyle/>
          <a:p>
            <a:r>
              <a:rPr lang="en-US" dirty="0" smtClean="0"/>
              <a:t>…</a:t>
            </a:r>
            <a:endParaRPr lang="en-US" dirty="0"/>
          </a:p>
        </p:txBody>
      </p:sp>
      <p:cxnSp>
        <p:nvCxnSpPr>
          <p:cNvPr id="88" name="Straight Arrow Connector 87"/>
          <p:cNvCxnSpPr/>
          <p:nvPr/>
        </p:nvCxnSpPr>
        <p:spPr>
          <a:xfrm>
            <a:off x="5715000" y="48006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9" name="Rounded Rectangle 88"/>
          <p:cNvSpPr/>
          <p:nvPr/>
        </p:nvSpPr>
        <p:spPr>
          <a:xfrm>
            <a:off x="5517396" y="5334000"/>
            <a:ext cx="1750096"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Child.DeathDate.Year</a:t>
            </a:r>
            <a:endParaRPr lang="en-US" sz="1400" dirty="0">
              <a:solidFill>
                <a:schemeClr val="tx1"/>
              </a:solidFill>
            </a:endParaRPr>
          </a:p>
        </p:txBody>
      </p:sp>
      <p:sp>
        <p:nvSpPr>
          <p:cNvPr id="90" name="Rounded Rectangle 89"/>
          <p:cNvSpPr/>
          <p:nvPr/>
        </p:nvSpPr>
        <p:spPr>
          <a:xfrm>
            <a:off x="4419600" y="53340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91" name="Rounded Rectangle 90"/>
          <p:cNvSpPr/>
          <p:nvPr/>
        </p:nvSpPr>
        <p:spPr>
          <a:xfrm>
            <a:off x="7467600" y="53340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92" name="Rounded Rectangle 91"/>
          <p:cNvSpPr/>
          <p:nvPr/>
        </p:nvSpPr>
        <p:spPr>
          <a:xfrm>
            <a:off x="5181600" y="53340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93" name="Rounded Rectangle 92"/>
          <p:cNvSpPr/>
          <p:nvPr/>
        </p:nvSpPr>
        <p:spPr>
          <a:xfrm>
            <a:off x="4800600" y="53340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a:t>
            </a:r>
            <a:endParaRPr lang="en-US" sz="1400" dirty="0">
              <a:solidFill>
                <a:schemeClr val="tx1"/>
              </a:solidFill>
            </a:endParaRPr>
          </a:p>
        </p:txBody>
      </p:sp>
      <p:sp>
        <p:nvSpPr>
          <p:cNvPr id="94" name="Rounded Rectangle 93"/>
          <p:cNvSpPr/>
          <p:nvPr/>
        </p:nvSpPr>
        <p:spPr>
          <a:xfrm>
            <a:off x="7848600" y="53340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95" name="Straight Arrow Connector 94"/>
          <p:cNvCxnSpPr/>
          <p:nvPr/>
        </p:nvCxnSpPr>
        <p:spPr>
          <a:xfrm>
            <a:off x="4145796" y="5486400"/>
            <a:ext cx="2738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4572000" y="54864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953000" y="54864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5334000" y="54864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89" idx="3"/>
          </p:cNvCxnSpPr>
          <p:nvPr/>
        </p:nvCxnSpPr>
        <p:spPr>
          <a:xfrm>
            <a:off x="7267492" y="5486400"/>
            <a:ext cx="20010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7620000" y="54864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4970313" y="2111886"/>
            <a:ext cx="119226" cy="19631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161500" y="2141590"/>
            <a:ext cx="443963" cy="179983"/>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710907" y="2132550"/>
            <a:ext cx="425389" cy="173328"/>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917972" y="2129402"/>
            <a:ext cx="468541" cy="175648"/>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3" descr="C:\My Dropbox\Projects\School\Presentations\2012.12 Dissertation Proposal\Pictures\ListReader\Child List, Simple, Ontology.png"/>
          <p:cNvPicPr>
            <a:picLocks noChangeAspect="1" noChangeArrowheads="1"/>
          </p:cNvPicPr>
          <p:nvPr/>
        </p:nvPicPr>
        <p:blipFill>
          <a:blip r:embed="rId3" cstate="print"/>
          <a:stretch>
            <a:fillRect/>
          </a:stretch>
        </p:blipFill>
        <p:spPr bwMode="auto">
          <a:xfrm>
            <a:off x="593036" y="1618586"/>
            <a:ext cx="3445564" cy="14872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linds(horizontal)">
                                      <p:cBhvr>
                                        <p:cTn id="7" dur="500"/>
                                        <p:tgtEl>
                                          <p:spTgt spid="7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blinds(horizontal)">
                                      <p:cBhvr>
                                        <p:cTn id="10" dur="500"/>
                                        <p:tgtEl>
                                          <p:spTgt spid="8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blinds(horizontal)">
                                      <p:cBhvr>
                                        <p:cTn id="13" dur="500"/>
                                        <p:tgtEl>
                                          <p:spTgt spid="8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2"/>
                                        </p:tgtEl>
                                        <p:attrNameLst>
                                          <p:attrName>style.visibility</p:attrName>
                                        </p:attrNameLst>
                                      </p:cBhvr>
                                      <p:to>
                                        <p:strVal val="visible"/>
                                      </p:to>
                                    </p:set>
                                    <p:animEffect transition="in" filter="blinds(horizontal)">
                                      <p:cBhvr>
                                        <p:cTn id="16" dur="500"/>
                                        <p:tgtEl>
                                          <p:spTgt spid="82"/>
                                        </p:tgtEl>
                                      </p:cBhvr>
                                    </p:animEffect>
                                  </p:childTnLst>
                                </p:cTn>
                              </p:par>
                              <p:par>
                                <p:cTn id="17" presetID="3" presetClass="entr" presetSubtype="10" fill="hold" nodeType="with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blinds(horizontal)">
                                      <p:cBhvr>
                                        <p:cTn id="19" dur="500"/>
                                        <p:tgtEl>
                                          <p:spTgt spid="83"/>
                                        </p:tgtEl>
                                      </p:cBhvr>
                                    </p:animEffect>
                                  </p:childTnLst>
                                </p:cTn>
                              </p:par>
                              <p:par>
                                <p:cTn id="20" presetID="3" presetClass="entr" presetSubtype="1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blinds(horizontal)">
                                      <p:cBhvr>
                                        <p:cTn id="22" dur="500"/>
                                        <p:tgtEl>
                                          <p:spTgt spid="84"/>
                                        </p:tgtEl>
                                      </p:cBhvr>
                                    </p:animEffect>
                                  </p:childTnLst>
                                </p:cTn>
                              </p:par>
                              <p:par>
                                <p:cTn id="23" presetID="3" presetClass="entr" presetSubtype="1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blinds(horizontal)">
                                      <p:cBhvr>
                                        <p:cTn id="25" dur="500"/>
                                        <p:tgtEl>
                                          <p:spTgt spid="85"/>
                                        </p:tgtEl>
                                      </p:cBhvr>
                                    </p:animEffect>
                                  </p:childTnLst>
                                </p:cTn>
                              </p:par>
                              <p:par>
                                <p:cTn id="26" presetID="3" presetClass="entr" presetSubtype="10" fill="hold" nodeType="with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blinds(horizontal)">
                                      <p:cBhvr>
                                        <p:cTn id="28" dur="500"/>
                                        <p:tgtEl>
                                          <p:spTgt spid="8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7"/>
                                        </p:tgtEl>
                                        <p:attrNameLst>
                                          <p:attrName>style.visibility</p:attrName>
                                        </p:attrNameLst>
                                      </p:cBhvr>
                                      <p:to>
                                        <p:strVal val="visible"/>
                                      </p:to>
                                    </p:set>
                                    <p:animEffect transition="in" filter="blinds(horizontal)">
                                      <p:cBhvr>
                                        <p:cTn id="31" dur="500"/>
                                        <p:tgtEl>
                                          <p:spTgt spid="87"/>
                                        </p:tgtEl>
                                      </p:cBhvr>
                                    </p:animEffect>
                                  </p:childTnLst>
                                </p:cTn>
                              </p:par>
                              <p:par>
                                <p:cTn id="32" presetID="3" presetClass="entr" presetSubtype="10" fill="hold" nodeType="with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blinds(horizontal)">
                                      <p:cBhvr>
                                        <p:cTn id="34" dur="500"/>
                                        <p:tgtEl>
                                          <p:spTgt spid="8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blinds(horizontal)">
                                      <p:cBhvr>
                                        <p:cTn id="37" dur="500"/>
                                        <p:tgtEl>
                                          <p:spTgt spid="89"/>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blinds(horizontal)">
                                      <p:cBhvr>
                                        <p:cTn id="40" dur="500"/>
                                        <p:tgtEl>
                                          <p:spTgt spid="90"/>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blinds(horizontal)">
                                      <p:cBhvr>
                                        <p:cTn id="43" dur="500"/>
                                        <p:tgtEl>
                                          <p:spTgt spid="91"/>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blinds(horizontal)">
                                      <p:cBhvr>
                                        <p:cTn id="46" dur="500"/>
                                        <p:tgtEl>
                                          <p:spTgt spid="9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blinds(horizontal)">
                                      <p:cBhvr>
                                        <p:cTn id="49" dur="500"/>
                                        <p:tgtEl>
                                          <p:spTgt spid="9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94"/>
                                        </p:tgtEl>
                                        <p:attrNameLst>
                                          <p:attrName>style.visibility</p:attrName>
                                        </p:attrNameLst>
                                      </p:cBhvr>
                                      <p:to>
                                        <p:strVal val="visible"/>
                                      </p:to>
                                    </p:set>
                                    <p:animEffect transition="in" filter="blinds(horizontal)">
                                      <p:cBhvr>
                                        <p:cTn id="52" dur="500"/>
                                        <p:tgtEl>
                                          <p:spTgt spid="94"/>
                                        </p:tgtEl>
                                      </p:cBhvr>
                                    </p:animEffect>
                                  </p:childTnLst>
                                </p:cTn>
                              </p:par>
                              <p:par>
                                <p:cTn id="53" presetID="3" presetClass="entr" presetSubtype="10"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blinds(horizontal)">
                                      <p:cBhvr>
                                        <p:cTn id="55" dur="500"/>
                                        <p:tgtEl>
                                          <p:spTgt spid="95"/>
                                        </p:tgtEl>
                                      </p:cBhvr>
                                    </p:animEffect>
                                  </p:childTnLst>
                                </p:cTn>
                              </p:par>
                              <p:par>
                                <p:cTn id="56" presetID="3" presetClass="entr" presetSubtype="10" fill="hold" nodeType="with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blinds(horizontal)">
                                      <p:cBhvr>
                                        <p:cTn id="58" dur="500"/>
                                        <p:tgtEl>
                                          <p:spTgt spid="96"/>
                                        </p:tgtEl>
                                      </p:cBhvr>
                                    </p:animEffect>
                                  </p:childTnLst>
                                </p:cTn>
                              </p:par>
                              <p:par>
                                <p:cTn id="59" presetID="3" presetClass="entr" presetSubtype="10" fill="hold" nodeType="with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blinds(horizontal)">
                                      <p:cBhvr>
                                        <p:cTn id="61" dur="500"/>
                                        <p:tgtEl>
                                          <p:spTgt spid="97"/>
                                        </p:tgtEl>
                                      </p:cBhvr>
                                    </p:animEffect>
                                  </p:childTnLst>
                                </p:cTn>
                              </p:par>
                              <p:par>
                                <p:cTn id="62" presetID="3" presetClass="entr" presetSubtype="10"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animEffect transition="in" filter="blinds(horizontal)">
                                      <p:cBhvr>
                                        <p:cTn id="64" dur="500"/>
                                        <p:tgtEl>
                                          <p:spTgt spid="98"/>
                                        </p:tgtEl>
                                      </p:cBhvr>
                                    </p:animEffect>
                                  </p:childTnLst>
                                </p:cTn>
                              </p:par>
                              <p:par>
                                <p:cTn id="65" presetID="3" presetClass="entr" presetSubtype="10" fill="hold" nodeType="withEffect">
                                  <p:stCondLst>
                                    <p:cond delay="0"/>
                                  </p:stCondLst>
                                  <p:childTnLst>
                                    <p:set>
                                      <p:cBhvr>
                                        <p:cTn id="66" dur="1" fill="hold">
                                          <p:stCondLst>
                                            <p:cond delay="0"/>
                                          </p:stCondLst>
                                        </p:cTn>
                                        <p:tgtEl>
                                          <p:spTgt spid="99"/>
                                        </p:tgtEl>
                                        <p:attrNameLst>
                                          <p:attrName>style.visibility</p:attrName>
                                        </p:attrNameLst>
                                      </p:cBhvr>
                                      <p:to>
                                        <p:strVal val="visible"/>
                                      </p:to>
                                    </p:set>
                                    <p:animEffect transition="in" filter="blinds(horizontal)">
                                      <p:cBhvr>
                                        <p:cTn id="67" dur="500"/>
                                        <p:tgtEl>
                                          <p:spTgt spid="99"/>
                                        </p:tgtEl>
                                      </p:cBhvr>
                                    </p:animEffect>
                                  </p:childTnLst>
                                </p:cTn>
                              </p:par>
                              <p:par>
                                <p:cTn id="68" presetID="3" presetClass="entr" presetSubtype="10" fill="hold" nodeType="withEffect">
                                  <p:stCondLst>
                                    <p:cond delay="0"/>
                                  </p:stCondLst>
                                  <p:childTnLst>
                                    <p:set>
                                      <p:cBhvr>
                                        <p:cTn id="69" dur="1" fill="hold">
                                          <p:stCondLst>
                                            <p:cond delay="0"/>
                                          </p:stCondLst>
                                        </p:cTn>
                                        <p:tgtEl>
                                          <p:spTgt spid="100"/>
                                        </p:tgtEl>
                                        <p:attrNameLst>
                                          <p:attrName>style.visibility</p:attrName>
                                        </p:attrNameLst>
                                      </p:cBhvr>
                                      <p:to>
                                        <p:strVal val="visible"/>
                                      </p:to>
                                    </p:set>
                                    <p:animEffect transition="in" filter="blinds(horizontal)">
                                      <p:cBhvr>
                                        <p:cTn id="7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7" grpId="0"/>
      <p:bldP spid="89" grpId="0" animBg="1"/>
      <p:bldP spid="90" grpId="0" animBg="1"/>
      <p:bldP spid="91" grpId="0" animBg="1"/>
      <p:bldP spid="92" grpId="0" animBg="1"/>
      <p:bldP spid="93" grpId="0" animBg="1"/>
      <p:bldP spid="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Wrapper Generalization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as Beam Search</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Initialize wrapper from first record</a:t>
            </a:r>
          </a:p>
          <a:p>
            <a:pPr marL="514350" indent="-514350">
              <a:buFont typeface="+mj-lt"/>
              <a:buAutoNum type="arabicPeriod"/>
            </a:pPr>
            <a:r>
              <a:rPr lang="en-US" dirty="0" smtClean="0"/>
              <a:t>Apply predefined set of wrapper adjustments</a:t>
            </a:r>
          </a:p>
          <a:p>
            <a:pPr marL="514350" indent="-514350">
              <a:buFont typeface="+mj-lt"/>
              <a:buAutoNum type="arabicPeriod"/>
            </a:pPr>
            <a:r>
              <a:rPr lang="en-US" dirty="0" smtClean="0"/>
              <a:t>Score alternate wrappers with:</a:t>
            </a:r>
          </a:p>
          <a:p>
            <a:pPr marL="914400" lvl="1" indent="-514350"/>
            <a:r>
              <a:rPr lang="en-US" dirty="0" smtClean="0"/>
              <a:t>“Prior” (is like known list structure)</a:t>
            </a:r>
          </a:p>
          <a:p>
            <a:pPr marL="914400" lvl="1" indent="-514350"/>
            <a:r>
              <a:rPr lang="en-US" dirty="0" smtClean="0"/>
              <a:t>“Likelihood” (how well they match next text)</a:t>
            </a:r>
          </a:p>
          <a:p>
            <a:pPr marL="514350" indent="-514350">
              <a:buFont typeface="+mj-lt"/>
              <a:buAutoNum type="arabicPeriod"/>
            </a:pPr>
            <a:r>
              <a:rPr lang="en-US" dirty="0" smtClean="0"/>
              <a:t>Add best to wrapper set</a:t>
            </a:r>
          </a:p>
          <a:p>
            <a:pPr marL="514350" indent="-514350">
              <a:buFont typeface="+mj-lt"/>
              <a:buAutoNum type="arabicPeriod"/>
            </a:pPr>
            <a:r>
              <a:rPr lang="en-US" dirty="0" smtClean="0"/>
              <a:t>Repeat until end of list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grpSp>
        <p:nvGrpSpPr>
          <p:cNvPr id="5"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Mapping Sequential Labels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to Predicates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grpSp>
        <p:nvGrpSpPr>
          <p:cNvPr id="67" name="Group 66"/>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
        <p:nvSpPr>
          <p:cNvPr id="12" name="TextBox 11"/>
          <p:cNvSpPr txBox="1"/>
          <p:nvPr/>
        </p:nvSpPr>
        <p:spPr>
          <a:xfrm>
            <a:off x="4876800" y="4189274"/>
            <a:ext cx="3505200" cy="1754326"/>
          </a:xfrm>
          <a:prstGeom prst="rect">
            <a:avLst/>
          </a:prstGeom>
          <a:solidFill>
            <a:schemeClr val="bg1"/>
          </a:solidFill>
        </p:spPr>
        <p:txBody>
          <a:bodyPr wrap="square" rtlCol="0">
            <a:spAutoFit/>
          </a:bodyPr>
          <a:lstStyle/>
          <a:p>
            <a:r>
              <a:rPr lang="en-US" dirty="0" smtClean="0"/>
              <a:t>Child(</a:t>
            </a:r>
            <a:r>
              <a:rPr lang="en-US" dirty="0" smtClean="0">
                <a:solidFill>
                  <a:schemeClr val="accent1"/>
                </a:solidFill>
              </a:rPr>
              <a:t>child</a:t>
            </a:r>
            <a:r>
              <a:rPr lang="en-US" baseline="-25000" dirty="0" smtClean="0">
                <a:solidFill>
                  <a:schemeClr val="accent1"/>
                </a:solidFill>
              </a:rPr>
              <a:t>1</a:t>
            </a:r>
            <a:r>
              <a:rPr lang="en-US" dirty="0" smtClean="0"/>
              <a:t>)</a:t>
            </a:r>
          </a:p>
          <a:p>
            <a:r>
              <a:rPr lang="en-US" dirty="0" smtClean="0"/>
              <a:t>Child-ChildNumber(</a:t>
            </a:r>
            <a:r>
              <a:rPr lang="en-US" dirty="0" smtClean="0">
                <a:solidFill>
                  <a:schemeClr val="accent1"/>
                </a:solidFill>
              </a:rPr>
              <a:t>child</a:t>
            </a:r>
            <a:r>
              <a:rPr lang="en-US" baseline="-25000" dirty="0" smtClean="0">
                <a:solidFill>
                  <a:schemeClr val="accent1"/>
                </a:solidFill>
              </a:rPr>
              <a:t>1</a:t>
            </a:r>
            <a:r>
              <a:rPr lang="en-US" dirty="0" smtClean="0"/>
              <a:t>, “</a:t>
            </a:r>
            <a:r>
              <a:rPr lang="en-US" dirty="0" smtClean="0">
                <a:solidFill>
                  <a:schemeClr val="accent6">
                    <a:lumMod val="75000"/>
                  </a:schemeClr>
                </a:solidFill>
              </a:rPr>
              <a:t>1</a:t>
            </a:r>
            <a:r>
              <a:rPr lang="en-US" dirty="0" smtClean="0"/>
              <a:t>”)</a:t>
            </a:r>
          </a:p>
          <a:p>
            <a:r>
              <a:rPr lang="en-US" dirty="0" smtClean="0"/>
              <a:t>Child-Name(</a:t>
            </a:r>
            <a:r>
              <a:rPr lang="en-US" dirty="0" smtClean="0">
                <a:solidFill>
                  <a:schemeClr val="accent1"/>
                </a:solidFill>
              </a:rPr>
              <a:t>child</a:t>
            </a:r>
            <a:r>
              <a:rPr lang="en-US" baseline="-25000" dirty="0" smtClean="0">
                <a:solidFill>
                  <a:schemeClr val="accent1"/>
                </a:solidFill>
              </a:rPr>
              <a:t>1</a:t>
            </a:r>
            <a:r>
              <a:rPr lang="en-US" dirty="0" smtClean="0"/>
              <a:t>, </a:t>
            </a:r>
            <a:r>
              <a:rPr lang="en-US" dirty="0" smtClean="0">
                <a:solidFill>
                  <a:schemeClr val="accent1"/>
                </a:solidFill>
              </a:rPr>
              <a:t>name</a:t>
            </a:r>
            <a:r>
              <a:rPr lang="en-US" baseline="-25000" dirty="0" smtClean="0">
                <a:solidFill>
                  <a:schemeClr val="accent1"/>
                </a:solidFill>
              </a:rPr>
              <a:t>1</a:t>
            </a:r>
            <a:r>
              <a:rPr lang="en-US" dirty="0" smtClean="0"/>
              <a:t>)</a:t>
            </a:r>
          </a:p>
          <a:p>
            <a:r>
              <a:rPr lang="en-US" dirty="0" smtClean="0"/>
              <a:t>Name-</a:t>
            </a:r>
            <a:r>
              <a:rPr lang="en-US" dirty="0" err="1" smtClean="0"/>
              <a:t>GivenName</a:t>
            </a:r>
            <a:r>
              <a:rPr lang="en-US" dirty="0" smtClean="0"/>
              <a:t>(</a:t>
            </a:r>
            <a:r>
              <a:rPr lang="en-US" dirty="0" smtClean="0">
                <a:solidFill>
                  <a:schemeClr val="accent1"/>
                </a:solidFill>
              </a:rPr>
              <a:t>name</a:t>
            </a:r>
            <a:r>
              <a:rPr lang="en-US" baseline="-25000" dirty="0" smtClean="0">
                <a:solidFill>
                  <a:schemeClr val="accent1"/>
                </a:solidFill>
              </a:rPr>
              <a:t>1</a:t>
            </a:r>
            <a:r>
              <a:rPr lang="en-US" dirty="0" smtClean="0"/>
              <a:t>, “</a:t>
            </a:r>
            <a:r>
              <a:rPr lang="en-US" dirty="0" smtClean="0">
                <a:solidFill>
                  <a:schemeClr val="accent6">
                    <a:lumMod val="75000"/>
                  </a:schemeClr>
                </a:solidFill>
              </a:rPr>
              <a:t>Sarah</a:t>
            </a:r>
            <a:r>
              <a:rPr lang="en-US" dirty="0" smtClean="0"/>
              <a:t>”)</a:t>
            </a:r>
          </a:p>
          <a:p>
            <a:r>
              <a:rPr lang="en-US" dirty="0" smtClean="0"/>
              <a:t>Child-</a:t>
            </a:r>
            <a:r>
              <a:rPr lang="en-US" dirty="0" err="1" smtClean="0"/>
              <a:t>BirthDate</a:t>
            </a:r>
            <a:r>
              <a:rPr lang="en-US" dirty="0" smtClean="0"/>
              <a:t>(</a:t>
            </a:r>
            <a:r>
              <a:rPr lang="en-US" dirty="0" smtClean="0">
                <a:solidFill>
                  <a:schemeClr val="accent1"/>
                </a:solidFill>
              </a:rPr>
              <a:t>child</a:t>
            </a:r>
            <a:r>
              <a:rPr lang="en-US" baseline="-25000" dirty="0" smtClean="0">
                <a:solidFill>
                  <a:schemeClr val="accent1"/>
                </a:solidFill>
              </a:rPr>
              <a:t>1</a:t>
            </a:r>
            <a:r>
              <a:rPr lang="en-US" dirty="0" smtClean="0"/>
              <a:t>, </a:t>
            </a:r>
            <a:r>
              <a:rPr lang="en-US" dirty="0" smtClean="0">
                <a:solidFill>
                  <a:schemeClr val="accent1"/>
                </a:solidFill>
              </a:rPr>
              <a:t>date</a:t>
            </a:r>
            <a:r>
              <a:rPr lang="en-US" baseline="-25000" dirty="0" smtClean="0">
                <a:solidFill>
                  <a:schemeClr val="accent1"/>
                </a:solidFill>
              </a:rPr>
              <a:t>1</a:t>
            </a:r>
            <a:r>
              <a:rPr lang="en-US" dirty="0" smtClean="0"/>
              <a:t>)</a:t>
            </a:r>
          </a:p>
          <a:p>
            <a:r>
              <a:rPr lang="en-US" dirty="0" err="1" smtClean="0"/>
              <a:t>BirthDate</a:t>
            </a:r>
            <a:r>
              <a:rPr lang="en-US" dirty="0" smtClean="0"/>
              <a:t>-Year(</a:t>
            </a:r>
            <a:r>
              <a:rPr lang="en-US" dirty="0" smtClean="0">
                <a:solidFill>
                  <a:schemeClr val="accent1"/>
                </a:solidFill>
              </a:rPr>
              <a:t>date</a:t>
            </a:r>
            <a:r>
              <a:rPr lang="en-US" baseline="-25000" dirty="0" smtClean="0">
                <a:solidFill>
                  <a:schemeClr val="accent1"/>
                </a:solidFill>
              </a:rPr>
              <a:t>1</a:t>
            </a:r>
            <a:r>
              <a:rPr lang="en-US" dirty="0" smtClean="0"/>
              <a:t>, “</a:t>
            </a:r>
            <a:r>
              <a:rPr lang="en-US" dirty="0" smtClean="0">
                <a:solidFill>
                  <a:schemeClr val="accent6">
                    <a:lumMod val="75000"/>
                  </a:schemeClr>
                </a:solidFill>
              </a:rPr>
              <a:t>1797</a:t>
            </a:r>
            <a:r>
              <a:rPr lang="en-US" dirty="0" smtClean="0"/>
              <a:t>”)</a:t>
            </a:r>
          </a:p>
        </p:txBody>
      </p:sp>
      <p:sp>
        <p:nvSpPr>
          <p:cNvPr id="15" name="TextBox 14"/>
          <p:cNvSpPr txBox="1"/>
          <p:nvPr/>
        </p:nvSpPr>
        <p:spPr>
          <a:xfrm>
            <a:off x="1676400" y="2656344"/>
            <a:ext cx="5791200" cy="923330"/>
          </a:xfrm>
          <a:prstGeom prst="rect">
            <a:avLst/>
          </a:prstGeom>
          <a:solidFill>
            <a:schemeClr val="bg1"/>
          </a:solidFill>
        </p:spPr>
        <p:txBody>
          <a:bodyPr wrap="square" rtlCol="0">
            <a:spAutoFit/>
          </a:bodyPr>
          <a:lstStyle/>
          <a:p>
            <a:r>
              <a:rPr lang="en-US" dirty="0" smtClean="0">
                <a:solidFill>
                  <a:schemeClr val="bg1">
                    <a:lumMod val="50000"/>
                  </a:schemeClr>
                </a:solidFill>
              </a:rPr>
              <a:t>&lt;</a:t>
            </a:r>
            <a:r>
              <a:rPr lang="en-US" dirty="0" err="1" smtClean="0">
                <a:solidFill>
                  <a:schemeClr val="bg1">
                    <a:lumMod val="50000"/>
                  </a:schemeClr>
                </a:solidFill>
              </a:rPr>
              <a:t>Child.ChildNumber</a:t>
            </a:r>
            <a:r>
              <a:rPr lang="en-US" dirty="0" smtClean="0">
                <a:solidFill>
                  <a:schemeClr val="bg1">
                    <a:lumMod val="50000"/>
                  </a:schemeClr>
                </a:solidFill>
              </a:rPr>
              <a:t>&gt;</a:t>
            </a:r>
            <a:r>
              <a:rPr lang="en-US" dirty="0" smtClean="0">
                <a:solidFill>
                  <a:schemeClr val="accent6">
                    <a:lumMod val="75000"/>
                  </a:schemeClr>
                </a:solidFill>
              </a:rPr>
              <a:t>1</a:t>
            </a:r>
            <a:r>
              <a:rPr lang="en-US" dirty="0" smtClean="0">
                <a:solidFill>
                  <a:schemeClr val="bg1">
                    <a:lumMod val="50000"/>
                  </a:schemeClr>
                </a:solidFill>
              </a:rPr>
              <a:t>&lt;/</a:t>
            </a:r>
            <a:r>
              <a:rPr lang="en-US" dirty="0" err="1" smtClean="0">
                <a:solidFill>
                  <a:schemeClr val="bg1">
                    <a:lumMod val="50000"/>
                  </a:schemeClr>
                </a:solidFill>
              </a:rPr>
              <a:t>Child.ChildNumber</a:t>
            </a:r>
            <a:r>
              <a:rPr lang="en-US" dirty="0" smtClean="0">
                <a:solidFill>
                  <a:schemeClr val="bg1">
                    <a:lumMod val="50000"/>
                  </a:schemeClr>
                </a:solidFill>
              </a:rPr>
              <a:t>&gt;</a:t>
            </a:r>
            <a:r>
              <a:rPr lang="en-US" dirty="0" smtClean="0">
                <a:solidFill>
                  <a:schemeClr val="accent6">
                    <a:lumMod val="75000"/>
                  </a:schemeClr>
                </a:solidFill>
              </a:rPr>
              <a:t>.</a:t>
            </a:r>
            <a:r>
              <a:rPr lang="en-US" dirty="0" smtClean="0"/>
              <a:t> </a:t>
            </a:r>
            <a:r>
              <a:rPr lang="en-US" dirty="0" smtClean="0">
                <a:solidFill>
                  <a:schemeClr val="bg1">
                    <a:lumMod val="50000"/>
                  </a:schemeClr>
                </a:solidFill>
              </a:rPr>
              <a:t>&lt;</a:t>
            </a:r>
            <a:r>
              <a:rPr lang="en-US" dirty="0" err="1" smtClean="0">
                <a:solidFill>
                  <a:schemeClr val="bg1">
                    <a:lumMod val="50000"/>
                  </a:schemeClr>
                </a:solidFill>
              </a:rPr>
              <a:t>Child.Name.GivenName</a:t>
            </a:r>
            <a:r>
              <a:rPr lang="en-US" dirty="0" smtClean="0">
                <a:solidFill>
                  <a:schemeClr val="bg1">
                    <a:lumMod val="50000"/>
                  </a:schemeClr>
                </a:solidFill>
              </a:rPr>
              <a:t>&gt;</a:t>
            </a:r>
            <a:r>
              <a:rPr lang="en-US" dirty="0" smtClean="0">
                <a:solidFill>
                  <a:schemeClr val="accent6">
                    <a:lumMod val="75000"/>
                  </a:schemeClr>
                </a:solidFill>
              </a:rPr>
              <a:t>Sarah</a:t>
            </a:r>
            <a:r>
              <a:rPr lang="en-US" dirty="0" smtClean="0">
                <a:solidFill>
                  <a:schemeClr val="bg1">
                    <a:lumMod val="50000"/>
                  </a:schemeClr>
                </a:solidFill>
              </a:rPr>
              <a:t>&lt;/</a:t>
            </a:r>
            <a:r>
              <a:rPr lang="en-US" dirty="0" err="1" smtClean="0">
                <a:solidFill>
                  <a:schemeClr val="bg1">
                    <a:lumMod val="50000"/>
                  </a:schemeClr>
                </a:solidFill>
              </a:rPr>
              <a:t>Child.Name.GivenName</a:t>
            </a:r>
            <a:r>
              <a:rPr lang="en-US" dirty="0" smtClean="0">
                <a:solidFill>
                  <a:schemeClr val="bg1">
                    <a:lumMod val="50000"/>
                  </a:schemeClr>
                </a:solidFill>
              </a:rPr>
              <a:t>&gt;</a:t>
            </a:r>
            <a:r>
              <a:rPr lang="en-US" dirty="0" smtClean="0">
                <a:solidFill>
                  <a:schemeClr val="accent6">
                    <a:lumMod val="75000"/>
                  </a:schemeClr>
                </a:solidFill>
              </a:rPr>
              <a:t>,</a:t>
            </a:r>
            <a:r>
              <a:rPr lang="en-US" dirty="0" smtClean="0"/>
              <a:t> </a:t>
            </a:r>
            <a:r>
              <a:rPr lang="en-US" dirty="0" smtClean="0">
                <a:solidFill>
                  <a:schemeClr val="accent6">
                    <a:lumMod val="75000"/>
                  </a:schemeClr>
                </a:solidFill>
              </a:rPr>
              <a:t>b. </a:t>
            </a:r>
            <a:r>
              <a:rPr lang="en-US" dirty="0" smtClean="0">
                <a:solidFill>
                  <a:schemeClr val="bg1">
                    <a:lumMod val="50000"/>
                  </a:schemeClr>
                </a:solidFill>
              </a:rPr>
              <a:t>&lt;</a:t>
            </a:r>
            <a:r>
              <a:rPr lang="en-US" dirty="0" err="1" smtClean="0">
                <a:solidFill>
                  <a:schemeClr val="bg1">
                    <a:lumMod val="50000"/>
                  </a:schemeClr>
                </a:solidFill>
              </a:rPr>
              <a:t>Child.BirthDate.Year</a:t>
            </a:r>
            <a:r>
              <a:rPr lang="en-US" dirty="0" smtClean="0">
                <a:solidFill>
                  <a:schemeClr val="bg1">
                    <a:lumMod val="50000"/>
                  </a:schemeClr>
                </a:solidFill>
              </a:rPr>
              <a:t>&gt;</a:t>
            </a:r>
            <a:r>
              <a:rPr lang="en-US" dirty="0" smtClean="0">
                <a:solidFill>
                  <a:schemeClr val="accent6">
                    <a:lumMod val="75000"/>
                  </a:schemeClr>
                </a:solidFill>
              </a:rPr>
              <a:t>1797</a:t>
            </a:r>
            <a:r>
              <a:rPr lang="en-US" dirty="0" smtClean="0">
                <a:solidFill>
                  <a:schemeClr val="bg1">
                    <a:lumMod val="50000"/>
                  </a:schemeClr>
                </a:solidFill>
              </a:rPr>
              <a:t>&lt;/</a:t>
            </a:r>
            <a:r>
              <a:rPr lang="en-US" dirty="0" err="1" smtClean="0">
                <a:solidFill>
                  <a:schemeClr val="bg1">
                    <a:lumMod val="50000"/>
                  </a:schemeClr>
                </a:solidFill>
              </a:rPr>
              <a:t>Child.BirthDate.Year</a:t>
            </a:r>
            <a:r>
              <a:rPr lang="en-US" dirty="0" smtClean="0">
                <a:solidFill>
                  <a:schemeClr val="bg1">
                    <a:lumMod val="50000"/>
                  </a:schemeClr>
                </a:solidFill>
              </a:rPr>
              <a:t>&gt;</a:t>
            </a:r>
            <a:r>
              <a:rPr lang="en-US" dirty="0" smtClean="0">
                <a:solidFill>
                  <a:schemeClr val="accent6">
                    <a:lumMod val="75000"/>
                  </a:schemeClr>
                </a:solidFill>
              </a:rPr>
              <a:t>.</a:t>
            </a:r>
          </a:p>
        </p:txBody>
      </p:sp>
      <p:pic>
        <p:nvPicPr>
          <p:cNvPr id="41" name="Picture 3" descr="C:\My Dropbox\Projects\School\Presentations\2012.12 Dissertation Proposal\Pictures\ListReader\Child List, Simple, Ontology.png"/>
          <p:cNvPicPr>
            <a:picLocks noChangeAspect="1" noChangeArrowheads="1"/>
          </p:cNvPicPr>
          <p:nvPr/>
        </p:nvPicPr>
        <p:blipFill>
          <a:blip r:embed="rId3" cstate="print"/>
          <a:stretch>
            <a:fillRect/>
          </a:stretch>
        </p:blipFill>
        <p:spPr bwMode="auto">
          <a:xfrm>
            <a:off x="685800" y="4265474"/>
            <a:ext cx="3445564" cy="1487227"/>
          </a:xfrm>
          <a:prstGeom prst="rect">
            <a:avLst/>
          </a:prstGeom>
          <a:noFill/>
        </p:spPr>
      </p:pic>
      <p:cxnSp>
        <p:nvCxnSpPr>
          <p:cNvPr id="45" name="Straight Arrow Connector 44"/>
          <p:cNvCxnSpPr/>
          <p:nvPr/>
        </p:nvCxnSpPr>
        <p:spPr>
          <a:xfrm>
            <a:off x="2895600" y="3657600"/>
            <a:ext cx="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267200" y="5103674"/>
            <a:ext cx="457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762000" y="1752600"/>
            <a:ext cx="16002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Child.ChildNumber</a:t>
            </a:r>
            <a:endParaRPr lang="en-US" sz="1400" dirty="0">
              <a:solidFill>
                <a:schemeClr val="tx1"/>
              </a:solidFill>
            </a:endParaRPr>
          </a:p>
        </p:txBody>
      </p:sp>
      <p:sp>
        <p:nvSpPr>
          <p:cNvPr id="23" name="Rounded Rectangle 22"/>
          <p:cNvSpPr/>
          <p:nvPr/>
        </p:nvSpPr>
        <p:spPr>
          <a:xfrm>
            <a:off x="2590800" y="1752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4" name="Rounded Rectangle 23"/>
          <p:cNvSpPr/>
          <p:nvPr/>
        </p:nvSpPr>
        <p:spPr>
          <a:xfrm>
            <a:off x="2971800" y="1752600"/>
            <a:ext cx="19812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Child.Name.GivenName</a:t>
            </a:r>
            <a:endParaRPr lang="en-US" sz="1400" dirty="0">
              <a:solidFill>
                <a:schemeClr val="tx1"/>
              </a:solidFill>
            </a:endParaRPr>
          </a:p>
        </p:txBody>
      </p:sp>
      <p:sp>
        <p:nvSpPr>
          <p:cNvPr id="25" name="Rounded Rectangle 24"/>
          <p:cNvSpPr/>
          <p:nvPr/>
        </p:nvSpPr>
        <p:spPr>
          <a:xfrm>
            <a:off x="6279396" y="17526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26" name="Rounded Rectangle 25"/>
          <p:cNvSpPr/>
          <p:nvPr/>
        </p:nvSpPr>
        <p:spPr>
          <a:xfrm>
            <a:off x="5181600" y="1752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7" name="Rounded Rectangle 26"/>
          <p:cNvSpPr/>
          <p:nvPr/>
        </p:nvSpPr>
        <p:spPr>
          <a:xfrm>
            <a:off x="8153400" y="1752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8" name="Rounded Rectangle 27"/>
          <p:cNvSpPr/>
          <p:nvPr/>
        </p:nvSpPr>
        <p:spPr>
          <a:xfrm>
            <a:off x="5943600" y="1752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9" name="Rounded Rectangle 28"/>
          <p:cNvSpPr/>
          <p:nvPr/>
        </p:nvSpPr>
        <p:spPr>
          <a:xfrm>
            <a:off x="5562600" y="1752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endParaRPr lang="en-US" sz="1400" dirty="0">
              <a:solidFill>
                <a:schemeClr val="tx1"/>
              </a:solidFill>
            </a:endParaRPr>
          </a:p>
        </p:txBody>
      </p:sp>
      <p:sp>
        <p:nvSpPr>
          <p:cNvPr id="30" name="Rounded Rectangle 29"/>
          <p:cNvSpPr/>
          <p:nvPr/>
        </p:nvSpPr>
        <p:spPr>
          <a:xfrm>
            <a:off x="152400" y="17526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31" name="Rounded Rectangle 30"/>
          <p:cNvSpPr/>
          <p:nvPr/>
        </p:nvSpPr>
        <p:spPr>
          <a:xfrm>
            <a:off x="8534400" y="17526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32" name="Straight Arrow Connector 31"/>
          <p:cNvCxnSpPr/>
          <p:nvPr/>
        </p:nvCxnSpPr>
        <p:spPr>
          <a:xfrm>
            <a:off x="5334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7432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9530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3340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7150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96000" y="19050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955796" y="1905000"/>
            <a:ext cx="1976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3058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362200" y="1905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572000" y="2182240"/>
            <a:ext cx="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linds(horizontal)">
                                      <p:cBhvr>
                                        <p:cTn id="12" dur="500"/>
                                        <p:tgtEl>
                                          <p:spTgt spid="45"/>
                                        </p:tgtEl>
                                      </p:cBhvr>
                                    </p:animEffect>
                                  </p:childTnLst>
                                </p:cTn>
                              </p:par>
                              <p:par>
                                <p:cTn id="13" presetID="3" presetClass="entr" presetSubtype="1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linds(horizontal)">
                                      <p:cBhvr>
                                        <p:cTn id="1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Weakly Supervised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Wrapper Induction</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Apply wrappers and </a:t>
            </a:r>
            <a:r>
              <a:rPr lang="en-US" dirty="0" err="1" smtClean="0"/>
              <a:t>ontologies</a:t>
            </a:r>
            <a:endParaRPr lang="en-US" dirty="0" smtClean="0"/>
          </a:p>
          <a:p>
            <a:pPr marL="514350" indent="-514350">
              <a:buFont typeface="+mj-lt"/>
              <a:buAutoNum type="arabicPeriod"/>
            </a:pPr>
            <a:r>
              <a:rPr lang="en-US" dirty="0" smtClean="0"/>
              <a:t>Spot list by repeated patterns</a:t>
            </a:r>
          </a:p>
          <a:p>
            <a:pPr marL="514350" indent="-514350">
              <a:buFont typeface="+mj-lt"/>
              <a:buAutoNum type="arabicPeriod"/>
            </a:pPr>
            <a:r>
              <a:rPr lang="en-US" dirty="0" smtClean="0"/>
              <a:t>Find best ontology fragments for best-labeled record</a:t>
            </a:r>
          </a:p>
          <a:p>
            <a:pPr marL="514350" indent="-514350">
              <a:buFont typeface="+mj-lt"/>
              <a:buAutoNum type="arabicPeriod"/>
            </a:pPr>
            <a:r>
              <a:rPr lang="en-US" dirty="0" smtClean="0"/>
              <a:t>Generalize wrapper</a:t>
            </a:r>
          </a:p>
          <a:p>
            <a:pPr marL="914400" lvl="1" indent="-514350"/>
            <a:r>
              <a:rPr lang="en-US" dirty="0" smtClean="0"/>
              <a:t>Both above and below</a:t>
            </a:r>
          </a:p>
          <a:p>
            <a:pPr marL="914400" lvl="1" indent="-514350"/>
            <a:r>
              <a:rPr lang="en-US" dirty="0" smtClean="0"/>
              <a:t>Active learning without human input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grpSp>
        <p:nvGrpSpPr>
          <p:cNvPr id="5"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771" y="1905000"/>
            <a:ext cx="8900808" cy="1964988"/>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Knowledge from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Previously Wrapped Lists</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grpSp>
        <p:nvGrpSpPr>
          <p:cNvPr id="5"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pic>
        <p:nvPicPr>
          <p:cNvPr id="2050" name="Picture 2" descr="C:\My Dropbox\Projects\School\Presentations\2012.12 Dissertation Proposal\Pictures\ListReader\Child List 1, Input Scenario 2.png"/>
          <p:cNvPicPr>
            <a:picLocks noChangeAspect="1" noChangeArrowheads="1"/>
          </p:cNvPicPr>
          <p:nvPr/>
        </p:nvPicPr>
        <p:blipFill>
          <a:blip r:embed="rId3" cstate="print"/>
          <a:srcRect/>
          <a:stretch>
            <a:fillRect/>
          </a:stretch>
        </p:blipFill>
        <p:spPr bwMode="auto">
          <a:xfrm>
            <a:off x="1189056" y="2013626"/>
            <a:ext cx="6970712" cy="393700"/>
          </a:xfrm>
          <a:prstGeom prst="rect">
            <a:avLst/>
          </a:prstGeom>
          <a:noFill/>
        </p:spPr>
      </p:pic>
      <p:pic>
        <p:nvPicPr>
          <p:cNvPr id="2051" name="Picture 3" descr="C:\My Dropbox\Projects\School\Presentations\2012.12 Dissertation Proposal\Pictures\ListReader\Index, Input Scenario 2.png"/>
          <p:cNvPicPr>
            <a:picLocks noChangeAspect="1" noChangeArrowheads="1"/>
          </p:cNvPicPr>
          <p:nvPr/>
        </p:nvPicPr>
        <p:blipFill>
          <a:blip r:embed="rId4" cstate="print"/>
          <a:srcRect/>
          <a:stretch>
            <a:fillRect/>
          </a:stretch>
        </p:blipFill>
        <p:spPr bwMode="auto">
          <a:xfrm>
            <a:off x="1231900" y="4953000"/>
            <a:ext cx="3111500" cy="330200"/>
          </a:xfrm>
          <a:prstGeom prst="rect">
            <a:avLst/>
          </a:prstGeom>
          <a:noFill/>
        </p:spPr>
      </p:pic>
      <p:sp>
        <p:nvSpPr>
          <p:cNvPr id="16" name="Rounded Rectangle 15"/>
          <p:cNvSpPr/>
          <p:nvPr/>
        </p:nvSpPr>
        <p:spPr>
          <a:xfrm>
            <a:off x="2484456" y="2699426"/>
            <a:ext cx="10668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Child.ChildNumber</a:t>
            </a:r>
            <a:endParaRPr lang="en-US" sz="1400" dirty="0">
              <a:solidFill>
                <a:schemeClr val="tx1"/>
              </a:solidFill>
            </a:endParaRPr>
          </a:p>
        </p:txBody>
      </p:sp>
      <p:sp>
        <p:nvSpPr>
          <p:cNvPr id="17" name="Rounded Rectangle 16"/>
          <p:cNvSpPr/>
          <p:nvPr/>
        </p:nvSpPr>
        <p:spPr>
          <a:xfrm>
            <a:off x="3856056" y="27756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18" name="Rounded Rectangle 17"/>
          <p:cNvSpPr/>
          <p:nvPr/>
        </p:nvSpPr>
        <p:spPr>
          <a:xfrm>
            <a:off x="4237056" y="2699426"/>
            <a:ext cx="12192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Child.Name.GivenName</a:t>
            </a:r>
            <a:endParaRPr lang="en-US" sz="1400" dirty="0">
              <a:solidFill>
                <a:schemeClr val="tx1"/>
              </a:solidFill>
            </a:endParaRPr>
          </a:p>
        </p:txBody>
      </p:sp>
      <p:sp>
        <p:nvSpPr>
          <p:cNvPr id="19" name="Rounded Rectangle 18"/>
          <p:cNvSpPr/>
          <p:nvPr/>
        </p:nvSpPr>
        <p:spPr>
          <a:xfrm>
            <a:off x="6858852" y="2699426"/>
            <a:ext cx="1416804"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20" name="Rounded Rectangle 19"/>
          <p:cNvSpPr/>
          <p:nvPr/>
        </p:nvSpPr>
        <p:spPr>
          <a:xfrm>
            <a:off x="5761056" y="27756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1" name="Rounded Rectangle 20"/>
          <p:cNvSpPr/>
          <p:nvPr/>
        </p:nvSpPr>
        <p:spPr>
          <a:xfrm>
            <a:off x="8580456" y="27756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2" name="Rounded Rectangle 21"/>
          <p:cNvSpPr/>
          <p:nvPr/>
        </p:nvSpPr>
        <p:spPr>
          <a:xfrm>
            <a:off x="6523056" y="27756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3" name="Rounded Rectangle 22"/>
          <p:cNvSpPr/>
          <p:nvPr/>
        </p:nvSpPr>
        <p:spPr>
          <a:xfrm>
            <a:off x="6142056" y="27756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endParaRPr lang="en-US" sz="1400" dirty="0">
              <a:solidFill>
                <a:schemeClr val="tx1"/>
              </a:solidFill>
            </a:endParaRPr>
          </a:p>
        </p:txBody>
      </p:sp>
      <p:sp>
        <p:nvSpPr>
          <p:cNvPr id="24" name="Rounded Rectangle 23"/>
          <p:cNvSpPr/>
          <p:nvPr/>
        </p:nvSpPr>
        <p:spPr>
          <a:xfrm>
            <a:off x="1874856" y="2775626"/>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26" name="Straight Arrow Connector 25"/>
          <p:cNvCxnSpPr/>
          <p:nvPr/>
        </p:nvCxnSpPr>
        <p:spPr>
          <a:xfrm>
            <a:off x="2255856" y="29280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008456" y="29280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3"/>
            <a:endCxn id="20" idx="1"/>
          </p:cNvCxnSpPr>
          <p:nvPr/>
        </p:nvCxnSpPr>
        <p:spPr>
          <a:xfrm>
            <a:off x="5456256" y="2928026"/>
            <a:ext cx="304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913456" y="29280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94456" y="29280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675456" y="2928026"/>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9" idx="3"/>
            <a:endCxn id="21" idx="1"/>
          </p:cNvCxnSpPr>
          <p:nvPr/>
        </p:nvCxnSpPr>
        <p:spPr>
          <a:xfrm>
            <a:off x="8275656" y="2928026"/>
            <a:ext cx="304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21" idx="3"/>
          </p:cNvCxnSpPr>
          <p:nvPr/>
        </p:nvCxnSpPr>
        <p:spPr>
          <a:xfrm>
            <a:off x="8732856" y="2928026"/>
            <a:ext cx="228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6" idx="3"/>
            <a:endCxn id="17" idx="1"/>
          </p:cNvCxnSpPr>
          <p:nvPr/>
        </p:nvCxnSpPr>
        <p:spPr>
          <a:xfrm>
            <a:off x="3551256" y="2928026"/>
            <a:ext cx="304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2052" name="Picture 4" descr="C:\My Dropbox\Projects\School\Presentations\2012.12 Dissertation Proposal\Pictures\ListReader\Index, Ontology.png"/>
          <p:cNvPicPr>
            <a:picLocks noChangeAspect="1" noChangeArrowheads="1"/>
          </p:cNvPicPr>
          <p:nvPr/>
        </p:nvPicPr>
        <p:blipFill>
          <a:blip r:embed="rId5" cstate="print"/>
          <a:srcRect/>
          <a:stretch>
            <a:fillRect/>
          </a:stretch>
        </p:blipFill>
        <p:spPr bwMode="auto">
          <a:xfrm>
            <a:off x="4419600" y="4188142"/>
            <a:ext cx="3048000" cy="1828800"/>
          </a:xfrm>
          <a:prstGeom prst="rect">
            <a:avLst/>
          </a:prstGeom>
          <a:noFill/>
        </p:spPr>
      </p:pic>
      <p:sp>
        <p:nvSpPr>
          <p:cNvPr id="35" name="Rounded Rectangle 34"/>
          <p:cNvSpPr/>
          <p:nvPr/>
        </p:nvSpPr>
        <p:spPr>
          <a:xfrm>
            <a:off x="1067652" y="3309026"/>
            <a:ext cx="1493004"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Child.DeathDate.Year</a:t>
            </a:r>
            <a:endParaRPr lang="en-US" sz="1400" dirty="0">
              <a:solidFill>
                <a:schemeClr val="tx1"/>
              </a:solidFill>
            </a:endParaRPr>
          </a:p>
        </p:txBody>
      </p:sp>
      <p:sp>
        <p:nvSpPr>
          <p:cNvPr id="37" name="Rounded Rectangle 36"/>
          <p:cNvSpPr/>
          <p:nvPr/>
        </p:nvSpPr>
        <p:spPr>
          <a:xfrm>
            <a:off x="2865456" y="33852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38" name="Rounded Rectangle 37"/>
          <p:cNvSpPr/>
          <p:nvPr/>
        </p:nvSpPr>
        <p:spPr>
          <a:xfrm>
            <a:off x="731856" y="33852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39" name="Rounded Rectangle 38"/>
          <p:cNvSpPr/>
          <p:nvPr/>
        </p:nvSpPr>
        <p:spPr>
          <a:xfrm>
            <a:off x="350856" y="33852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a:t>
            </a:r>
            <a:endParaRPr lang="en-US" sz="1400" dirty="0">
              <a:solidFill>
                <a:schemeClr val="tx1"/>
              </a:solidFill>
            </a:endParaRPr>
          </a:p>
        </p:txBody>
      </p:sp>
      <p:sp>
        <p:nvSpPr>
          <p:cNvPr id="40" name="Rounded Rectangle 39"/>
          <p:cNvSpPr/>
          <p:nvPr/>
        </p:nvSpPr>
        <p:spPr>
          <a:xfrm>
            <a:off x="3246456" y="3385226"/>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a:t>
            </a:r>
            <a:endParaRPr lang="en-US" sz="1400" dirty="0">
              <a:solidFill>
                <a:schemeClr val="tx1"/>
              </a:solidFill>
            </a:endParaRPr>
          </a:p>
        </p:txBody>
      </p:sp>
      <p:cxnSp>
        <p:nvCxnSpPr>
          <p:cNvPr id="42" name="Straight Arrow Connector 41"/>
          <p:cNvCxnSpPr>
            <a:endCxn id="39" idx="1"/>
          </p:cNvCxnSpPr>
          <p:nvPr/>
        </p:nvCxnSpPr>
        <p:spPr>
          <a:xfrm>
            <a:off x="198456" y="3232826"/>
            <a:ext cx="1524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03256" y="35376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84256" y="3537626"/>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5" idx="3"/>
            <a:endCxn id="37" idx="1"/>
          </p:cNvCxnSpPr>
          <p:nvPr/>
        </p:nvCxnSpPr>
        <p:spPr>
          <a:xfrm>
            <a:off x="2560656" y="3537626"/>
            <a:ext cx="3048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7" idx="3"/>
            <a:endCxn id="40" idx="1"/>
          </p:cNvCxnSpPr>
          <p:nvPr/>
        </p:nvCxnSpPr>
        <p:spPr>
          <a:xfrm>
            <a:off x="3017856" y="35376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4313256" y="3309026"/>
            <a:ext cx="16764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Child.Spouse.Name.GivenName</a:t>
            </a:r>
            <a:endParaRPr lang="en-US" sz="1400" dirty="0">
              <a:solidFill>
                <a:schemeClr val="tx1"/>
              </a:solidFill>
            </a:endParaRPr>
          </a:p>
        </p:txBody>
      </p:sp>
      <p:sp>
        <p:nvSpPr>
          <p:cNvPr id="48" name="Rounded Rectangle 47"/>
          <p:cNvSpPr/>
          <p:nvPr/>
        </p:nvSpPr>
        <p:spPr>
          <a:xfrm>
            <a:off x="3903072" y="33852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49" name="Rounded Rectangle 48"/>
          <p:cNvSpPr/>
          <p:nvPr/>
        </p:nvSpPr>
        <p:spPr>
          <a:xfrm>
            <a:off x="8123256" y="3385226"/>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52" name="Rounded Rectangle 51"/>
          <p:cNvSpPr/>
          <p:nvPr/>
        </p:nvSpPr>
        <p:spPr>
          <a:xfrm>
            <a:off x="8504256" y="3385226"/>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53" name="Straight Arrow Connector 52"/>
          <p:cNvCxnSpPr>
            <a:stCxn id="40" idx="3"/>
            <a:endCxn id="48" idx="1"/>
          </p:cNvCxnSpPr>
          <p:nvPr/>
        </p:nvCxnSpPr>
        <p:spPr>
          <a:xfrm>
            <a:off x="3627456" y="3537626"/>
            <a:ext cx="27561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8" idx="3"/>
            <a:endCxn id="47" idx="1"/>
          </p:cNvCxnSpPr>
          <p:nvPr/>
        </p:nvCxnSpPr>
        <p:spPr>
          <a:xfrm>
            <a:off x="4055472" y="3537626"/>
            <a:ext cx="25778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77" idx="3"/>
            <a:endCxn id="49" idx="1"/>
          </p:cNvCxnSpPr>
          <p:nvPr/>
        </p:nvCxnSpPr>
        <p:spPr>
          <a:xfrm>
            <a:off x="7894656" y="35376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49" idx="3"/>
            <a:endCxn id="52" idx="1"/>
          </p:cNvCxnSpPr>
          <p:nvPr/>
        </p:nvCxnSpPr>
        <p:spPr>
          <a:xfrm>
            <a:off x="8275656" y="35376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7" name="Rounded Rectangle 76"/>
          <p:cNvSpPr/>
          <p:nvPr/>
        </p:nvSpPr>
        <p:spPr>
          <a:xfrm>
            <a:off x="6218256" y="3309026"/>
            <a:ext cx="16764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Child.Spouse.Name.Surname</a:t>
            </a:r>
            <a:endParaRPr lang="en-US" sz="1400" dirty="0">
              <a:solidFill>
                <a:schemeClr val="tx1"/>
              </a:solidFill>
            </a:endParaRPr>
          </a:p>
        </p:txBody>
      </p:sp>
      <p:cxnSp>
        <p:nvCxnSpPr>
          <p:cNvPr id="79" name="Straight Arrow Connector 78"/>
          <p:cNvCxnSpPr>
            <a:stCxn id="47" idx="3"/>
            <a:endCxn id="77" idx="1"/>
          </p:cNvCxnSpPr>
          <p:nvPr/>
        </p:nvCxnSpPr>
        <p:spPr>
          <a:xfrm>
            <a:off x="5989656" y="3537626"/>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198456" y="3232826"/>
            <a:ext cx="8763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225899" y="4164204"/>
            <a:ext cx="6320413" cy="1909186"/>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List Spotting</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grpSp>
        <p:nvGrpSpPr>
          <p:cNvPr id="3"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
        <p:nvSpPr>
          <p:cNvPr id="90" name="TextBox 89"/>
          <p:cNvSpPr txBox="1"/>
          <p:nvPr/>
        </p:nvSpPr>
        <p:spPr>
          <a:xfrm>
            <a:off x="2512169" y="3271897"/>
            <a:ext cx="4229100" cy="1569660"/>
          </a:xfrm>
          <a:prstGeom prst="rect">
            <a:avLst/>
          </a:prstGeom>
          <a:solidFill>
            <a:schemeClr val="bg1"/>
          </a:solidFill>
        </p:spPr>
        <p:txBody>
          <a:bodyPr wrap="square" rtlCol="0">
            <a:spAutoFit/>
          </a:bodyPr>
          <a:lstStyle/>
          <a:p>
            <a:r>
              <a:rPr lang="fi-FI" sz="3200" dirty="0" smtClean="0"/>
              <a:t>1. Sarah, b. 1797.</a:t>
            </a:r>
          </a:p>
          <a:p>
            <a:r>
              <a:rPr lang="fi-FI" sz="3200" dirty="0" smtClean="0"/>
              <a:t>2. Amy, h. 1799, d. i800.</a:t>
            </a:r>
          </a:p>
          <a:p>
            <a:r>
              <a:rPr lang="fi-FI" sz="3200" dirty="0" smtClean="0"/>
              <a:t>3. John Erastus, b. 1836.</a:t>
            </a:r>
            <a:endParaRPr lang="en-US" sz="3200" dirty="0" smtClean="0"/>
          </a:p>
        </p:txBody>
      </p:sp>
      <p:sp>
        <p:nvSpPr>
          <p:cNvPr id="24" name="Rounded Rectangle 23"/>
          <p:cNvSpPr/>
          <p:nvPr/>
        </p:nvSpPr>
        <p:spPr>
          <a:xfrm flipH="1">
            <a:off x="2810618" y="3394143"/>
            <a:ext cx="107948"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5" name="Rounded Rectangle 24"/>
          <p:cNvSpPr/>
          <p:nvPr/>
        </p:nvSpPr>
        <p:spPr>
          <a:xfrm flipH="1">
            <a:off x="2810618" y="3864043"/>
            <a:ext cx="107948"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6" name="Rounded Rectangle 25"/>
          <p:cNvSpPr/>
          <p:nvPr/>
        </p:nvSpPr>
        <p:spPr>
          <a:xfrm flipH="1">
            <a:off x="2810618" y="4352993"/>
            <a:ext cx="107948"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8" name="Rounded Rectangle 27"/>
          <p:cNvSpPr/>
          <p:nvPr/>
        </p:nvSpPr>
        <p:spPr>
          <a:xfrm>
            <a:off x="2969173" y="3398196"/>
            <a:ext cx="954740" cy="356681"/>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9" name="Rounded Rectangle 28"/>
          <p:cNvSpPr/>
          <p:nvPr/>
        </p:nvSpPr>
        <p:spPr>
          <a:xfrm>
            <a:off x="2975658" y="3907277"/>
            <a:ext cx="741577" cy="356681"/>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0" name="Rounded Rectangle 29"/>
          <p:cNvSpPr/>
          <p:nvPr/>
        </p:nvSpPr>
        <p:spPr>
          <a:xfrm>
            <a:off x="2959023" y="4362856"/>
            <a:ext cx="808825" cy="356681"/>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3" name="Rounded Rectangle 42"/>
          <p:cNvSpPr/>
          <p:nvPr/>
        </p:nvSpPr>
        <p:spPr>
          <a:xfrm flipH="1">
            <a:off x="6465653" y="4349075"/>
            <a:ext cx="107948"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8" name="Rounded Rectangle 47"/>
          <p:cNvSpPr/>
          <p:nvPr/>
        </p:nvSpPr>
        <p:spPr>
          <a:xfrm flipH="1">
            <a:off x="6439032" y="3854586"/>
            <a:ext cx="107948"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0" name="Rounded Rectangle 49"/>
          <p:cNvSpPr/>
          <p:nvPr/>
        </p:nvSpPr>
        <p:spPr>
          <a:xfrm flipH="1">
            <a:off x="5350172" y="3377930"/>
            <a:ext cx="107948"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52" name="Rounded Rectangle 51"/>
          <p:cNvSpPr/>
          <p:nvPr/>
        </p:nvSpPr>
        <p:spPr>
          <a:xfrm>
            <a:off x="1830612" y="2133600"/>
            <a:ext cx="10668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Child.ChildNumber</a:t>
            </a:r>
            <a:endParaRPr lang="en-US" sz="1400" dirty="0">
              <a:solidFill>
                <a:schemeClr val="tx1"/>
              </a:solidFill>
            </a:endParaRPr>
          </a:p>
        </p:txBody>
      </p:sp>
      <p:sp>
        <p:nvSpPr>
          <p:cNvPr id="53" name="Rounded Rectangle 52"/>
          <p:cNvSpPr/>
          <p:nvPr/>
        </p:nvSpPr>
        <p:spPr>
          <a:xfrm>
            <a:off x="3124200" y="22098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54" name="Rounded Rectangle 53"/>
          <p:cNvSpPr/>
          <p:nvPr/>
        </p:nvSpPr>
        <p:spPr>
          <a:xfrm>
            <a:off x="3505200" y="2133600"/>
            <a:ext cx="12192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Child.Name.GivenName</a:t>
            </a:r>
            <a:endParaRPr lang="en-US" sz="1400" dirty="0">
              <a:solidFill>
                <a:schemeClr val="tx1"/>
              </a:solidFill>
            </a:endParaRPr>
          </a:p>
        </p:txBody>
      </p:sp>
      <p:sp>
        <p:nvSpPr>
          <p:cNvPr id="55" name="Rounded Rectangle 54"/>
          <p:cNvSpPr/>
          <p:nvPr/>
        </p:nvSpPr>
        <p:spPr>
          <a:xfrm>
            <a:off x="1250196" y="22098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56" name="Straight Arrow Connector 55"/>
          <p:cNvCxnSpPr>
            <a:endCxn id="52" idx="1"/>
          </p:cNvCxnSpPr>
          <p:nvPr/>
        </p:nvCxnSpPr>
        <p:spPr>
          <a:xfrm>
            <a:off x="1631196" y="2362200"/>
            <a:ext cx="19941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3" idx="3"/>
            <a:endCxn id="54" idx="1"/>
          </p:cNvCxnSpPr>
          <p:nvPr/>
        </p:nvCxnSpPr>
        <p:spPr>
          <a:xfrm>
            <a:off x="3276600" y="23622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2" idx="3"/>
            <a:endCxn id="53" idx="1"/>
          </p:cNvCxnSpPr>
          <p:nvPr/>
        </p:nvCxnSpPr>
        <p:spPr>
          <a:xfrm>
            <a:off x="2897412" y="2362200"/>
            <a:ext cx="2267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flipH="1">
            <a:off x="2133600" y="3383603"/>
            <a:ext cx="409504"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63" name="Rounded Rectangle 62"/>
          <p:cNvSpPr/>
          <p:nvPr/>
        </p:nvSpPr>
        <p:spPr>
          <a:xfrm>
            <a:off x="2584508" y="3393332"/>
            <a:ext cx="200846" cy="356681"/>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4" name="Rounded Rectangle 63"/>
          <p:cNvSpPr/>
          <p:nvPr/>
        </p:nvSpPr>
        <p:spPr>
          <a:xfrm>
            <a:off x="2599099" y="3863502"/>
            <a:ext cx="200846" cy="356681"/>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5" name="Rounded Rectangle 64"/>
          <p:cNvSpPr/>
          <p:nvPr/>
        </p:nvSpPr>
        <p:spPr>
          <a:xfrm>
            <a:off x="2599099" y="4359612"/>
            <a:ext cx="200846" cy="356681"/>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72" name="Rounded Rectangle 71"/>
          <p:cNvSpPr/>
          <p:nvPr/>
        </p:nvSpPr>
        <p:spPr>
          <a:xfrm>
            <a:off x="6763968" y="22098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73" name="Rounded Rectangle 72"/>
          <p:cNvSpPr/>
          <p:nvPr/>
        </p:nvSpPr>
        <p:spPr>
          <a:xfrm>
            <a:off x="7086600" y="22098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75" name="Straight Arrow Connector 74"/>
          <p:cNvCxnSpPr>
            <a:stCxn id="72" idx="3"/>
            <a:endCxn id="73" idx="1"/>
          </p:cNvCxnSpPr>
          <p:nvPr/>
        </p:nvCxnSpPr>
        <p:spPr>
          <a:xfrm>
            <a:off x="6916368" y="2362200"/>
            <a:ext cx="17023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6" name="Rounded Rectangle 75"/>
          <p:cNvSpPr/>
          <p:nvPr/>
        </p:nvSpPr>
        <p:spPr>
          <a:xfrm flipH="1">
            <a:off x="2148192" y="3850531"/>
            <a:ext cx="409504"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78" name="Rounded Rectangle 77"/>
          <p:cNvSpPr/>
          <p:nvPr/>
        </p:nvSpPr>
        <p:spPr>
          <a:xfrm flipH="1">
            <a:off x="2146571" y="4356369"/>
            <a:ext cx="409504"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80" name="Rounded Rectangle 79"/>
          <p:cNvSpPr/>
          <p:nvPr/>
        </p:nvSpPr>
        <p:spPr>
          <a:xfrm flipH="1">
            <a:off x="6617108" y="4346642"/>
            <a:ext cx="409504"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81" name="Rounded Rectangle 80"/>
          <p:cNvSpPr/>
          <p:nvPr/>
        </p:nvSpPr>
        <p:spPr>
          <a:xfrm flipH="1">
            <a:off x="6598593" y="3860259"/>
            <a:ext cx="409504"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82" name="Rounded Rectangle 81"/>
          <p:cNvSpPr/>
          <p:nvPr/>
        </p:nvSpPr>
        <p:spPr>
          <a:xfrm flipH="1">
            <a:off x="5501415" y="3373876"/>
            <a:ext cx="409504" cy="377757"/>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Select Ontology Fragments and Label the Starting Record</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grpSp>
        <p:nvGrpSpPr>
          <p:cNvPr id="3"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pic>
        <p:nvPicPr>
          <p:cNvPr id="2051" name="Picture 3" descr="C:\My Dropbox\Projects\School\Presentations\2012.12 Dissertation Proposal\Pictures\ListReader\Index, Input Scenario 2.png"/>
          <p:cNvPicPr>
            <a:picLocks noChangeAspect="1" noChangeArrowheads="1"/>
          </p:cNvPicPr>
          <p:nvPr/>
        </p:nvPicPr>
        <p:blipFill>
          <a:blip r:embed="rId3" cstate="print"/>
          <a:srcRect/>
          <a:stretch>
            <a:fillRect/>
          </a:stretch>
        </p:blipFill>
        <p:spPr bwMode="auto">
          <a:xfrm>
            <a:off x="2298700" y="5715000"/>
            <a:ext cx="3111500" cy="330200"/>
          </a:xfrm>
          <a:prstGeom prst="rect">
            <a:avLst/>
          </a:prstGeom>
          <a:noFill/>
        </p:spPr>
      </p:pic>
      <p:pic>
        <p:nvPicPr>
          <p:cNvPr id="2052" name="Picture 4" descr="C:\My Dropbox\Projects\School\Presentations\2012.12 Dissertation Proposal\Pictures\ListReader\Index, Ontology.png"/>
          <p:cNvPicPr>
            <a:picLocks noChangeAspect="1" noChangeArrowheads="1"/>
          </p:cNvPicPr>
          <p:nvPr/>
        </p:nvPicPr>
        <p:blipFill>
          <a:blip r:embed="rId4" cstate="print"/>
          <a:srcRect/>
          <a:stretch>
            <a:fillRect/>
          </a:stretch>
        </p:blipFill>
        <p:spPr bwMode="auto">
          <a:xfrm>
            <a:off x="2298700" y="3870960"/>
            <a:ext cx="2814637" cy="1688782"/>
          </a:xfrm>
          <a:prstGeom prst="rect">
            <a:avLst/>
          </a:prstGeom>
          <a:noFill/>
        </p:spPr>
      </p:pic>
      <p:sp>
        <p:nvSpPr>
          <p:cNvPr id="67" name="Rounded Rectangle 66"/>
          <p:cNvSpPr/>
          <p:nvPr/>
        </p:nvSpPr>
        <p:spPr>
          <a:xfrm>
            <a:off x="1678212" y="2895600"/>
            <a:ext cx="10668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Child.ChildNumber</a:t>
            </a:r>
            <a:endParaRPr lang="en-US" sz="1400" dirty="0">
              <a:solidFill>
                <a:schemeClr val="tx1"/>
              </a:solidFill>
            </a:endParaRPr>
          </a:p>
        </p:txBody>
      </p:sp>
      <p:sp>
        <p:nvSpPr>
          <p:cNvPr id="68" name="Rounded Rectangle 67"/>
          <p:cNvSpPr/>
          <p:nvPr/>
        </p:nvSpPr>
        <p:spPr>
          <a:xfrm>
            <a:off x="2971800" y="29718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71" name="Rounded Rectangle 70"/>
          <p:cNvSpPr/>
          <p:nvPr/>
        </p:nvSpPr>
        <p:spPr>
          <a:xfrm>
            <a:off x="1097796" y="29718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72" name="Straight Arrow Connector 71"/>
          <p:cNvCxnSpPr>
            <a:endCxn id="67" idx="1"/>
          </p:cNvCxnSpPr>
          <p:nvPr/>
        </p:nvCxnSpPr>
        <p:spPr>
          <a:xfrm>
            <a:off x="1478796" y="3124200"/>
            <a:ext cx="19941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67" idx="3"/>
            <a:endCxn id="68" idx="1"/>
          </p:cNvCxnSpPr>
          <p:nvPr/>
        </p:nvCxnSpPr>
        <p:spPr>
          <a:xfrm>
            <a:off x="2745012" y="3124200"/>
            <a:ext cx="22678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4876800" y="1752600"/>
            <a:ext cx="2514600" cy="923330"/>
          </a:xfrm>
          <a:prstGeom prst="rect">
            <a:avLst/>
          </a:prstGeom>
          <a:solidFill>
            <a:schemeClr val="bg1"/>
          </a:solidFill>
        </p:spPr>
        <p:txBody>
          <a:bodyPr wrap="square" rtlCol="0">
            <a:spAutoFit/>
          </a:bodyPr>
          <a:lstStyle/>
          <a:p>
            <a:r>
              <a:rPr lang="fi-FI" dirty="0" smtClean="0"/>
              <a:t>1. Sarah, b. 1797.</a:t>
            </a:r>
          </a:p>
          <a:p>
            <a:r>
              <a:rPr lang="fi-FI" dirty="0" smtClean="0"/>
              <a:t>2. Amy, h. 1799, d. i800.</a:t>
            </a:r>
          </a:p>
          <a:p>
            <a:r>
              <a:rPr lang="fi-FI" dirty="0" smtClean="0"/>
              <a:t>3. John Erastus, b. 1836.</a:t>
            </a:r>
            <a:endParaRPr lang="en-US" dirty="0" smtClean="0"/>
          </a:p>
        </p:txBody>
      </p:sp>
      <p:sp>
        <p:nvSpPr>
          <p:cNvPr id="94" name="Rectangle 93"/>
          <p:cNvSpPr/>
          <p:nvPr/>
        </p:nvSpPr>
        <p:spPr>
          <a:xfrm>
            <a:off x="4970313" y="2384936"/>
            <a:ext cx="119226" cy="19631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5177375" y="2395590"/>
            <a:ext cx="443963" cy="179983"/>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6692630" y="2392899"/>
            <a:ext cx="457201" cy="194657"/>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683022" y="2402452"/>
            <a:ext cx="663803" cy="175648"/>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Arrow Connector 97"/>
          <p:cNvCxnSpPr>
            <a:stCxn id="71" idx="0"/>
          </p:cNvCxnSpPr>
          <p:nvPr/>
        </p:nvCxnSpPr>
        <p:spPr>
          <a:xfrm flipV="1">
            <a:off x="1288296" y="2514600"/>
            <a:ext cx="3588504"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200400" y="2590800"/>
            <a:ext cx="19050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2971800" y="2590800"/>
            <a:ext cx="2438400" cy="2514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endCxn id="97" idx="2"/>
          </p:cNvCxnSpPr>
          <p:nvPr/>
        </p:nvCxnSpPr>
        <p:spPr>
          <a:xfrm flipV="1">
            <a:off x="3886200" y="2578100"/>
            <a:ext cx="2128724" cy="25273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2832100" y="5410200"/>
            <a:ext cx="76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2051" idx="0"/>
          </p:cNvCxnSpPr>
          <p:nvPr/>
        </p:nvCxnSpPr>
        <p:spPr>
          <a:xfrm flipH="1" flipV="1">
            <a:off x="3822700" y="5410200"/>
            <a:ext cx="3175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V="1">
            <a:off x="6019800" y="2645924"/>
            <a:ext cx="303179" cy="16974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H="1" flipV="1">
            <a:off x="7086600" y="2667000"/>
            <a:ext cx="9906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Rounded Rectangle 50"/>
          <p:cNvSpPr/>
          <p:nvPr/>
        </p:nvSpPr>
        <p:spPr>
          <a:xfrm>
            <a:off x="7086600" y="4343400"/>
            <a:ext cx="10668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53" name="Rounded Rectangle 52"/>
          <p:cNvSpPr/>
          <p:nvPr/>
        </p:nvSpPr>
        <p:spPr>
          <a:xfrm>
            <a:off x="6731348"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54" name="Rounded Rectangle 53"/>
          <p:cNvSpPr/>
          <p:nvPr/>
        </p:nvSpPr>
        <p:spPr>
          <a:xfrm>
            <a:off x="6350348"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endParaRPr lang="en-US" sz="1400" dirty="0">
              <a:solidFill>
                <a:schemeClr val="tx1"/>
              </a:solidFill>
            </a:endParaRPr>
          </a:p>
        </p:txBody>
      </p:sp>
      <p:cxnSp>
        <p:nvCxnSpPr>
          <p:cNvPr id="55" name="Straight Arrow Connector 54"/>
          <p:cNvCxnSpPr/>
          <p:nvPr/>
        </p:nvCxnSpPr>
        <p:spPr>
          <a:xfrm>
            <a:off x="6502748" y="45720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51" idx="1"/>
          </p:cNvCxnSpPr>
          <p:nvPr/>
        </p:nvCxnSpPr>
        <p:spPr>
          <a:xfrm>
            <a:off x="6883748" y="4572000"/>
            <a:ext cx="20285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a:xfrm>
            <a:off x="6000344" y="44196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cxnSp>
        <p:nvCxnSpPr>
          <p:cNvPr id="92" name="Straight Arrow Connector 91"/>
          <p:cNvCxnSpPr>
            <a:stCxn id="91" idx="3"/>
            <a:endCxn id="54" idx="1"/>
          </p:cNvCxnSpPr>
          <p:nvPr/>
        </p:nvCxnSpPr>
        <p:spPr>
          <a:xfrm>
            <a:off x="6152744" y="4572000"/>
            <a:ext cx="1976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Merge Ontology and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Wrapper Fragments</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grpSp>
        <p:nvGrpSpPr>
          <p:cNvPr id="3"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pic>
        <p:nvPicPr>
          <p:cNvPr id="105474" name="Picture 2" descr="C:\My Dropbox\Projects\School\Presentations\2012.12 Dissertation Proposal\Pictures\ListReader\Child List, Scenario 2, Ontology 2.png"/>
          <p:cNvPicPr>
            <a:picLocks noChangeAspect="1" noChangeArrowheads="1"/>
          </p:cNvPicPr>
          <p:nvPr/>
        </p:nvPicPr>
        <p:blipFill>
          <a:blip r:embed="rId3" cstate="print"/>
          <a:srcRect/>
          <a:stretch>
            <a:fillRect/>
          </a:stretch>
        </p:blipFill>
        <p:spPr bwMode="auto">
          <a:xfrm>
            <a:off x="533400" y="1676400"/>
            <a:ext cx="2438400" cy="2146300"/>
          </a:xfrm>
          <a:prstGeom prst="rect">
            <a:avLst/>
          </a:prstGeom>
          <a:noFill/>
        </p:spPr>
      </p:pic>
      <p:pic>
        <p:nvPicPr>
          <p:cNvPr id="105475" name="Picture 3" descr="C:\My Dropbox\Projects\School\Presentations\2012.12 Dissertation Proposal\Pictures\ListReader\Child List, Scenario 2, Output Ontology.png"/>
          <p:cNvPicPr>
            <a:picLocks noChangeAspect="1" noChangeArrowheads="1"/>
          </p:cNvPicPr>
          <p:nvPr/>
        </p:nvPicPr>
        <p:blipFill>
          <a:blip r:embed="rId4" cstate="print"/>
          <a:stretch>
            <a:fillRect/>
          </a:stretch>
        </p:blipFill>
        <p:spPr bwMode="auto">
          <a:xfrm>
            <a:off x="2476500" y="3886200"/>
            <a:ext cx="4508499" cy="2044700"/>
          </a:xfrm>
          <a:prstGeom prst="rect">
            <a:avLst/>
          </a:prstGeom>
          <a:noFill/>
        </p:spPr>
      </p:pic>
      <p:pic>
        <p:nvPicPr>
          <p:cNvPr id="105476" name="Picture 4" descr="C:\My Dropbox\Projects\School\Presentations\2012.12 Dissertation Proposal\Pictures\ListReader\Child List, Scenario 2, Ontology 1.png"/>
          <p:cNvPicPr>
            <a:picLocks noChangeAspect="1" noChangeArrowheads="1"/>
          </p:cNvPicPr>
          <p:nvPr/>
        </p:nvPicPr>
        <p:blipFill>
          <a:blip r:embed="rId5" cstate="print"/>
          <a:stretch>
            <a:fillRect/>
          </a:stretch>
        </p:blipFill>
        <p:spPr bwMode="auto">
          <a:xfrm>
            <a:off x="4033349" y="1828800"/>
            <a:ext cx="4595202" cy="1346200"/>
          </a:xfrm>
          <a:prstGeom prst="rect">
            <a:avLst/>
          </a:prstGeom>
          <a:noFill/>
        </p:spPr>
      </p:pic>
      <p:cxnSp>
        <p:nvCxnSpPr>
          <p:cNvPr id="111" name="Straight Arrow Connector 110"/>
          <p:cNvCxnSpPr/>
          <p:nvPr/>
        </p:nvCxnSpPr>
        <p:spPr>
          <a:xfrm>
            <a:off x="2057400" y="2209800"/>
            <a:ext cx="2133600" cy="1828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4800600" y="2362200"/>
            <a:ext cx="1219200" cy="1676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heckerboard(across)">
                                      <p:cBhvr>
                                        <p:cTn id="7" dur="500"/>
                                        <p:tgtEl>
                                          <p:spTgt spid="111"/>
                                        </p:tgtEl>
                                      </p:cBhvr>
                                    </p:animEffect>
                                  </p:childTnLst>
                                </p:cTn>
                              </p:par>
                              <p:par>
                                <p:cTn id="8" presetID="5" presetClass="entr" presetSubtype="1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checkerboard(across)">
                                      <p:cBhvr>
                                        <p:cTn id="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Generalize Wrapper,</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&amp; Learn New Fields without User</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grpSp>
        <p:nvGrpSpPr>
          <p:cNvPr id="3"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grpSp>
        <p:nvGrpSpPr>
          <p:cNvPr id="45" name="Group 44"/>
          <p:cNvGrpSpPr/>
          <p:nvPr/>
        </p:nvGrpSpPr>
        <p:grpSpPr>
          <a:xfrm>
            <a:off x="1348902" y="3655979"/>
            <a:ext cx="4213698" cy="1569660"/>
            <a:chOff x="2590800" y="2819400"/>
            <a:chExt cx="3505200" cy="2603910"/>
          </a:xfrm>
        </p:grpSpPr>
        <p:sp>
          <p:nvSpPr>
            <p:cNvPr id="90" name="TextBox 89"/>
            <p:cNvSpPr txBox="1"/>
            <p:nvPr/>
          </p:nvSpPr>
          <p:spPr>
            <a:xfrm>
              <a:off x="2590800" y="2819400"/>
              <a:ext cx="3505200" cy="2603910"/>
            </a:xfrm>
            <a:prstGeom prst="rect">
              <a:avLst/>
            </a:prstGeom>
            <a:solidFill>
              <a:schemeClr val="bg1"/>
            </a:solidFill>
          </p:spPr>
          <p:txBody>
            <a:bodyPr wrap="square" rtlCol="0">
              <a:spAutoFit/>
            </a:bodyPr>
            <a:lstStyle/>
            <a:p>
              <a:r>
                <a:rPr lang="fi-FI" sz="3200" dirty="0" smtClean="0"/>
                <a:t>1. Sarah, b. 1797.</a:t>
              </a:r>
            </a:p>
            <a:p>
              <a:r>
                <a:rPr lang="fi-FI" sz="3200" dirty="0" smtClean="0"/>
                <a:t>2. Amy, h. 1799, d. i800.</a:t>
              </a:r>
            </a:p>
            <a:p>
              <a:r>
                <a:rPr lang="fi-FI" sz="3200" dirty="0" smtClean="0"/>
                <a:t>3. John Erastus, b. 1836.</a:t>
              </a:r>
              <a:endParaRPr lang="en-US" sz="3200" dirty="0" smtClean="0"/>
            </a:p>
          </p:txBody>
        </p:sp>
        <p:sp>
          <p:nvSpPr>
            <p:cNvPr id="94" name="Rectangle 93"/>
            <p:cNvSpPr/>
            <p:nvPr/>
          </p:nvSpPr>
          <p:spPr>
            <a:xfrm>
              <a:off x="2663176" y="4643202"/>
              <a:ext cx="164990" cy="548370"/>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2974697" y="4651165"/>
              <a:ext cx="646488" cy="524269"/>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215863" y="4635024"/>
              <a:ext cx="679185" cy="556546"/>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3702864" y="4647270"/>
              <a:ext cx="986470" cy="544300"/>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 name="Straight Arrow Connector 45"/>
          <p:cNvCxnSpPr/>
          <p:nvPr/>
        </p:nvCxnSpPr>
        <p:spPr>
          <a:xfrm flipV="1">
            <a:off x="3352800" y="3810000"/>
            <a:ext cx="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352800" y="5105400"/>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5638800" y="2514600"/>
            <a:ext cx="1143000" cy="4572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Child.DeathDate.Year</a:t>
            </a:r>
            <a:endParaRPr lang="en-US" sz="1400" dirty="0">
              <a:solidFill>
                <a:schemeClr val="tx1"/>
              </a:solidFill>
            </a:endParaRPr>
          </a:p>
        </p:txBody>
      </p:sp>
      <p:sp>
        <p:nvSpPr>
          <p:cNvPr id="28" name="Rounded Rectangle 27"/>
          <p:cNvSpPr/>
          <p:nvPr/>
        </p:nvSpPr>
        <p:spPr>
          <a:xfrm>
            <a:off x="5303004" y="25908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9" name="Rounded Rectangle 28"/>
          <p:cNvSpPr/>
          <p:nvPr/>
        </p:nvSpPr>
        <p:spPr>
          <a:xfrm>
            <a:off x="4922004" y="25908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d</a:t>
            </a:r>
            <a:endParaRPr lang="en-US" sz="1400" dirty="0">
              <a:solidFill>
                <a:schemeClr val="tx1"/>
              </a:solidFill>
            </a:endParaRPr>
          </a:p>
        </p:txBody>
      </p:sp>
      <p:cxnSp>
        <p:nvCxnSpPr>
          <p:cNvPr id="31" name="Straight Arrow Connector 30"/>
          <p:cNvCxnSpPr>
            <a:stCxn id="29" idx="3"/>
          </p:cNvCxnSpPr>
          <p:nvPr/>
        </p:nvCxnSpPr>
        <p:spPr>
          <a:xfrm>
            <a:off x="5074404" y="27432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8" idx="3"/>
          </p:cNvCxnSpPr>
          <p:nvPr/>
        </p:nvCxnSpPr>
        <p:spPr>
          <a:xfrm>
            <a:off x="5455404" y="27432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410200" y="2971800"/>
            <a:ext cx="1752600" cy="1447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7010400" y="25908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cxnSp>
        <p:nvCxnSpPr>
          <p:cNvPr id="39" name="Straight Arrow Connector 38"/>
          <p:cNvCxnSpPr>
            <a:stCxn id="27" idx="3"/>
            <a:endCxn id="38" idx="1"/>
          </p:cNvCxnSpPr>
          <p:nvPr/>
        </p:nvCxnSpPr>
        <p:spPr>
          <a:xfrm>
            <a:off x="6781800" y="27432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4343400" y="2895600"/>
            <a:ext cx="533400" cy="1371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566961" y="4267200"/>
            <a:ext cx="721731" cy="335491"/>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heckerboard(across)">
                                      <p:cBhvr>
                                        <p:cTn id="10" dur="500"/>
                                        <p:tgtEl>
                                          <p:spTgt spid="2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heckerboard(across)">
                                      <p:cBhvr>
                                        <p:cTn id="13" dur="500"/>
                                        <p:tgtEl>
                                          <p:spTgt spid="29"/>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5"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heckerboard(across)">
                                      <p:cBhvr>
                                        <p:cTn id="22" dur="500"/>
                                        <p:tgtEl>
                                          <p:spTgt spid="3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checkerboard(across)">
                                      <p:cBhvr>
                                        <p:cTn id="25" dur="500"/>
                                        <p:tgtEl>
                                          <p:spTgt spid="38"/>
                                        </p:tgtEl>
                                      </p:cBhvr>
                                    </p:animEffect>
                                  </p:childTnLst>
                                </p:cTn>
                              </p:par>
                              <p:par>
                                <p:cTn id="26" presetID="5" presetClass="entr" presetSubtype="10"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checkerboard(across)">
                                      <p:cBhvr>
                                        <p:cTn id="28" dur="500"/>
                                        <p:tgtEl>
                                          <p:spTgt spid="39"/>
                                        </p:tgtEl>
                                      </p:cBhvr>
                                    </p:animEffect>
                                  </p:childTnLst>
                                </p:cTn>
                              </p:par>
                              <p:par>
                                <p:cTn id="29" presetID="5" presetClass="entr" presetSubtype="1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checkerboard(across)">
                                      <p:cBhvr>
                                        <p:cTn id="31" dur="500"/>
                                        <p:tgtEl>
                                          <p:spTgt spid="42"/>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checkerboard(across)">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8"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descr="C:\My Dropbox\Projects\School\Presentations\2012.12 Dissertation Proposal\Pictures\Motivation\FamilyTree.png"/>
          <p:cNvPicPr>
            <a:picLocks noChangeAspect="1" noChangeArrowheads="1"/>
          </p:cNvPicPr>
          <p:nvPr/>
        </p:nvPicPr>
        <p:blipFill>
          <a:blip r:embed="rId3" cstate="print"/>
          <a:stretch>
            <a:fillRect/>
          </a:stretch>
        </p:blipFill>
        <p:spPr bwMode="auto">
          <a:xfrm>
            <a:off x="2309813" y="1247775"/>
            <a:ext cx="4524374" cy="5610224"/>
          </a:xfrm>
          <a:prstGeom prst="rect">
            <a:avLst/>
          </a:prstGeom>
          <a:noFill/>
        </p:spPr>
      </p:pic>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Family History</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grpSp>
        <p:nvGrpSpPr>
          <p:cNvPr id="10" name="Group 9"/>
          <p:cNvGrpSpPr/>
          <p:nvPr/>
        </p:nvGrpSpPr>
        <p:grpSpPr>
          <a:xfrm>
            <a:off x="1828800" y="6400800"/>
            <a:ext cx="5486400" cy="228600"/>
            <a:chOff x="1066800" y="6324600"/>
            <a:chExt cx="7162800" cy="228600"/>
          </a:xfrm>
        </p:grpSpPr>
        <p:sp>
          <p:nvSpPr>
            <p:cNvPr id="5" name="Rectangle 4"/>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8" name="Rectangle 7"/>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1066800" y="6324600"/>
              <a:ext cx="13716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Thesis Statement</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lnSpcReduction="10000"/>
          </a:bodyPr>
          <a:lstStyle/>
          <a:p>
            <a:pPr marL="0">
              <a:buNone/>
            </a:pPr>
            <a:r>
              <a:rPr lang="en-US" dirty="0" smtClean="0"/>
              <a:t>It is possible to </a:t>
            </a:r>
            <a:r>
              <a:rPr lang="en-US" u="sng" dirty="0" smtClean="0"/>
              <a:t>populate</a:t>
            </a:r>
            <a:r>
              <a:rPr lang="en-US" dirty="0" smtClean="0"/>
              <a:t> an </a:t>
            </a:r>
            <a:r>
              <a:rPr lang="en-US" u="sng" dirty="0" smtClean="0"/>
              <a:t>ontology</a:t>
            </a:r>
            <a:r>
              <a:rPr lang="en-US" dirty="0" smtClean="0"/>
              <a:t> semi-automatically, with better than state-of-the-art </a:t>
            </a:r>
            <a:r>
              <a:rPr lang="en-US" u="sng" dirty="0" smtClean="0"/>
              <a:t>accuracy</a:t>
            </a:r>
            <a:r>
              <a:rPr lang="en-US" dirty="0" smtClean="0"/>
              <a:t> and </a:t>
            </a:r>
            <a:r>
              <a:rPr lang="en-US" u="sng" dirty="0" smtClean="0"/>
              <a:t>cost</a:t>
            </a:r>
            <a:r>
              <a:rPr lang="en-US" dirty="0" smtClean="0"/>
              <a:t>, by inducing information extraction </a:t>
            </a:r>
            <a:r>
              <a:rPr lang="en-US" u="sng" dirty="0" smtClean="0"/>
              <a:t>wrappers</a:t>
            </a:r>
            <a:r>
              <a:rPr lang="en-US" dirty="0" smtClean="0"/>
              <a:t> to extract the stated facts in the </a:t>
            </a:r>
            <a:r>
              <a:rPr lang="en-US" u="sng" dirty="0" smtClean="0"/>
              <a:t>lists</a:t>
            </a:r>
            <a:r>
              <a:rPr lang="en-US" dirty="0" smtClean="0"/>
              <a:t> of an </a:t>
            </a:r>
            <a:r>
              <a:rPr lang="en-US" u="sng" dirty="0" smtClean="0"/>
              <a:t>OCRed</a:t>
            </a:r>
            <a:r>
              <a:rPr lang="en-US" dirty="0" smtClean="0"/>
              <a:t> document, </a:t>
            </a:r>
            <a:r>
              <a:rPr lang="en-US" i="1" u="sng" dirty="0" smtClean="0"/>
              <a:t>firstly</a:t>
            </a:r>
            <a:r>
              <a:rPr lang="en-US" dirty="0" smtClean="0"/>
              <a:t> relying only on a single user-provided field label for each field in each list, and </a:t>
            </a:r>
            <a:r>
              <a:rPr lang="en-US" i="1" u="sng" dirty="0" smtClean="0"/>
              <a:t>secondly</a:t>
            </a:r>
            <a:r>
              <a:rPr lang="en-US" dirty="0" smtClean="0"/>
              <a:t> relying on less ongoing user involvement by leveraging the wrappers induced and facts extracted previously from other lists.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Four Hypotheses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Is a single labeling of each field sufficient?  </a:t>
            </a:r>
          </a:p>
          <a:p>
            <a:pPr marL="514350" indent="-514350">
              <a:buFont typeface="+mj-lt"/>
              <a:buAutoNum type="arabicPeriod"/>
            </a:pPr>
            <a:r>
              <a:rPr lang="en-US" dirty="0" smtClean="0"/>
              <a:t>Is fully automatic induction possible?</a:t>
            </a:r>
          </a:p>
          <a:p>
            <a:pPr marL="514350" indent="-514350">
              <a:buFont typeface="+mj-lt"/>
              <a:buAutoNum type="arabicPeriod"/>
            </a:pPr>
            <a:r>
              <a:rPr lang="en-US" dirty="0" smtClean="0"/>
              <a:t>Does </a:t>
            </a:r>
            <a:r>
              <a:rPr lang="en-US" dirty="0" err="1" smtClean="0"/>
              <a:t>ListReader</a:t>
            </a:r>
            <a:r>
              <a:rPr lang="en-US" dirty="0" smtClean="0"/>
              <a:t> perform increasingly better?</a:t>
            </a:r>
          </a:p>
          <a:p>
            <a:pPr marL="514350" indent="-514350">
              <a:buFont typeface="+mj-lt"/>
              <a:buAutoNum type="arabicPeriod"/>
            </a:pPr>
            <a:r>
              <a:rPr lang="en-US" dirty="0" smtClean="0"/>
              <a:t>Are induced wrappers better than the best?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Hypothesis 1</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r>
              <a:rPr lang="en-US" dirty="0" smtClean="0"/>
              <a:t>Single user labeling of each field per list</a:t>
            </a:r>
          </a:p>
          <a:p>
            <a:pPr marL="514350" indent="-514350"/>
            <a:endParaRPr lang="en-US" dirty="0" smtClean="0"/>
          </a:p>
          <a:p>
            <a:pPr marL="514350" indent="-514350"/>
            <a:r>
              <a:rPr lang="en-US" dirty="0" smtClean="0"/>
              <a:t>Evaluate detecting new optional fields</a:t>
            </a:r>
          </a:p>
          <a:p>
            <a:pPr marL="514350" indent="-514350"/>
            <a:r>
              <a:rPr lang="en-US" dirty="0" smtClean="0"/>
              <a:t>Evaluate semi-supervised wrapper induction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Hypothesis 2</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r>
              <a:rPr lang="en-US" dirty="0" smtClean="0"/>
              <a:t>No user input required with imperfect recognizers</a:t>
            </a:r>
          </a:p>
          <a:p>
            <a:pPr marL="514350" indent="-514350"/>
            <a:endParaRPr lang="en-US" dirty="0" smtClean="0"/>
          </a:p>
          <a:p>
            <a:pPr marL="514350" indent="-514350"/>
            <a:r>
              <a:rPr lang="en-US" dirty="0" smtClean="0"/>
              <a:t>Find required level of noisy recognizer P &amp; 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Hypothesis 3</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r>
              <a:rPr lang="en-US" dirty="0" smtClean="0"/>
              <a:t>Increasing repository knowledge decreases the cost</a:t>
            </a:r>
          </a:p>
          <a:p>
            <a:pPr marL="514350" indent="-514350"/>
            <a:endParaRPr lang="en-US" dirty="0" smtClean="0"/>
          </a:p>
          <a:p>
            <a:pPr marL="514350" indent="-514350"/>
            <a:r>
              <a:rPr lang="en-US" dirty="0" smtClean="0"/>
              <a:t>Show repository can produce </a:t>
            </a:r>
            <a:r>
              <a:rPr lang="en-US" i="1" dirty="0" smtClean="0"/>
              <a:t>P</a:t>
            </a:r>
            <a:r>
              <a:rPr lang="en-US" dirty="0" smtClean="0"/>
              <a:t>- and </a:t>
            </a:r>
            <a:r>
              <a:rPr lang="en-US" i="1" dirty="0" smtClean="0"/>
              <a:t>R</a:t>
            </a:r>
            <a:r>
              <a:rPr lang="en-US" dirty="0" smtClean="0"/>
              <a:t>-level recognizers</a:t>
            </a:r>
          </a:p>
          <a:p>
            <a:pPr marL="514350" indent="-514350"/>
            <a:r>
              <a:rPr lang="en-US" dirty="0" smtClean="0"/>
              <a:t>Evaluate number of user-provided labels over time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34</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Hypothesis 4</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r>
              <a:rPr lang="en-US" dirty="0" err="1" smtClean="0"/>
              <a:t>ListReader</a:t>
            </a:r>
            <a:r>
              <a:rPr lang="en-US" dirty="0" smtClean="0"/>
              <a:t> performs better than a representative state-of-the-art information extraction system</a:t>
            </a:r>
          </a:p>
          <a:p>
            <a:pPr marL="514350" indent="-514350"/>
            <a:endParaRPr lang="en-US" dirty="0" smtClean="0"/>
          </a:p>
          <a:p>
            <a:pPr marL="514350" indent="-514350"/>
            <a:r>
              <a:rPr lang="en-US" dirty="0" smtClean="0"/>
              <a:t>Compare </a:t>
            </a:r>
            <a:r>
              <a:rPr lang="en-US" dirty="0" err="1" smtClean="0"/>
              <a:t>ListReader</a:t>
            </a:r>
            <a:r>
              <a:rPr lang="en-US" dirty="0" smtClean="0"/>
              <a:t> with the supervised CRF in Mallet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Evaluation Metrics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a:bodyPr>
          <a:lstStyle/>
          <a:p>
            <a:pPr marL="514350" indent="-514350"/>
            <a:r>
              <a:rPr lang="en-US" dirty="0" smtClean="0"/>
              <a:t>Precision</a:t>
            </a:r>
          </a:p>
          <a:p>
            <a:pPr marL="514350" indent="-514350"/>
            <a:r>
              <a:rPr lang="en-US" dirty="0" smtClean="0"/>
              <a:t>Recall</a:t>
            </a:r>
          </a:p>
          <a:p>
            <a:pPr marL="514350" indent="-514350"/>
            <a:r>
              <a:rPr lang="en-US" dirty="0" smtClean="0"/>
              <a:t>F-measure</a:t>
            </a:r>
          </a:p>
          <a:p>
            <a:pPr marL="514350" indent="-514350"/>
            <a:r>
              <a:rPr lang="en-US" dirty="0" smtClean="0"/>
              <a:t>Accuracy</a:t>
            </a:r>
          </a:p>
          <a:p>
            <a:pPr marL="514350" indent="-514350"/>
            <a:r>
              <a:rPr lang="en-US" dirty="0" smtClean="0"/>
              <a:t>Number of user-provided labels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Corpus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a:xfrm>
            <a:off x="457200" y="2743200"/>
            <a:ext cx="2667000" cy="3382963"/>
          </a:xfrm>
        </p:spPr>
        <p:txBody>
          <a:bodyPr>
            <a:normAutofit/>
          </a:bodyPr>
          <a:lstStyle/>
          <a:p>
            <a:pPr marL="514350" indent="-514350"/>
            <a:r>
              <a:rPr lang="en-US" dirty="0" smtClean="0"/>
              <a:t>Dev. set: ~100 pages</a:t>
            </a:r>
          </a:p>
          <a:p>
            <a:pPr marL="514350" indent="-514350"/>
            <a:r>
              <a:rPr lang="en-US" dirty="0" smtClean="0"/>
              <a:t>Blind set:  ~400 pages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pic>
        <p:nvPicPr>
          <p:cNvPr id="2053" name="Picture 5" descr="C:\My Dropbox\Projects\School\Presentations\2012.12 Dissertation Proposal\Pictures\ListReader\Child List.png"/>
          <p:cNvPicPr>
            <a:picLocks noChangeAspect="1" noChangeArrowheads="1"/>
          </p:cNvPicPr>
          <p:nvPr/>
        </p:nvPicPr>
        <p:blipFill>
          <a:blip r:embed="rId3" cstate="print">
            <a:lum bright="-18000" contrast="32000"/>
          </a:blip>
          <a:srcRect/>
          <a:stretch>
            <a:fillRect/>
          </a:stretch>
        </p:blipFill>
        <p:spPr bwMode="auto">
          <a:xfrm>
            <a:off x="5029200" y="1447800"/>
            <a:ext cx="3429000" cy="1600400"/>
          </a:xfrm>
          <a:prstGeom prst="rect">
            <a:avLst/>
          </a:prstGeom>
          <a:noFill/>
        </p:spPr>
      </p:pic>
      <p:grpSp>
        <p:nvGrpSpPr>
          <p:cNvPr id="14" name="Group 13"/>
          <p:cNvGrpSpPr/>
          <p:nvPr/>
        </p:nvGrpSpPr>
        <p:grpSpPr>
          <a:xfrm>
            <a:off x="1828800" y="6400800"/>
            <a:ext cx="5486400" cy="228600"/>
            <a:chOff x="990600" y="6400800"/>
            <a:chExt cx="7162800" cy="228600"/>
          </a:xfrm>
        </p:grpSpPr>
        <p:sp>
          <p:nvSpPr>
            <p:cNvPr id="9" name="Rectangle 8"/>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0" name="Rectangle 9"/>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11" name="Rectangle 10"/>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2" name="Rectangle 11"/>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3" name="Rectangle 12"/>
            <p:cNvSpPr/>
            <p:nvPr/>
          </p:nvSpPr>
          <p:spPr>
            <a:xfrm>
              <a:off x="5791200" y="6400800"/>
              <a:ext cx="11430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grpSp>
      <p:pic>
        <p:nvPicPr>
          <p:cNvPr id="1026" name="Picture 2" descr="C:\My Dropbox\Projects\School\Presentations\2012.12 Dissertation Proposal\Pictures\ListReader\Lists.png"/>
          <p:cNvPicPr>
            <a:picLocks noChangeAspect="1" noChangeArrowheads="1"/>
          </p:cNvPicPr>
          <p:nvPr/>
        </p:nvPicPr>
        <p:blipFill>
          <a:blip r:embed="rId4" cstate="print"/>
          <a:srcRect/>
          <a:stretch>
            <a:fillRect/>
          </a:stretch>
        </p:blipFill>
        <p:spPr bwMode="auto">
          <a:xfrm>
            <a:off x="3437516" y="3200400"/>
            <a:ext cx="5020684" cy="2766665"/>
          </a:xfrm>
          <a:prstGeom prst="rect">
            <a:avLst/>
          </a:prstGeom>
          <a:noFill/>
        </p:spPr>
      </p:pic>
      <p:sp>
        <p:nvSpPr>
          <p:cNvPr id="15" name="Content Placeholder 2"/>
          <p:cNvSpPr txBox="1">
            <a:spLocks/>
          </p:cNvSpPr>
          <p:nvPr/>
        </p:nvSpPr>
        <p:spPr>
          <a:xfrm>
            <a:off x="457200" y="1600201"/>
            <a:ext cx="4419600" cy="19812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Lists in several types of historical docs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Research Schedule</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a:xfrm>
            <a:off x="457200" y="1600201"/>
            <a:ext cx="8229600" cy="2971799"/>
          </a:xfrm>
        </p:spPr>
        <p:txBody>
          <a:bodyPr>
            <a:normAutofit fontScale="47500" lnSpcReduction="20000"/>
          </a:bodyPr>
          <a:lstStyle/>
          <a:p>
            <a:pPr marL="514350" indent="-514350">
              <a:buFont typeface="+mj-lt"/>
              <a:buAutoNum type="arabicPeriod"/>
            </a:pPr>
            <a:r>
              <a:rPr lang="en-US" dirty="0" smtClean="0"/>
              <a:t>Prepare datasets --------------------------------------------------------------------------------------- Incremental</a:t>
            </a:r>
          </a:p>
          <a:p>
            <a:pPr marL="514350" indent="-514350">
              <a:buFont typeface="+mj-lt"/>
              <a:buAutoNum type="arabicPeriod"/>
            </a:pPr>
            <a:r>
              <a:rPr lang="en-US" dirty="0" smtClean="0"/>
              <a:t>Semi-supervision and label mapping ------------------------------------------------------------------ Fall 2012</a:t>
            </a:r>
          </a:p>
          <a:p>
            <a:pPr marL="514350" indent="-514350">
              <a:buFont typeface="+mj-lt"/>
              <a:buAutoNum type="arabicPeriod"/>
            </a:pPr>
            <a:r>
              <a:rPr lang="en-US" dirty="0" smtClean="0"/>
              <a:t>ICDAR conference paper “Semi-supervised Wrapper Induction for OCRed Lists” ------- Feb. 1 2013</a:t>
            </a:r>
          </a:p>
          <a:p>
            <a:pPr marL="514350" indent="-514350">
              <a:buFont typeface="+mj-lt"/>
              <a:buAutoNum type="arabicPeriod"/>
            </a:pPr>
            <a:r>
              <a:rPr lang="en-US" dirty="0" smtClean="0"/>
              <a:t>Journal paper “Semi-supervised Wrapper Induction for OCRed Lists” -------------------- Winter 2013</a:t>
            </a:r>
          </a:p>
          <a:p>
            <a:pPr marL="514350" indent="-514350">
              <a:buFont typeface="+mj-lt"/>
              <a:buAutoNum type="arabicPeriod"/>
            </a:pPr>
            <a:r>
              <a:rPr lang="en-US" dirty="0" smtClean="0"/>
              <a:t>Weak supervision -------------------------------------------------------------------------------------- Winter 2013</a:t>
            </a:r>
          </a:p>
          <a:p>
            <a:pPr marL="514350" indent="-514350">
              <a:buFont typeface="+mj-lt"/>
              <a:buAutoNum type="arabicPeriod"/>
            </a:pPr>
            <a:r>
              <a:rPr lang="en-US" dirty="0" smtClean="0"/>
              <a:t>Journal paper “Weakly-supervised Wrapper Induction for OCRed Lists” ----------------- Winter 2013</a:t>
            </a:r>
          </a:p>
          <a:p>
            <a:pPr marL="514350" indent="-514350">
              <a:buFont typeface="+mj-lt"/>
              <a:buAutoNum type="arabicPeriod"/>
            </a:pPr>
            <a:r>
              <a:rPr lang="en-US" dirty="0" smtClean="0"/>
              <a:t>Dissertation -------------------------------------------------------------------------------------------- Summer 2013</a:t>
            </a:r>
          </a:p>
          <a:p>
            <a:pPr marL="514350" indent="-514350">
              <a:buFont typeface="+mj-lt"/>
              <a:buAutoNum type="arabicPeriod"/>
            </a:pPr>
            <a:r>
              <a:rPr lang="en-US" dirty="0" smtClean="0"/>
              <a:t>Dissertation defense --------------------------------------------------------------------------------------- Fall 2013</a:t>
            </a:r>
          </a:p>
          <a:p>
            <a:endParaRPr lang="en-US" dirty="0" smtClean="0"/>
          </a:p>
          <a:p>
            <a:r>
              <a:rPr lang="en-US" dirty="0" smtClean="0"/>
              <a:t>(Journals considered: IJDAR first; JASIST, PAMI, PR, TKDE, DKE second)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grpSp>
        <p:nvGrpSpPr>
          <p:cNvPr id="15"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12" name="Rectangle 11"/>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3" name="Rectangle 12"/>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4" name="Rectangle 13"/>
            <p:cNvSpPr/>
            <p:nvPr/>
          </p:nvSpPr>
          <p:spPr>
            <a:xfrm>
              <a:off x="6934200" y="6400800"/>
              <a:ext cx="1219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Work and Results Thus Far</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3" name="Content Placeholder 2"/>
          <p:cNvSpPr>
            <a:spLocks noGrp="1"/>
          </p:cNvSpPr>
          <p:nvPr>
            <p:ph idx="1"/>
          </p:nvPr>
        </p:nvSpPr>
        <p:spPr>
          <a:xfrm>
            <a:off x="457200" y="1600200"/>
            <a:ext cx="8229600" cy="4525963"/>
          </a:xfrm>
        </p:spPr>
        <p:txBody>
          <a:bodyPr>
            <a:normAutofit/>
          </a:bodyPr>
          <a:lstStyle/>
          <a:p>
            <a:pPr lvl="0"/>
            <a:r>
              <a:rPr lang="en-US" dirty="0" smtClean="0"/>
              <a:t>Large, diverse corpus of OCRed documents</a:t>
            </a:r>
            <a:endParaRPr lang="en-US" sz="3600" dirty="0" smtClean="0"/>
          </a:p>
          <a:p>
            <a:pPr lvl="0"/>
            <a:r>
              <a:rPr lang="en-US" dirty="0" smtClean="0"/>
              <a:t>Semi-supervised </a:t>
            </a:r>
            <a:r>
              <a:rPr lang="en-US" dirty="0" err="1" smtClean="0"/>
              <a:t>regex</a:t>
            </a:r>
            <a:r>
              <a:rPr lang="en-US" dirty="0" smtClean="0"/>
              <a:t> and HMM induction</a:t>
            </a:r>
          </a:p>
          <a:p>
            <a:pPr lvl="0"/>
            <a:r>
              <a:rPr lang="en-US" dirty="0" smtClean="0"/>
              <a:t>Both beat CRF trained on three times the data</a:t>
            </a:r>
          </a:p>
          <a:p>
            <a:pPr lvl="0"/>
            <a:r>
              <a:rPr lang="en-US" dirty="0" smtClean="0"/>
              <a:t>Designed label to predicate mapping</a:t>
            </a:r>
          </a:p>
          <a:p>
            <a:pPr lvl="0"/>
            <a:r>
              <a:rPr lang="en-US" dirty="0" smtClean="0"/>
              <a:t>Implemented preliminary mapping</a:t>
            </a:r>
          </a:p>
          <a:p>
            <a:r>
              <a:rPr lang="en-US" dirty="0" smtClean="0"/>
              <a:t>85% accuracy of word-level list spotting</a:t>
            </a:r>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8" name="Rectangle 7"/>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9" name="Rectangle 8"/>
            <p:cNvSpPr/>
            <p:nvPr/>
          </p:nvSpPr>
          <p:spPr>
            <a:xfrm>
              <a:off x="6934200" y="6400800"/>
              <a:ext cx="1219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00200"/>
            <a:ext cx="8229600" cy="4525963"/>
          </a:xfrm>
        </p:spPr>
        <p:txBody>
          <a:bodyPr>
            <a:normAutofit/>
          </a:bodyPr>
          <a:lstStyle/>
          <a:p>
            <a:r>
              <a:rPr lang="en-US" dirty="0" smtClean="0"/>
              <a:t>10M people do it  </a:t>
            </a:r>
            <a:r>
              <a:rPr lang="en-US" sz="800" dirty="0" smtClean="0">
                <a:hlinkClick r:id="rId3"/>
              </a:rPr>
              <a:t>http://www.deseretnews.com/article/700180627/Genealogy-Expanding-the-family-tree.html?pg=all</a:t>
            </a:r>
            <a:endParaRPr lang="en-US" sz="800" dirty="0" smtClean="0"/>
          </a:p>
          <a:p>
            <a:r>
              <a:rPr lang="en-US" dirty="0" smtClean="0"/>
              <a:t>$1B/year market  </a:t>
            </a:r>
            <a:r>
              <a:rPr lang="en-US" sz="800" dirty="0" smtClean="0">
                <a:hlinkClick r:id="rId4"/>
              </a:rPr>
              <a:t>http://blog.genlighten.com/2010/03/01/genealogy-a-1b-market-maybe/</a:t>
            </a:r>
            <a:endParaRPr lang="en-US" sz="800" dirty="0" smtClean="0"/>
          </a:p>
          <a:p>
            <a:r>
              <a:rPr lang="en-US" dirty="0" smtClean="0"/>
              <a:t>2</a:t>
            </a:r>
            <a:r>
              <a:rPr lang="en-US" baseline="30000" dirty="0" smtClean="0"/>
              <a:t>nd</a:t>
            </a:r>
            <a:r>
              <a:rPr lang="en-US" dirty="0" smtClean="0"/>
              <a:t> most popular hobby</a:t>
            </a:r>
          </a:p>
        </p:txBody>
      </p:sp>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Anyone Like Family History?</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grpSp>
        <p:nvGrpSpPr>
          <p:cNvPr id="3" name="Group 9"/>
          <p:cNvGrpSpPr/>
          <p:nvPr/>
        </p:nvGrpSpPr>
        <p:grpSpPr>
          <a:xfrm>
            <a:off x="1828800" y="6400800"/>
            <a:ext cx="5486400" cy="228600"/>
            <a:chOff x="1066800" y="6324600"/>
            <a:chExt cx="7162800" cy="228600"/>
          </a:xfrm>
        </p:grpSpPr>
        <p:sp>
          <p:nvSpPr>
            <p:cNvPr id="5" name="Rectangle 4"/>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8" name="Rectangle 7"/>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1066800" y="6324600"/>
              <a:ext cx="13716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grpSp>
      <p:pic>
        <p:nvPicPr>
          <p:cNvPr id="11" name="Picture 1" descr="C:\My Dropbox\Projects\School\Presentations\2012.12 Dissertation Proposal\Pictures\Motivation\FamilyTree.png"/>
          <p:cNvPicPr>
            <a:picLocks noChangeAspect="1" noChangeArrowheads="1"/>
          </p:cNvPicPr>
          <p:nvPr/>
        </p:nvPicPr>
        <p:blipFill>
          <a:blip r:embed="rId5" cstate="print"/>
          <a:stretch>
            <a:fillRect/>
          </a:stretch>
        </p:blipFill>
        <p:spPr bwMode="auto">
          <a:xfrm>
            <a:off x="5867400" y="3048000"/>
            <a:ext cx="2338387" cy="28996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Expected Contributions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lstStyle/>
          <a:p>
            <a:r>
              <a:rPr lang="en-US" dirty="0" err="1" smtClean="0"/>
              <a:t>ListReader</a:t>
            </a:r>
            <a:endParaRPr lang="en-US" dirty="0" smtClean="0"/>
          </a:p>
          <a:p>
            <a:pPr lvl="1"/>
            <a:r>
              <a:rPr lang="en-US" dirty="0" smtClean="0"/>
              <a:t>Wrapper induction</a:t>
            </a:r>
          </a:p>
          <a:p>
            <a:pPr lvl="1"/>
            <a:r>
              <a:rPr lang="en-US" dirty="0" smtClean="0"/>
              <a:t>OCRed lists</a:t>
            </a:r>
          </a:p>
          <a:p>
            <a:pPr lvl="1"/>
            <a:r>
              <a:rPr lang="en-US" dirty="0" smtClean="0"/>
              <a:t>Population </a:t>
            </a:r>
            <a:r>
              <a:rPr lang="en-US" dirty="0" err="1" smtClean="0"/>
              <a:t>ontologies</a:t>
            </a:r>
            <a:endParaRPr lang="en-US" dirty="0" smtClean="0"/>
          </a:p>
          <a:p>
            <a:pPr lvl="1"/>
            <a:r>
              <a:rPr lang="en-US" dirty="0" smtClean="0"/>
              <a:t>Accuracy and cost</a:t>
            </a:r>
          </a:p>
          <a:p>
            <a:pPr lvl="1"/>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grpSp>
        <p:nvGrpSpPr>
          <p:cNvPr id="10" name="Group 9"/>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100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8" name="Rectangle 7"/>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9" name="Rectangle 8"/>
            <p:cNvSpPr/>
            <p:nvPr/>
          </p:nvSpPr>
          <p:spPr>
            <a:xfrm>
              <a:off x="6934200" y="6400800"/>
              <a:ext cx="1219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Questions &amp; Answers</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pic>
        <p:nvPicPr>
          <p:cNvPr id="1027" name="Picture 3" descr="C:\My Dropbox\Projects\School\Presentations\2012.12 Dissertation Proposal\Pictures\Background\blue fractal.jpg"/>
          <p:cNvPicPr>
            <a:picLocks noChangeAspect="1" noChangeArrowheads="1"/>
          </p:cNvPicPr>
          <p:nvPr/>
        </p:nvPicPr>
        <p:blipFill>
          <a:blip r:embed="rId2" cstate="print">
            <a:lum contrast="-27000"/>
          </a:blip>
          <a:srcRect/>
          <a:stretch>
            <a:fillRect/>
          </a:stretch>
        </p:blipFill>
        <p:spPr bwMode="auto">
          <a:xfrm>
            <a:off x="876300" y="1238250"/>
            <a:ext cx="7391400" cy="5543550"/>
          </a:xfrm>
          <a:prstGeom prst="rect">
            <a:avLst/>
          </a:prstGeom>
          <a:noFill/>
          <a:effectLst>
            <a:outerShdw blurRad="50800" dist="50800" dir="5400000" algn="ctr" rotWithShape="0">
              <a:srgbClr val="000000"/>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Letter Gothic" pitchFamily="49" charset="0"/>
              </a:rPr>
              <a:t>What Does that Mean?</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lnSpcReduction="10000"/>
          </a:bodyPr>
          <a:lstStyle/>
          <a:p>
            <a:r>
              <a:rPr lang="en-US" b="1" dirty="0" smtClean="0"/>
              <a:t>Populating </a:t>
            </a:r>
            <a:r>
              <a:rPr lang="en-US" b="1" dirty="0" err="1" smtClean="0"/>
              <a:t>Ontologies</a:t>
            </a:r>
            <a:endParaRPr lang="en-US" b="1" dirty="0" smtClean="0"/>
          </a:p>
          <a:p>
            <a:pPr lvl="1"/>
            <a:r>
              <a:rPr lang="en-US" dirty="0" smtClean="0"/>
              <a:t>A machine-readable and mathematically specified conceptualization of a collection of facts</a:t>
            </a:r>
          </a:p>
          <a:p>
            <a:r>
              <a:rPr lang="en-US" b="1" dirty="0" smtClean="0"/>
              <a:t>Semi-automatically Inducing</a:t>
            </a:r>
          </a:p>
          <a:p>
            <a:pPr lvl="1"/>
            <a:r>
              <a:rPr lang="en-US" dirty="0" smtClean="0"/>
              <a:t>Pushing more work to the machine</a:t>
            </a:r>
          </a:p>
          <a:p>
            <a:r>
              <a:rPr lang="en-US" b="1" dirty="0" smtClean="0"/>
              <a:t>Information Extraction Wrappers</a:t>
            </a:r>
          </a:p>
          <a:p>
            <a:pPr lvl="1"/>
            <a:r>
              <a:rPr lang="en-US" dirty="0" smtClean="0"/>
              <a:t>Specialized processes exposing data in documents</a:t>
            </a:r>
          </a:p>
          <a:p>
            <a:r>
              <a:rPr lang="en-US" b="1" dirty="0" smtClean="0"/>
              <a:t>Lists in OCRed Documents</a:t>
            </a:r>
          </a:p>
          <a:p>
            <a:pPr lvl="1"/>
            <a:r>
              <a:rPr lang="en-US" dirty="0" smtClean="0"/>
              <a:t>Data-rich with variable format and noisy content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grpSp>
        <p:nvGrpSpPr>
          <p:cNvPr id="5" name="Group 4"/>
          <p:cNvGrpSpPr/>
          <p:nvPr/>
        </p:nvGrpSpPr>
        <p:grpSpPr>
          <a:xfrm>
            <a:off x="1828800" y="6400800"/>
            <a:ext cx="5486400" cy="228600"/>
            <a:chOff x="1066800" y="6324600"/>
            <a:chExt cx="7162800" cy="228600"/>
          </a:xfrm>
        </p:grpSpPr>
        <p:sp>
          <p:nvSpPr>
            <p:cNvPr id="6" name="Rectangle 5"/>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7" name="Rectangle 6"/>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8" name="Rectangle 7"/>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9" name="Rectangle 8"/>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0" name="Rectangle 9"/>
            <p:cNvSpPr/>
            <p:nvPr/>
          </p:nvSpPr>
          <p:spPr>
            <a:xfrm>
              <a:off x="1066800" y="6324600"/>
              <a:ext cx="13716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Letter Gothic" pitchFamily="49" charset="0"/>
              </a:rPr>
              <a:t>Who Cares?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fontScale="92500" lnSpcReduction="10000"/>
          </a:bodyPr>
          <a:lstStyle/>
          <a:p>
            <a:r>
              <a:rPr lang="en-US" b="1" dirty="0" smtClean="0"/>
              <a:t>Populating </a:t>
            </a:r>
            <a:r>
              <a:rPr lang="en-US" b="1" dirty="0" err="1" smtClean="0"/>
              <a:t>Ontologies</a:t>
            </a:r>
            <a:endParaRPr lang="en-US" b="1" dirty="0" smtClean="0"/>
          </a:p>
          <a:p>
            <a:pPr lvl="1"/>
            <a:r>
              <a:rPr lang="en-US" dirty="0" smtClean="0"/>
              <a:t>Versatile, expressive, structured, digital information is </a:t>
            </a:r>
            <a:r>
              <a:rPr lang="en-US" i="1" dirty="0" err="1" smtClean="0"/>
              <a:t>queryable</a:t>
            </a:r>
            <a:r>
              <a:rPr lang="en-US" dirty="0" smtClean="0"/>
              <a:t>, </a:t>
            </a:r>
            <a:r>
              <a:rPr lang="en-US" i="1" dirty="0" smtClean="0"/>
              <a:t>linkable</a:t>
            </a:r>
            <a:r>
              <a:rPr lang="en-US" dirty="0" smtClean="0"/>
              <a:t>, </a:t>
            </a:r>
            <a:r>
              <a:rPr lang="en-US" i="1" dirty="0" smtClean="0"/>
              <a:t>editable</a:t>
            </a:r>
            <a:r>
              <a:rPr lang="en-US" dirty="0" smtClean="0"/>
              <a:t>. </a:t>
            </a:r>
          </a:p>
          <a:p>
            <a:r>
              <a:rPr lang="en-US" b="1" dirty="0" smtClean="0"/>
              <a:t>Semi-automatically Inducing</a:t>
            </a:r>
          </a:p>
          <a:p>
            <a:pPr lvl="1"/>
            <a:r>
              <a:rPr lang="en-US" dirty="0" smtClean="0"/>
              <a:t>Lowers cost of data</a:t>
            </a:r>
          </a:p>
          <a:p>
            <a:r>
              <a:rPr lang="en-US" b="1" dirty="0" smtClean="0"/>
              <a:t>Information Extraction Wrappers </a:t>
            </a:r>
          </a:p>
          <a:p>
            <a:pPr lvl="1"/>
            <a:r>
              <a:rPr lang="en-US" dirty="0" smtClean="0"/>
              <a:t>Accurate by specializing for each document format</a:t>
            </a:r>
          </a:p>
          <a:p>
            <a:r>
              <a:rPr lang="en-US" b="1" dirty="0" smtClean="0"/>
              <a:t>Lists in OCRed Documents</a:t>
            </a:r>
          </a:p>
          <a:p>
            <a:pPr lvl="1"/>
            <a:r>
              <a:rPr lang="en-US" dirty="0" smtClean="0"/>
              <a:t>Lots of data useful for family history, marketing, personal finance, etc. but challenging to extract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grpSp>
        <p:nvGrpSpPr>
          <p:cNvPr id="5" name="Group 4"/>
          <p:cNvGrpSpPr/>
          <p:nvPr/>
        </p:nvGrpSpPr>
        <p:grpSpPr>
          <a:xfrm>
            <a:off x="1828800" y="6400800"/>
            <a:ext cx="5486400" cy="228600"/>
            <a:chOff x="1066800" y="6324600"/>
            <a:chExt cx="7162800" cy="228600"/>
          </a:xfrm>
        </p:grpSpPr>
        <p:sp>
          <p:nvSpPr>
            <p:cNvPr id="6" name="Rectangle 5"/>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7" name="Rectangle 6"/>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8" name="Rectangle 7"/>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9" name="Rectangle 8"/>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0" name="Rectangle 9"/>
            <p:cNvSpPr/>
            <p:nvPr/>
          </p:nvSpPr>
          <p:spPr>
            <a:xfrm>
              <a:off x="1066800" y="6324600"/>
              <a:ext cx="13716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arallelogram 17"/>
          <p:cNvSpPr/>
          <p:nvPr/>
        </p:nvSpPr>
        <p:spPr>
          <a:xfrm>
            <a:off x="2057400" y="2895600"/>
            <a:ext cx="1219200" cy="609600"/>
          </a:xfrm>
          <a:prstGeom prst="parallelogram">
            <a:avLst>
              <a:gd name="adj" fmla="val 9707"/>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Machine Learning </a:t>
            </a:r>
            <a:endParaRPr lang="en-US" sz="1600" dirty="0">
              <a:solidFill>
                <a:schemeClr val="tx1"/>
              </a:solidFill>
            </a:endParaRPr>
          </a:p>
        </p:txBody>
      </p:sp>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Related Work</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grpSp>
        <p:nvGrpSpPr>
          <p:cNvPr id="10" name="Group 9"/>
          <p:cNvGrpSpPr/>
          <p:nvPr/>
        </p:nvGrpSpPr>
        <p:grpSpPr>
          <a:xfrm>
            <a:off x="1828800" y="6400800"/>
            <a:ext cx="5486400" cy="228600"/>
            <a:chOff x="1143000" y="4572000"/>
            <a:chExt cx="7162800" cy="228600"/>
          </a:xfrm>
        </p:grpSpPr>
        <p:sp>
          <p:nvSpPr>
            <p:cNvPr id="5" name="Rectangle 4"/>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6" name="Rectangle 5"/>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sp>
        <p:nvSpPr>
          <p:cNvPr id="12" name="Trapezoid 11"/>
          <p:cNvSpPr/>
          <p:nvPr/>
        </p:nvSpPr>
        <p:spPr>
          <a:xfrm>
            <a:off x="2362200" y="3276600"/>
            <a:ext cx="4206240" cy="685800"/>
          </a:xfrm>
          <a:prstGeom prst="trapezoid">
            <a:avLst>
              <a:gd name="adj" fmla="val 46282"/>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Information Extraction</a:t>
            </a:r>
            <a:endParaRPr lang="en-US" sz="2000" dirty="0">
              <a:solidFill>
                <a:schemeClr val="tx1"/>
              </a:solidFill>
            </a:endParaRPr>
          </a:p>
        </p:txBody>
      </p:sp>
      <p:sp>
        <p:nvSpPr>
          <p:cNvPr id="13" name="Trapezoid 12"/>
          <p:cNvSpPr/>
          <p:nvPr/>
        </p:nvSpPr>
        <p:spPr>
          <a:xfrm>
            <a:off x="2743200" y="2514600"/>
            <a:ext cx="3429000" cy="685800"/>
          </a:xfrm>
          <a:prstGeom prst="trapezoid">
            <a:avLst>
              <a:gd name="adj" fmla="val 44560"/>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Wrappers</a:t>
            </a:r>
            <a:endParaRPr lang="en-US" sz="2000" dirty="0">
              <a:solidFill>
                <a:schemeClr val="tx1"/>
              </a:solidFill>
            </a:endParaRPr>
          </a:p>
        </p:txBody>
      </p:sp>
      <p:sp>
        <p:nvSpPr>
          <p:cNvPr id="14" name="Trapezoid 13"/>
          <p:cNvSpPr/>
          <p:nvPr/>
        </p:nvSpPr>
        <p:spPr>
          <a:xfrm>
            <a:off x="1524000" y="4953000"/>
            <a:ext cx="5867400" cy="914400"/>
          </a:xfrm>
          <a:prstGeom prst="trapezoid">
            <a:avLst>
              <a:gd name="adj" fmla="val 46539"/>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Artificial Intelligence</a:t>
            </a:r>
            <a:endParaRPr lang="en-US" sz="2000" dirty="0">
              <a:solidFill>
                <a:schemeClr val="tx1"/>
              </a:solidFill>
            </a:endParaRPr>
          </a:p>
        </p:txBody>
      </p:sp>
      <p:sp>
        <p:nvSpPr>
          <p:cNvPr id="15" name="Trapezoid 14"/>
          <p:cNvSpPr/>
          <p:nvPr/>
        </p:nvSpPr>
        <p:spPr>
          <a:xfrm>
            <a:off x="1981200" y="4038600"/>
            <a:ext cx="4953000" cy="838200"/>
          </a:xfrm>
          <a:prstGeom prst="trapezoid">
            <a:avLst>
              <a:gd name="adj" fmla="val 43942"/>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Natural Language Processing</a:t>
            </a:r>
            <a:endParaRPr lang="en-US" sz="2000" dirty="0">
              <a:solidFill>
                <a:schemeClr val="tx1"/>
              </a:solidFill>
            </a:endParaRPr>
          </a:p>
        </p:txBody>
      </p:sp>
      <p:sp>
        <p:nvSpPr>
          <p:cNvPr id="16" name="Trapezoid 15"/>
          <p:cNvSpPr/>
          <p:nvPr/>
        </p:nvSpPr>
        <p:spPr>
          <a:xfrm>
            <a:off x="3048000" y="1219200"/>
            <a:ext cx="2819400" cy="1219200"/>
          </a:xfrm>
          <a:prstGeom prst="trapezoid">
            <a:avLst>
              <a:gd name="adj" fmla="val 173125"/>
            </a:avLst>
          </a:prstGeom>
          <a:solidFill>
            <a:schemeClr val="accent6">
              <a:lumMod val="75000"/>
              <a:alpha val="20000"/>
            </a:schemeClr>
          </a:solidFill>
          <a:ln>
            <a:solidFill>
              <a:schemeClr val="accent6">
                <a:lumMod val="75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Current Research Problem</a:t>
            </a:r>
            <a:endParaRPr lang="en-US" sz="1600" dirty="0">
              <a:solidFill>
                <a:schemeClr val="tx1"/>
              </a:solidFill>
            </a:endParaRPr>
          </a:p>
        </p:txBody>
      </p:sp>
      <p:sp>
        <p:nvSpPr>
          <p:cNvPr id="19" name="Parallelogram 18"/>
          <p:cNvSpPr/>
          <p:nvPr/>
        </p:nvSpPr>
        <p:spPr>
          <a:xfrm flipH="1">
            <a:off x="5562600" y="2971800"/>
            <a:ext cx="1524000" cy="762000"/>
          </a:xfrm>
          <a:prstGeom prst="parallelogram">
            <a:avLst>
              <a:gd name="adj" fmla="val 21240"/>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Document Image Analysis</a:t>
            </a:r>
            <a:endParaRPr lang="en-US" sz="1600" dirty="0">
              <a:solidFill>
                <a:schemeClr val="tx1"/>
              </a:solidFill>
            </a:endParaRPr>
          </a:p>
        </p:txBody>
      </p:sp>
      <p:sp>
        <p:nvSpPr>
          <p:cNvPr id="20" name="Parallelogram 19"/>
          <p:cNvSpPr/>
          <p:nvPr/>
        </p:nvSpPr>
        <p:spPr>
          <a:xfrm flipH="1">
            <a:off x="6629400" y="3429000"/>
            <a:ext cx="1524000" cy="609600"/>
          </a:xfrm>
          <a:prstGeom prst="parallelogram">
            <a:avLst>
              <a:gd name="adj" fmla="val 22629"/>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Conceptual Modeling</a:t>
            </a: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heckerboard(across)">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Related Work</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grpSp>
        <p:nvGrpSpPr>
          <p:cNvPr id="3" name="Group 9"/>
          <p:cNvGrpSpPr/>
          <p:nvPr/>
        </p:nvGrpSpPr>
        <p:grpSpPr>
          <a:xfrm>
            <a:off x="1828800" y="6400800"/>
            <a:ext cx="5486400" cy="228600"/>
            <a:chOff x="1143000" y="4572000"/>
            <a:chExt cx="7162800" cy="228600"/>
          </a:xfrm>
        </p:grpSpPr>
        <p:sp>
          <p:nvSpPr>
            <p:cNvPr id="5" name="Rectangle 4"/>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6" name="Rectangle 5"/>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sp>
        <p:nvSpPr>
          <p:cNvPr id="21" name="Oval 20"/>
          <p:cNvSpPr/>
          <p:nvPr/>
        </p:nvSpPr>
        <p:spPr>
          <a:xfrm>
            <a:off x="3657600" y="3276600"/>
            <a:ext cx="2743200" cy="2590800"/>
          </a:xfrm>
          <a:prstGeom prst="ellipse">
            <a:avLst/>
          </a:prstGeom>
          <a:solidFill>
            <a:schemeClr val="accent1">
              <a:alpha val="50000"/>
            </a:schemeClr>
          </a:solidFill>
          <a:ln>
            <a:solidFill>
              <a:schemeClr val="accent1">
                <a:shade val="5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Wrapper Induction</a:t>
            </a:r>
            <a:endParaRPr lang="en-US" sz="3200" dirty="0">
              <a:solidFill>
                <a:schemeClr val="tx1"/>
              </a:solidFill>
            </a:endParaRPr>
          </a:p>
        </p:txBody>
      </p:sp>
      <p:sp>
        <p:nvSpPr>
          <p:cNvPr id="22" name="Oval 21"/>
          <p:cNvSpPr/>
          <p:nvPr/>
        </p:nvSpPr>
        <p:spPr>
          <a:xfrm>
            <a:off x="1981200" y="3276600"/>
            <a:ext cx="2743200" cy="2590800"/>
          </a:xfrm>
          <a:prstGeom prst="ellipse">
            <a:avLst/>
          </a:prstGeom>
          <a:solidFill>
            <a:schemeClr val="accent1">
              <a:alpha val="50000"/>
            </a:schemeClr>
          </a:solidFill>
          <a:ln>
            <a:solidFill>
              <a:schemeClr val="accent1">
                <a:shade val="5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Noisy OCR Text</a:t>
            </a:r>
            <a:endParaRPr lang="en-US" sz="3200" dirty="0">
              <a:solidFill>
                <a:schemeClr val="tx1"/>
              </a:solidFill>
            </a:endParaRPr>
          </a:p>
        </p:txBody>
      </p:sp>
      <p:sp>
        <p:nvSpPr>
          <p:cNvPr id="23" name="Oval 22"/>
          <p:cNvSpPr/>
          <p:nvPr/>
        </p:nvSpPr>
        <p:spPr>
          <a:xfrm>
            <a:off x="1981200" y="1752600"/>
            <a:ext cx="2743200" cy="2590800"/>
          </a:xfrm>
          <a:prstGeom prst="ellipse">
            <a:avLst/>
          </a:prstGeom>
          <a:solidFill>
            <a:schemeClr val="accent1">
              <a:alpha val="50000"/>
            </a:schemeClr>
          </a:solidFill>
          <a:ln>
            <a:solidFill>
              <a:schemeClr val="accent1">
                <a:shade val="5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Lists</a:t>
            </a:r>
            <a:endParaRPr lang="en-US" sz="3200" dirty="0">
              <a:solidFill>
                <a:schemeClr val="tx1"/>
              </a:solidFill>
            </a:endParaRPr>
          </a:p>
        </p:txBody>
      </p:sp>
      <p:sp>
        <p:nvSpPr>
          <p:cNvPr id="24" name="Oval 23"/>
          <p:cNvSpPr/>
          <p:nvPr/>
        </p:nvSpPr>
        <p:spPr>
          <a:xfrm>
            <a:off x="3657600" y="1752600"/>
            <a:ext cx="2743200" cy="2590800"/>
          </a:xfrm>
          <a:prstGeom prst="ellipse">
            <a:avLst/>
          </a:prstGeom>
          <a:solidFill>
            <a:schemeClr val="accent1">
              <a:alpha val="50000"/>
            </a:schemeClr>
          </a:solidFill>
          <a:ln>
            <a:solidFill>
              <a:schemeClr val="accent1">
                <a:shade val="5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Ontology Population</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List Reading</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fontScale="85000" lnSpcReduction="20000"/>
          </a:bodyPr>
          <a:lstStyle/>
          <a:p>
            <a:r>
              <a:rPr lang="en-US" dirty="0" smtClean="0"/>
              <a:t>Specialized for one kind of list:</a:t>
            </a:r>
          </a:p>
          <a:p>
            <a:pPr lvl="1"/>
            <a:r>
              <a:rPr lang="en-US" dirty="0" smtClean="0"/>
              <a:t>Printed </a:t>
            </a:r>
            <a:r>
              <a:rPr lang="en-US" dirty="0" err="1" smtClean="0"/>
              <a:t>ToC</a:t>
            </a:r>
            <a:r>
              <a:rPr lang="en-US" dirty="0" smtClean="0"/>
              <a:t>:  </a:t>
            </a:r>
            <a:r>
              <a:rPr lang="en-US" i="1" dirty="0" err="1" smtClean="0"/>
              <a:t>Marinai</a:t>
            </a:r>
            <a:r>
              <a:rPr lang="en-US" i="1" dirty="0" smtClean="0"/>
              <a:t> 2010, </a:t>
            </a:r>
            <a:r>
              <a:rPr lang="en-US" i="1" dirty="0" err="1" smtClean="0"/>
              <a:t>Dejean</a:t>
            </a:r>
            <a:r>
              <a:rPr lang="en-US" i="1" dirty="0" smtClean="0"/>
              <a:t> 2009, Lin 2006</a:t>
            </a:r>
          </a:p>
          <a:p>
            <a:pPr lvl="1"/>
            <a:r>
              <a:rPr lang="en-US" dirty="0" smtClean="0"/>
              <a:t>Printed bibs:  </a:t>
            </a:r>
            <a:r>
              <a:rPr lang="en-US" i="1" dirty="0" err="1" smtClean="0"/>
              <a:t>Besagni</a:t>
            </a:r>
            <a:r>
              <a:rPr lang="en-US" i="1" dirty="0" smtClean="0"/>
              <a:t> 2004, </a:t>
            </a:r>
            <a:r>
              <a:rPr lang="en-US" i="1" dirty="0" err="1" smtClean="0"/>
              <a:t>Besagni</a:t>
            </a:r>
            <a:r>
              <a:rPr lang="en-US" i="1" dirty="0" smtClean="0"/>
              <a:t> 2003, </a:t>
            </a:r>
            <a:r>
              <a:rPr lang="en-US" i="1" dirty="0" err="1" smtClean="0"/>
              <a:t>Belaid</a:t>
            </a:r>
            <a:r>
              <a:rPr lang="en-US" i="1" dirty="0" smtClean="0"/>
              <a:t> 2001</a:t>
            </a:r>
          </a:p>
          <a:p>
            <a:pPr lvl="1"/>
            <a:r>
              <a:rPr lang="en-US" dirty="0" smtClean="0"/>
              <a:t>HTML lists:  </a:t>
            </a:r>
            <a:r>
              <a:rPr lang="en-US" i="1" dirty="0" err="1" smtClean="0"/>
              <a:t>Elmeleegy</a:t>
            </a:r>
            <a:r>
              <a:rPr lang="en-US" i="1" dirty="0" smtClean="0"/>
              <a:t> 2009, Gupta 2009, Tao 2009, Embley 2000, Embley 1999</a:t>
            </a:r>
          </a:p>
          <a:p>
            <a:r>
              <a:rPr lang="en-US" dirty="0" smtClean="0"/>
              <a:t>Use specialized hand-crafted knowledge</a:t>
            </a:r>
          </a:p>
          <a:p>
            <a:r>
              <a:rPr lang="en-US" dirty="0" smtClean="0"/>
              <a:t>Rely on clean input text containing useful HTML structure or tags</a:t>
            </a:r>
          </a:p>
          <a:p>
            <a:r>
              <a:rPr lang="en-US" dirty="0" smtClean="0"/>
              <a:t>NER or flat attribute extraction–limited ontology population</a:t>
            </a:r>
          </a:p>
          <a:p>
            <a:r>
              <a:rPr lang="en-US" dirty="0" smtClean="0"/>
              <a:t>Omit one or more reading steps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grpSp>
        <p:nvGrpSpPr>
          <p:cNvPr id="10" name="Group 9"/>
          <p:cNvGrpSpPr/>
          <p:nvPr/>
        </p:nvGrpSpPr>
        <p:grpSpPr>
          <a:xfrm>
            <a:off x="1828800" y="6400800"/>
            <a:ext cx="5486400" cy="228600"/>
            <a:chOff x="1143000" y="4572000"/>
            <a:chExt cx="7162800" cy="228600"/>
          </a:xfrm>
        </p:grpSpPr>
        <p:sp>
          <p:nvSpPr>
            <p:cNvPr id="5" name="Rectangle 4"/>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6" name="Rectangle 5"/>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Why not Use Left-Right Context?</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a:xfrm>
            <a:off x="457200" y="1600201"/>
            <a:ext cx="3276600" cy="3047999"/>
          </a:xfrm>
        </p:spPr>
        <p:txBody>
          <a:bodyPr>
            <a:normAutofit lnSpcReduction="10000"/>
          </a:bodyPr>
          <a:lstStyle/>
          <a:p>
            <a:r>
              <a:rPr lang="en-US" dirty="0" smtClean="0"/>
              <a:t>Field boundaries</a:t>
            </a:r>
          </a:p>
          <a:p>
            <a:r>
              <a:rPr lang="en-US" dirty="0" smtClean="0"/>
              <a:t>Field position and character content</a:t>
            </a:r>
          </a:p>
          <a:p>
            <a:r>
              <a:rPr lang="en-US" dirty="0" smtClean="0"/>
              <a:t>Record boundaries</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grpSp>
        <p:nvGrpSpPr>
          <p:cNvPr id="10" name="Group 9"/>
          <p:cNvGrpSpPr/>
          <p:nvPr/>
        </p:nvGrpSpPr>
        <p:grpSpPr>
          <a:xfrm>
            <a:off x="1828800" y="6400800"/>
            <a:ext cx="5486400" cy="228600"/>
            <a:chOff x="1143000" y="4572000"/>
            <a:chExt cx="7162800" cy="228600"/>
          </a:xfrm>
        </p:grpSpPr>
        <p:sp>
          <p:nvSpPr>
            <p:cNvPr id="5" name="Rectangle 4"/>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6" name="Rectangle 5"/>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pic>
        <p:nvPicPr>
          <p:cNvPr id="2050" name="Picture 2" descr="C:\My Dropbox\Projects\School\Presentations\2012.12 Dissertation Proposal\Pictures\Related Work\Wrapper, LR.png"/>
          <p:cNvPicPr>
            <a:picLocks noChangeAspect="1" noChangeArrowheads="1"/>
          </p:cNvPicPr>
          <p:nvPr/>
        </p:nvPicPr>
        <p:blipFill>
          <a:blip r:embed="rId3" cstate="print"/>
          <a:srcRect/>
          <a:stretch>
            <a:fillRect/>
          </a:stretch>
        </p:blipFill>
        <p:spPr bwMode="auto">
          <a:xfrm>
            <a:off x="4114800" y="1524000"/>
            <a:ext cx="4561205" cy="1927270"/>
          </a:xfrm>
          <a:prstGeom prst="rect">
            <a:avLst/>
          </a:prstGeom>
          <a:noFill/>
        </p:spPr>
      </p:pic>
      <p:pic>
        <p:nvPicPr>
          <p:cNvPr id="2051" name="Picture 3" descr="C:\My Dropbox\Projects\School\Presentations\2012.12 Dissertation Proposal\Pictures\Related Work\List, BMD.png"/>
          <p:cNvPicPr>
            <a:picLocks noChangeAspect="1" noChangeArrowheads="1"/>
          </p:cNvPicPr>
          <p:nvPr/>
        </p:nvPicPr>
        <p:blipFill>
          <a:blip r:embed="rId4" cstate="print"/>
          <a:srcRect/>
          <a:stretch>
            <a:fillRect/>
          </a:stretch>
        </p:blipFill>
        <p:spPr bwMode="auto">
          <a:xfrm>
            <a:off x="2057400" y="5105400"/>
            <a:ext cx="6477000" cy="905832"/>
          </a:xfrm>
          <a:prstGeom prst="rect">
            <a:avLst/>
          </a:prstGeom>
          <a:noFill/>
        </p:spPr>
      </p:pic>
      <p:sp>
        <p:nvSpPr>
          <p:cNvPr id="14" name="TextBox 13"/>
          <p:cNvSpPr txBox="1"/>
          <p:nvPr/>
        </p:nvSpPr>
        <p:spPr>
          <a:xfrm>
            <a:off x="990600" y="5257800"/>
            <a:ext cx="914400" cy="646331"/>
          </a:xfrm>
          <a:prstGeom prst="rect">
            <a:avLst/>
          </a:prstGeom>
          <a:noFill/>
        </p:spPr>
        <p:txBody>
          <a:bodyPr wrap="square" rtlCol="0">
            <a:spAutoFit/>
          </a:bodyPr>
          <a:lstStyle/>
          <a:p>
            <a:r>
              <a:rPr lang="en-US" dirty="0" smtClean="0"/>
              <a:t>OCRed List:</a:t>
            </a:r>
            <a:endParaRPr lang="en-US" dirty="0"/>
          </a:p>
        </p:txBody>
      </p:sp>
      <p:sp>
        <p:nvSpPr>
          <p:cNvPr id="15" name="Rectangle 14"/>
          <p:cNvSpPr/>
          <p:nvPr/>
        </p:nvSpPr>
        <p:spPr>
          <a:xfrm>
            <a:off x="4038600" y="1447800"/>
            <a:ext cx="4800600" cy="2133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14400" y="5029200"/>
            <a:ext cx="7696200" cy="9906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Why not Use </a:t>
            </a:r>
            <a:r>
              <a:rPr lang="en-US" dirty="0" err="1" smtClean="0">
                <a:solidFill>
                  <a:schemeClr val="accent6">
                    <a:lumMod val="50000"/>
                  </a:schemeClr>
                </a:solidFill>
                <a:latin typeface="Letter Gothic" pitchFamily="49" charset="0"/>
              </a:rPr>
              <a:t>XPaths</a:t>
            </a:r>
            <a:r>
              <a:rPr lang="en-US" dirty="0" smtClean="0">
                <a:solidFill>
                  <a:schemeClr val="accent6">
                    <a:lumMod val="50000"/>
                  </a:schemeClr>
                </a:solidFill>
                <a:latin typeface="Letter Gothic" pitchFamily="49" charset="0"/>
              </a:rPr>
              <a:t>?</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a:xfrm>
            <a:off x="457200" y="1600201"/>
            <a:ext cx="3581400" cy="4495800"/>
          </a:xfrm>
        </p:spPr>
        <p:txBody>
          <a:bodyPr>
            <a:normAutofit/>
          </a:bodyPr>
          <a:lstStyle/>
          <a:p>
            <a:r>
              <a:rPr lang="en-US" dirty="0" smtClean="0"/>
              <a:t>OCR text has no explicit XML DOM tree structure</a:t>
            </a:r>
          </a:p>
          <a:p>
            <a:r>
              <a:rPr lang="en-US" dirty="0" err="1" smtClean="0"/>
              <a:t>Xpaths</a:t>
            </a:r>
            <a:r>
              <a:rPr lang="en-US" dirty="0" smtClean="0"/>
              <a:t> require HTML tag to perfectly mark field text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grpSp>
        <p:nvGrpSpPr>
          <p:cNvPr id="10" name="Group 9"/>
          <p:cNvGrpSpPr/>
          <p:nvPr/>
        </p:nvGrpSpPr>
        <p:grpSpPr>
          <a:xfrm>
            <a:off x="1828800" y="6400800"/>
            <a:ext cx="5486400" cy="228600"/>
            <a:chOff x="1143000" y="4572000"/>
            <a:chExt cx="7162800" cy="228600"/>
          </a:xfrm>
        </p:grpSpPr>
        <p:sp>
          <p:nvSpPr>
            <p:cNvPr id="5" name="Rectangle 4"/>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6" name="Rectangle 5"/>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pic>
        <p:nvPicPr>
          <p:cNvPr id="1026" name="Picture 2" descr="C:\My Dropbox\Projects\School\Presentations\2012.12 Dissertation Proposal\Pictures\Related Work\Wrapper, Xpath.png"/>
          <p:cNvPicPr>
            <a:picLocks noChangeAspect="1" noChangeArrowheads="1"/>
          </p:cNvPicPr>
          <p:nvPr/>
        </p:nvPicPr>
        <p:blipFill>
          <a:blip r:embed="rId3" cstate="print"/>
          <a:srcRect/>
          <a:stretch>
            <a:fillRect/>
          </a:stretch>
        </p:blipFill>
        <p:spPr bwMode="auto">
          <a:xfrm>
            <a:off x="4495800" y="1600200"/>
            <a:ext cx="4246213" cy="3352800"/>
          </a:xfrm>
          <a:prstGeom prst="rect">
            <a:avLst/>
          </a:prstGeom>
          <a:noFill/>
        </p:spPr>
      </p:pic>
      <p:sp>
        <p:nvSpPr>
          <p:cNvPr id="12" name="Rectangle 11"/>
          <p:cNvSpPr/>
          <p:nvPr/>
        </p:nvSpPr>
        <p:spPr>
          <a:xfrm>
            <a:off x="4495800" y="1524000"/>
            <a:ext cx="4267200" cy="3505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Why not Use (Gupta</a:t>
            </a:r>
            <a:r>
              <a:rPr lang="en-US" dirty="0" smtClean="0">
                <a:solidFill>
                  <a:schemeClr val="accent6">
                    <a:lumMod val="50000"/>
                  </a:schemeClr>
                </a:solidFill>
                <a:latin typeface="Bookman Old Style" pitchFamily="18" charset="0"/>
              </a:rPr>
              <a:t>’</a:t>
            </a:r>
            <a:r>
              <a:rPr lang="en-US" dirty="0" smtClean="0">
                <a:solidFill>
                  <a:schemeClr val="accent6">
                    <a:lumMod val="50000"/>
                  </a:schemeClr>
                </a:solidFill>
                <a:latin typeface="Letter Gothic" pitchFamily="49" charset="0"/>
              </a:rPr>
              <a:t>s) CRFs?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a:xfrm>
            <a:off x="457200" y="1600200"/>
            <a:ext cx="8229600" cy="4525963"/>
          </a:xfrm>
        </p:spPr>
        <p:txBody>
          <a:bodyPr>
            <a:normAutofit/>
          </a:bodyPr>
          <a:lstStyle/>
          <a:p>
            <a:r>
              <a:rPr lang="en-US" dirty="0" smtClean="0"/>
              <a:t>HTML lists and records are explicitly marked</a:t>
            </a:r>
          </a:p>
          <a:p>
            <a:r>
              <a:rPr lang="en-US" dirty="0" smtClean="0"/>
              <a:t>Different application:  Augment tables using </a:t>
            </a:r>
            <a:r>
              <a:rPr lang="en-US" dirty="0" err="1" smtClean="0"/>
              <a:t>tuples</a:t>
            </a:r>
            <a:r>
              <a:rPr lang="en-US" dirty="0" smtClean="0"/>
              <a:t> from any lists on web</a:t>
            </a:r>
          </a:p>
          <a:p>
            <a:r>
              <a:rPr lang="en-US" dirty="0" smtClean="0"/>
              <a:t>At web scale, they can throw away harder-to-process lists</a:t>
            </a:r>
          </a:p>
          <a:p>
            <a:r>
              <a:rPr lang="en-US" dirty="0" smtClean="0"/>
              <a:t>They rely on more training data than we will</a:t>
            </a:r>
          </a:p>
          <a:p>
            <a:r>
              <a:rPr lang="en-US" dirty="0" smtClean="0"/>
              <a:t>We </a:t>
            </a:r>
            <a:r>
              <a:rPr lang="en-US" i="1" dirty="0" smtClean="0"/>
              <a:t>will</a:t>
            </a:r>
            <a:r>
              <a:rPr lang="en-US" dirty="0" smtClean="0"/>
              <a:t> compare our approach to CRFs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grpSp>
        <p:nvGrpSpPr>
          <p:cNvPr id="10" name="Group 9"/>
          <p:cNvGrpSpPr/>
          <p:nvPr/>
        </p:nvGrpSpPr>
        <p:grpSpPr>
          <a:xfrm>
            <a:off x="1828800" y="6400800"/>
            <a:ext cx="5486400" cy="228600"/>
            <a:chOff x="1143000" y="4572000"/>
            <a:chExt cx="7162800" cy="228600"/>
          </a:xfrm>
        </p:grpSpPr>
        <p:sp>
          <p:nvSpPr>
            <p:cNvPr id="5" name="Rectangle 4"/>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6" name="Rectangle 5"/>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00200"/>
            <a:ext cx="8229600" cy="4525963"/>
          </a:xfrm>
        </p:spPr>
        <p:txBody>
          <a:bodyPr>
            <a:normAutofit/>
          </a:bodyPr>
          <a:lstStyle/>
          <a:p>
            <a:r>
              <a:rPr lang="en-US" dirty="0" smtClean="0"/>
              <a:t>Search for ancestors in records</a:t>
            </a:r>
          </a:p>
          <a:p>
            <a:r>
              <a:rPr lang="en-US" dirty="0" smtClean="0"/>
              <a:t>Construct family trees from records</a:t>
            </a:r>
          </a:p>
          <a:p>
            <a:r>
              <a:rPr lang="en-US" dirty="0" smtClean="0"/>
              <a:t>Add to them:</a:t>
            </a:r>
          </a:p>
          <a:p>
            <a:pPr lvl="1"/>
            <a:r>
              <a:rPr lang="en-US" dirty="0" smtClean="0"/>
              <a:t>Data</a:t>
            </a:r>
          </a:p>
          <a:p>
            <a:pPr lvl="1"/>
            <a:r>
              <a:rPr lang="en-US" dirty="0" smtClean="0"/>
              <a:t>Photos</a:t>
            </a:r>
          </a:p>
          <a:p>
            <a:pPr lvl="1"/>
            <a:r>
              <a:rPr lang="en-US" dirty="0" smtClean="0"/>
              <a:t>Stories</a:t>
            </a:r>
          </a:p>
          <a:p>
            <a:pPr lvl="1"/>
            <a:r>
              <a:rPr lang="en-US" dirty="0" smtClean="0"/>
              <a:t>Temple work</a:t>
            </a:r>
          </a:p>
        </p:txBody>
      </p:sp>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What is Family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History Research?</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grpSp>
        <p:nvGrpSpPr>
          <p:cNvPr id="3" name="Group 9"/>
          <p:cNvGrpSpPr/>
          <p:nvPr/>
        </p:nvGrpSpPr>
        <p:grpSpPr>
          <a:xfrm>
            <a:off x="1828800" y="6400800"/>
            <a:ext cx="5486400" cy="228600"/>
            <a:chOff x="1066800" y="6324600"/>
            <a:chExt cx="7162800" cy="228600"/>
          </a:xfrm>
        </p:grpSpPr>
        <p:sp>
          <p:nvSpPr>
            <p:cNvPr id="5" name="Rectangle 4"/>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8" name="Rectangle 7"/>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1066800" y="6324600"/>
              <a:ext cx="13716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grpSp>
      <p:pic>
        <p:nvPicPr>
          <p:cNvPr id="11" name="Picture 1" descr="C:\My Dropbox\Projects\School\Presentations\2012.12 Dissertation Proposal\Pictures\Motivation\FamilyTree.png"/>
          <p:cNvPicPr>
            <a:picLocks noChangeAspect="1" noChangeArrowheads="1"/>
          </p:cNvPicPr>
          <p:nvPr/>
        </p:nvPicPr>
        <p:blipFill>
          <a:blip r:embed="rId3" cstate="print"/>
          <a:stretch>
            <a:fillRect/>
          </a:stretch>
        </p:blipFill>
        <p:spPr bwMode="auto">
          <a:xfrm>
            <a:off x="5867400" y="3048000"/>
            <a:ext cx="2338387" cy="28996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Page Grammars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normAutofit lnSpcReduction="10000"/>
          </a:bodyPr>
          <a:lstStyle/>
          <a:p>
            <a:r>
              <a:rPr lang="en-US" dirty="0" smtClean="0"/>
              <a:t>Conway [1993]</a:t>
            </a:r>
          </a:p>
          <a:p>
            <a:endParaRPr lang="en-US" dirty="0" smtClean="0"/>
          </a:p>
          <a:p>
            <a:r>
              <a:rPr lang="en-US" dirty="0" smtClean="0"/>
              <a:t>2-D CFG and chart parser for page layout recognition from document images</a:t>
            </a:r>
          </a:p>
          <a:p>
            <a:r>
              <a:rPr lang="en-US" dirty="0" smtClean="0"/>
              <a:t>Can assign logical labels to blocks of text</a:t>
            </a:r>
          </a:p>
          <a:p>
            <a:endParaRPr lang="en-US" dirty="0" smtClean="0"/>
          </a:p>
          <a:p>
            <a:r>
              <a:rPr lang="en-US" dirty="0" smtClean="0"/>
              <a:t>Manually constructed grammars</a:t>
            </a:r>
          </a:p>
          <a:p>
            <a:r>
              <a:rPr lang="en-US" dirty="0" smtClean="0"/>
              <a:t>Rely on spatial features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grpSp>
        <p:nvGrpSpPr>
          <p:cNvPr id="10" name="Group 9"/>
          <p:cNvGrpSpPr/>
          <p:nvPr/>
        </p:nvGrpSpPr>
        <p:grpSpPr>
          <a:xfrm>
            <a:off x="1828800" y="6400800"/>
            <a:ext cx="5486400" cy="228600"/>
            <a:chOff x="1143000" y="4572000"/>
            <a:chExt cx="7162800" cy="228600"/>
          </a:xfrm>
        </p:grpSpPr>
        <p:sp>
          <p:nvSpPr>
            <p:cNvPr id="5" name="Rectangle 4"/>
            <p:cNvSpPr/>
            <p:nvPr/>
          </p:nvSpPr>
          <p:spPr>
            <a:xfrm>
              <a:off x="3962400" y="45720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6" name="Rectangle 5"/>
            <p:cNvSpPr/>
            <p:nvPr/>
          </p:nvSpPr>
          <p:spPr>
            <a:xfrm>
              <a:off x="5943600" y="45720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1143000" y="45720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7086600" y="45720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2514600" y="4572000"/>
              <a:ext cx="14478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Reading Steps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a:xfrm>
            <a:off x="457200" y="1600200"/>
            <a:ext cx="3810000" cy="4525963"/>
          </a:xfrm>
        </p:spPr>
        <p:txBody>
          <a:bodyPr/>
          <a:lstStyle/>
          <a:p>
            <a:pPr marL="514350" lvl="1" indent="-514350">
              <a:buFont typeface="+mj-lt"/>
              <a:buAutoNum type="arabicPeriod"/>
            </a:pPr>
            <a:r>
              <a:rPr lang="en-US" dirty="0" smtClean="0"/>
              <a:t>List spotting</a:t>
            </a:r>
          </a:p>
          <a:p>
            <a:pPr marL="514350" lvl="1" indent="-514350">
              <a:buFont typeface="+mj-lt"/>
              <a:buAutoNum type="arabicPeriod"/>
            </a:pPr>
            <a:r>
              <a:rPr lang="en-US" dirty="0" smtClean="0"/>
              <a:t>Record segmentation</a:t>
            </a:r>
          </a:p>
          <a:p>
            <a:pPr marL="514350" lvl="1" indent="-514350">
              <a:buFont typeface="+mj-lt"/>
              <a:buAutoNum type="arabicPeriod"/>
            </a:pPr>
            <a:r>
              <a:rPr lang="en-US" dirty="0" smtClean="0"/>
              <a:t>Field segmentation</a:t>
            </a:r>
          </a:p>
          <a:p>
            <a:pPr marL="514350" lvl="1" indent="-514350">
              <a:buFont typeface="+mj-lt"/>
              <a:buAutoNum type="arabicPeriod"/>
            </a:pPr>
            <a:r>
              <a:rPr lang="en-US" dirty="0" smtClean="0"/>
              <a:t>Field labeling</a:t>
            </a:r>
          </a:p>
          <a:p>
            <a:pPr marL="514350" lvl="1" indent="-514350">
              <a:buFont typeface="+mj-lt"/>
              <a:buAutoNum type="arabicPeriod"/>
            </a:pPr>
            <a:r>
              <a:rPr lang="en-US" dirty="0" smtClean="0"/>
              <a:t>Nested list recognition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grpSp>
        <p:nvGrpSpPr>
          <p:cNvPr id="5" name="Group 14"/>
          <p:cNvGrpSpPr/>
          <p:nvPr/>
        </p:nvGrpSpPr>
        <p:grpSpPr>
          <a:xfrm>
            <a:off x="1828800" y="6400800"/>
            <a:ext cx="5486400" cy="228600"/>
            <a:chOff x="990600" y="6400800"/>
            <a:chExt cx="7162800" cy="228600"/>
          </a:xfrm>
        </p:grpSpPr>
        <p:sp>
          <p:nvSpPr>
            <p:cNvPr id="10" name="Rectangle 9"/>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11" name="Rectangle 10"/>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12" name="Rectangle 11"/>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13" name="Rectangle 12"/>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14" name="Rectangle 13"/>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
        <p:nvSpPr>
          <p:cNvPr id="15" name="TextBox 14"/>
          <p:cNvSpPr txBox="1"/>
          <p:nvPr/>
        </p:nvSpPr>
        <p:spPr>
          <a:xfrm>
            <a:off x="4343400" y="3276600"/>
            <a:ext cx="4343400" cy="2308324"/>
          </a:xfrm>
          <a:prstGeom prst="rect">
            <a:avLst/>
          </a:prstGeom>
          <a:solidFill>
            <a:schemeClr val="bg1"/>
          </a:solidFill>
        </p:spPr>
        <p:txBody>
          <a:bodyPr wrap="square" rtlCol="0">
            <a:spAutoFit/>
          </a:bodyPr>
          <a:lstStyle/>
          <a:p>
            <a:r>
              <a:rPr lang="en-US" sz="1600" dirty="0" smtClean="0"/>
              <a:t>Members of the football team:</a:t>
            </a:r>
          </a:p>
          <a:p>
            <a:endParaRPr lang="en-US" sz="1600" dirty="0" smtClean="0"/>
          </a:p>
          <a:p>
            <a:r>
              <a:rPr lang="en-US" sz="1600" dirty="0" smtClean="0"/>
              <a:t>Captain: Donald </a:t>
            </a:r>
            <a:r>
              <a:rPr lang="en-US" sz="1600" dirty="0" err="1" smtClean="0"/>
              <a:t>Bakken</a:t>
            </a:r>
            <a:r>
              <a:rPr lang="en-US" sz="1600" dirty="0" smtClean="0"/>
              <a:t>.................Right Half Back</a:t>
            </a:r>
          </a:p>
          <a:p>
            <a:r>
              <a:rPr lang="en-US" sz="1600" dirty="0" err="1" smtClean="0"/>
              <a:t>LeRoy</a:t>
            </a:r>
            <a:r>
              <a:rPr lang="en-US" sz="1600" dirty="0" smtClean="0"/>
              <a:t> "sonny' Johnson.........,........</a:t>
            </a:r>
            <a:r>
              <a:rPr lang="en-US" sz="1600" dirty="0" err="1" smtClean="0"/>
              <a:t>Lcft</a:t>
            </a:r>
            <a:r>
              <a:rPr lang="en-US" sz="1600" dirty="0" smtClean="0"/>
              <a:t> Half Back</a:t>
            </a:r>
          </a:p>
          <a:p>
            <a:r>
              <a:rPr lang="en-US" sz="1600" dirty="0" err="1" smtClean="0"/>
              <a:t>Orley</a:t>
            </a:r>
            <a:r>
              <a:rPr lang="en-US" sz="1600" dirty="0" smtClean="0"/>
              <a:t> "Dude" </a:t>
            </a:r>
            <a:r>
              <a:rPr lang="en-US" sz="1600" dirty="0" err="1" smtClean="0"/>
              <a:t>Bakken</a:t>
            </a:r>
            <a:r>
              <a:rPr lang="en-US" sz="1600" dirty="0" smtClean="0"/>
              <a:t>......,.......,......Quarter Back</a:t>
            </a:r>
          </a:p>
          <a:p>
            <a:r>
              <a:rPr lang="en-US" sz="1600" dirty="0" smtClean="0"/>
              <a:t>Roger Jay </a:t>
            </a:r>
            <a:r>
              <a:rPr lang="en-US" sz="1600" dirty="0" err="1" smtClean="0"/>
              <a:t>Myhrum</a:t>
            </a:r>
            <a:r>
              <a:rPr lang="en-US" sz="1600" dirty="0" smtClean="0"/>
              <a:t>........................   .Full Back</a:t>
            </a:r>
          </a:p>
          <a:p>
            <a:r>
              <a:rPr lang="en-US" sz="1600" dirty="0" smtClean="0"/>
              <a:t>Bill "</a:t>
            </a:r>
            <a:r>
              <a:rPr lang="en-US" sz="1600" dirty="0" err="1" smtClean="0"/>
              <a:t>Snoz</a:t>
            </a:r>
            <a:r>
              <a:rPr lang="en-US" sz="1600" dirty="0" smtClean="0"/>
              <a:t>" </a:t>
            </a:r>
            <a:r>
              <a:rPr lang="en-US" sz="1600" dirty="0" err="1" smtClean="0"/>
              <a:t>Krohg</a:t>
            </a:r>
            <a:r>
              <a:rPr lang="en-US" sz="1600" dirty="0" smtClean="0"/>
              <a:t>,...........................Center</a:t>
            </a:r>
          </a:p>
          <a:p>
            <a:endParaRPr lang="en-US" sz="1600" dirty="0" smtClean="0"/>
          </a:p>
          <a:p>
            <a:r>
              <a:rPr lang="en-US" sz="1600" dirty="0" smtClean="0"/>
              <a:t>They had a good year.</a:t>
            </a:r>
            <a:endParaRPr lang="en-US" sz="1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Letter Gothic" pitchFamily="49" charset="0"/>
              </a:rPr>
              <a:t>Special Labels </a:t>
            </a:r>
            <a:br>
              <a:rPr lang="en-US" dirty="0" smtClean="0">
                <a:solidFill>
                  <a:schemeClr val="accent6">
                    <a:lumMod val="50000"/>
                  </a:schemeClr>
                </a:solidFill>
                <a:latin typeface="Letter Gothic" pitchFamily="49" charset="0"/>
              </a:rPr>
            </a:br>
            <a:r>
              <a:rPr lang="en-US" dirty="0" smtClean="0">
                <a:solidFill>
                  <a:schemeClr val="accent6">
                    <a:lumMod val="50000"/>
                  </a:schemeClr>
                </a:solidFill>
                <a:latin typeface="Letter Gothic" pitchFamily="49" charset="0"/>
              </a:rPr>
              <a:t>Resolve Ambiguity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grpSp>
        <p:nvGrpSpPr>
          <p:cNvPr id="3" name="Group 66"/>
          <p:cNvGrpSpPr/>
          <p:nvPr/>
        </p:nvGrpSpPr>
        <p:grpSpPr>
          <a:xfrm>
            <a:off x="1828800" y="6400800"/>
            <a:ext cx="5486400" cy="228600"/>
            <a:chOff x="990600" y="6400800"/>
            <a:chExt cx="7162800" cy="228600"/>
          </a:xfrm>
        </p:grpSpPr>
        <p:sp>
          <p:nvSpPr>
            <p:cNvPr id="5" name="Rectangle 4"/>
            <p:cNvSpPr/>
            <p:nvPr/>
          </p:nvSpPr>
          <p:spPr>
            <a:xfrm>
              <a:off x="23622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57912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7" name="Rectangle 6"/>
            <p:cNvSpPr/>
            <p:nvPr/>
          </p:nvSpPr>
          <p:spPr>
            <a:xfrm>
              <a:off x="9906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8" name="Rectangle 7"/>
            <p:cNvSpPr/>
            <p:nvPr/>
          </p:nvSpPr>
          <p:spPr>
            <a:xfrm>
              <a:off x="69342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3810000" y="6400800"/>
              <a:ext cx="19812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grpSp>
      <p:sp>
        <p:nvSpPr>
          <p:cNvPr id="12" name="TextBox 11"/>
          <p:cNvSpPr txBox="1"/>
          <p:nvPr/>
        </p:nvSpPr>
        <p:spPr>
          <a:xfrm>
            <a:off x="5029200" y="2208074"/>
            <a:ext cx="3505200" cy="1754326"/>
          </a:xfrm>
          <a:prstGeom prst="rect">
            <a:avLst/>
          </a:prstGeom>
          <a:solidFill>
            <a:schemeClr val="bg1"/>
          </a:solidFill>
        </p:spPr>
        <p:txBody>
          <a:bodyPr wrap="square" rtlCol="0">
            <a:spAutoFit/>
          </a:bodyPr>
          <a:lstStyle/>
          <a:p>
            <a:r>
              <a:rPr lang="en-US" dirty="0" smtClean="0"/>
              <a:t>Child(</a:t>
            </a:r>
            <a:r>
              <a:rPr lang="en-US" dirty="0" smtClean="0">
                <a:solidFill>
                  <a:schemeClr val="accent1"/>
                </a:solidFill>
              </a:rPr>
              <a:t>child</a:t>
            </a:r>
            <a:r>
              <a:rPr lang="en-US" baseline="-25000" dirty="0" smtClean="0">
                <a:solidFill>
                  <a:schemeClr val="accent1"/>
                </a:solidFill>
              </a:rPr>
              <a:t>1</a:t>
            </a:r>
            <a:r>
              <a:rPr lang="en-US" dirty="0" smtClean="0"/>
              <a:t>)</a:t>
            </a:r>
          </a:p>
          <a:p>
            <a:r>
              <a:rPr lang="en-US" dirty="0" smtClean="0"/>
              <a:t>Child-ChildNumber(</a:t>
            </a:r>
            <a:r>
              <a:rPr lang="en-US" dirty="0" smtClean="0">
                <a:solidFill>
                  <a:schemeClr val="accent1"/>
                </a:solidFill>
              </a:rPr>
              <a:t>child</a:t>
            </a:r>
            <a:r>
              <a:rPr lang="en-US" baseline="-25000" dirty="0" smtClean="0">
                <a:solidFill>
                  <a:schemeClr val="accent1"/>
                </a:solidFill>
              </a:rPr>
              <a:t>1</a:t>
            </a:r>
            <a:r>
              <a:rPr lang="en-US" dirty="0" smtClean="0"/>
              <a:t>, “</a:t>
            </a:r>
            <a:r>
              <a:rPr lang="en-US" dirty="0" smtClean="0">
                <a:solidFill>
                  <a:schemeClr val="accent6">
                    <a:lumMod val="75000"/>
                  </a:schemeClr>
                </a:solidFill>
              </a:rPr>
              <a:t>1</a:t>
            </a:r>
            <a:r>
              <a:rPr lang="en-US" dirty="0" smtClean="0"/>
              <a:t>”)</a:t>
            </a:r>
          </a:p>
          <a:p>
            <a:r>
              <a:rPr lang="en-US" dirty="0" smtClean="0"/>
              <a:t>Child-Name(</a:t>
            </a:r>
            <a:r>
              <a:rPr lang="en-US" dirty="0" smtClean="0">
                <a:solidFill>
                  <a:schemeClr val="accent1"/>
                </a:solidFill>
              </a:rPr>
              <a:t>child</a:t>
            </a:r>
            <a:r>
              <a:rPr lang="en-US" baseline="-25000" dirty="0" smtClean="0">
                <a:solidFill>
                  <a:schemeClr val="accent1"/>
                </a:solidFill>
              </a:rPr>
              <a:t>1</a:t>
            </a:r>
            <a:r>
              <a:rPr lang="en-US" dirty="0" smtClean="0"/>
              <a:t>, </a:t>
            </a:r>
            <a:r>
              <a:rPr lang="en-US" dirty="0" smtClean="0">
                <a:solidFill>
                  <a:schemeClr val="accent1"/>
                </a:solidFill>
              </a:rPr>
              <a:t>name</a:t>
            </a:r>
            <a:r>
              <a:rPr lang="en-US" baseline="-25000" dirty="0" smtClean="0">
                <a:solidFill>
                  <a:schemeClr val="accent1"/>
                </a:solidFill>
              </a:rPr>
              <a:t>1</a:t>
            </a:r>
            <a:r>
              <a:rPr lang="en-US" dirty="0" smtClean="0"/>
              <a:t>)</a:t>
            </a:r>
          </a:p>
          <a:p>
            <a:r>
              <a:rPr lang="en-US" dirty="0" smtClean="0"/>
              <a:t>Name-</a:t>
            </a:r>
            <a:r>
              <a:rPr lang="en-US" dirty="0" err="1" smtClean="0"/>
              <a:t>GivenName</a:t>
            </a:r>
            <a:r>
              <a:rPr lang="en-US" dirty="0" smtClean="0"/>
              <a:t>(</a:t>
            </a:r>
            <a:r>
              <a:rPr lang="en-US" dirty="0" smtClean="0">
                <a:solidFill>
                  <a:schemeClr val="accent1"/>
                </a:solidFill>
              </a:rPr>
              <a:t>name</a:t>
            </a:r>
            <a:r>
              <a:rPr lang="en-US" baseline="-25000" dirty="0" smtClean="0">
                <a:solidFill>
                  <a:schemeClr val="accent1"/>
                </a:solidFill>
              </a:rPr>
              <a:t>1</a:t>
            </a:r>
            <a:r>
              <a:rPr lang="en-US" dirty="0" smtClean="0"/>
              <a:t>, “</a:t>
            </a:r>
            <a:r>
              <a:rPr lang="en-US" dirty="0" smtClean="0">
                <a:solidFill>
                  <a:schemeClr val="accent6">
                    <a:lumMod val="75000"/>
                  </a:schemeClr>
                </a:solidFill>
              </a:rPr>
              <a:t>Sarah</a:t>
            </a:r>
            <a:r>
              <a:rPr lang="en-US" dirty="0" smtClean="0"/>
              <a:t>”)</a:t>
            </a:r>
          </a:p>
          <a:p>
            <a:r>
              <a:rPr lang="en-US" dirty="0" smtClean="0"/>
              <a:t>Child-</a:t>
            </a:r>
            <a:r>
              <a:rPr lang="en-US" dirty="0" err="1" smtClean="0"/>
              <a:t>BirthDate</a:t>
            </a:r>
            <a:r>
              <a:rPr lang="en-US" dirty="0" smtClean="0"/>
              <a:t>(</a:t>
            </a:r>
            <a:r>
              <a:rPr lang="en-US" dirty="0" smtClean="0">
                <a:solidFill>
                  <a:schemeClr val="accent1"/>
                </a:solidFill>
              </a:rPr>
              <a:t>child</a:t>
            </a:r>
            <a:r>
              <a:rPr lang="en-US" baseline="-25000" dirty="0" smtClean="0">
                <a:solidFill>
                  <a:schemeClr val="accent1"/>
                </a:solidFill>
              </a:rPr>
              <a:t>1</a:t>
            </a:r>
            <a:r>
              <a:rPr lang="en-US" dirty="0" smtClean="0"/>
              <a:t>, </a:t>
            </a:r>
            <a:r>
              <a:rPr lang="en-US" dirty="0" smtClean="0">
                <a:solidFill>
                  <a:schemeClr val="accent1"/>
                </a:solidFill>
              </a:rPr>
              <a:t>date</a:t>
            </a:r>
            <a:r>
              <a:rPr lang="en-US" baseline="-25000" dirty="0" smtClean="0">
                <a:solidFill>
                  <a:schemeClr val="accent1"/>
                </a:solidFill>
              </a:rPr>
              <a:t>1</a:t>
            </a:r>
            <a:r>
              <a:rPr lang="en-US" dirty="0" smtClean="0"/>
              <a:t>)</a:t>
            </a:r>
          </a:p>
          <a:p>
            <a:r>
              <a:rPr lang="en-US" dirty="0" err="1" smtClean="0"/>
              <a:t>BirthDate</a:t>
            </a:r>
            <a:r>
              <a:rPr lang="en-US" dirty="0" smtClean="0"/>
              <a:t>-Year(</a:t>
            </a:r>
            <a:r>
              <a:rPr lang="en-US" dirty="0" smtClean="0">
                <a:solidFill>
                  <a:schemeClr val="accent1"/>
                </a:solidFill>
              </a:rPr>
              <a:t>date</a:t>
            </a:r>
            <a:r>
              <a:rPr lang="en-US" baseline="-25000" dirty="0" smtClean="0">
                <a:solidFill>
                  <a:schemeClr val="accent1"/>
                </a:solidFill>
              </a:rPr>
              <a:t>1</a:t>
            </a:r>
            <a:r>
              <a:rPr lang="en-US" dirty="0" smtClean="0"/>
              <a:t>, “</a:t>
            </a:r>
            <a:r>
              <a:rPr lang="en-US" dirty="0" smtClean="0">
                <a:solidFill>
                  <a:schemeClr val="accent6">
                    <a:lumMod val="75000"/>
                  </a:schemeClr>
                </a:solidFill>
              </a:rPr>
              <a:t>1797</a:t>
            </a:r>
            <a:r>
              <a:rPr lang="en-US" dirty="0" smtClean="0"/>
              <a:t>”)</a:t>
            </a:r>
          </a:p>
        </p:txBody>
      </p:sp>
      <p:sp>
        <p:nvSpPr>
          <p:cNvPr id="15" name="TextBox 14"/>
          <p:cNvSpPr txBox="1"/>
          <p:nvPr/>
        </p:nvSpPr>
        <p:spPr>
          <a:xfrm>
            <a:off x="1676400" y="5181600"/>
            <a:ext cx="5791200" cy="923330"/>
          </a:xfrm>
          <a:prstGeom prst="rect">
            <a:avLst/>
          </a:prstGeom>
          <a:solidFill>
            <a:schemeClr val="bg1"/>
          </a:solidFill>
        </p:spPr>
        <p:txBody>
          <a:bodyPr wrap="square" rtlCol="0">
            <a:spAutoFit/>
          </a:bodyPr>
          <a:lstStyle/>
          <a:p>
            <a:r>
              <a:rPr lang="en-US" dirty="0" smtClean="0">
                <a:solidFill>
                  <a:schemeClr val="bg1">
                    <a:lumMod val="50000"/>
                  </a:schemeClr>
                </a:solidFill>
              </a:rPr>
              <a:t>&lt;</a:t>
            </a:r>
            <a:r>
              <a:rPr lang="en-US" dirty="0" err="1" smtClean="0">
                <a:solidFill>
                  <a:schemeClr val="bg1">
                    <a:lumMod val="50000"/>
                  </a:schemeClr>
                </a:solidFill>
              </a:rPr>
              <a:t>Child.ChildNumber</a:t>
            </a:r>
            <a:r>
              <a:rPr lang="en-US" dirty="0" smtClean="0">
                <a:solidFill>
                  <a:schemeClr val="bg1">
                    <a:lumMod val="50000"/>
                  </a:schemeClr>
                </a:solidFill>
              </a:rPr>
              <a:t>&gt;</a:t>
            </a:r>
            <a:r>
              <a:rPr lang="en-US" dirty="0" smtClean="0">
                <a:solidFill>
                  <a:schemeClr val="accent6">
                    <a:lumMod val="75000"/>
                  </a:schemeClr>
                </a:solidFill>
              </a:rPr>
              <a:t>1</a:t>
            </a:r>
            <a:r>
              <a:rPr lang="en-US" dirty="0" smtClean="0">
                <a:solidFill>
                  <a:schemeClr val="bg1">
                    <a:lumMod val="50000"/>
                  </a:schemeClr>
                </a:solidFill>
              </a:rPr>
              <a:t>&lt;/</a:t>
            </a:r>
            <a:r>
              <a:rPr lang="en-US" dirty="0" err="1" smtClean="0">
                <a:solidFill>
                  <a:schemeClr val="bg1">
                    <a:lumMod val="50000"/>
                  </a:schemeClr>
                </a:solidFill>
              </a:rPr>
              <a:t>Child.ChildNumber</a:t>
            </a:r>
            <a:r>
              <a:rPr lang="en-US" dirty="0" smtClean="0">
                <a:solidFill>
                  <a:schemeClr val="bg1">
                    <a:lumMod val="50000"/>
                  </a:schemeClr>
                </a:solidFill>
              </a:rPr>
              <a:t>&gt;</a:t>
            </a:r>
            <a:r>
              <a:rPr lang="en-US" dirty="0" smtClean="0">
                <a:solidFill>
                  <a:schemeClr val="accent6">
                    <a:lumMod val="75000"/>
                  </a:schemeClr>
                </a:solidFill>
              </a:rPr>
              <a:t>.</a:t>
            </a:r>
            <a:r>
              <a:rPr lang="en-US" dirty="0" smtClean="0"/>
              <a:t> </a:t>
            </a:r>
            <a:r>
              <a:rPr lang="en-US" dirty="0" smtClean="0">
                <a:solidFill>
                  <a:schemeClr val="bg1">
                    <a:lumMod val="50000"/>
                  </a:schemeClr>
                </a:solidFill>
              </a:rPr>
              <a:t>&lt;</a:t>
            </a:r>
            <a:r>
              <a:rPr lang="en-US" dirty="0" err="1" smtClean="0">
                <a:solidFill>
                  <a:schemeClr val="bg1">
                    <a:lumMod val="50000"/>
                  </a:schemeClr>
                </a:solidFill>
              </a:rPr>
              <a:t>Child.Name.GivenName</a:t>
            </a:r>
            <a:r>
              <a:rPr lang="en-US" dirty="0" smtClean="0">
                <a:solidFill>
                  <a:schemeClr val="bg1">
                    <a:lumMod val="50000"/>
                  </a:schemeClr>
                </a:solidFill>
              </a:rPr>
              <a:t>&gt;</a:t>
            </a:r>
            <a:r>
              <a:rPr lang="en-US" dirty="0" smtClean="0">
                <a:solidFill>
                  <a:schemeClr val="accent6">
                    <a:lumMod val="75000"/>
                  </a:schemeClr>
                </a:solidFill>
              </a:rPr>
              <a:t>Sarah</a:t>
            </a:r>
            <a:r>
              <a:rPr lang="en-US" dirty="0" smtClean="0">
                <a:solidFill>
                  <a:schemeClr val="bg1">
                    <a:lumMod val="50000"/>
                  </a:schemeClr>
                </a:solidFill>
              </a:rPr>
              <a:t>&lt;/</a:t>
            </a:r>
            <a:r>
              <a:rPr lang="en-US" dirty="0" err="1" smtClean="0">
                <a:solidFill>
                  <a:schemeClr val="bg1">
                    <a:lumMod val="50000"/>
                  </a:schemeClr>
                </a:solidFill>
              </a:rPr>
              <a:t>Child.Name.GivenName</a:t>
            </a:r>
            <a:r>
              <a:rPr lang="en-US" dirty="0" smtClean="0">
                <a:solidFill>
                  <a:schemeClr val="bg1">
                    <a:lumMod val="50000"/>
                  </a:schemeClr>
                </a:solidFill>
              </a:rPr>
              <a:t>&gt;</a:t>
            </a:r>
            <a:r>
              <a:rPr lang="en-US" dirty="0" smtClean="0">
                <a:solidFill>
                  <a:schemeClr val="accent6">
                    <a:lumMod val="75000"/>
                  </a:schemeClr>
                </a:solidFill>
              </a:rPr>
              <a:t>,</a:t>
            </a:r>
            <a:r>
              <a:rPr lang="en-US" dirty="0" smtClean="0"/>
              <a:t> </a:t>
            </a:r>
            <a:r>
              <a:rPr lang="en-US" dirty="0" smtClean="0">
                <a:solidFill>
                  <a:schemeClr val="accent6">
                    <a:lumMod val="75000"/>
                  </a:schemeClr>
                </a:solidFill>
              </a:rPr>
              <a:t>b. </a:t>
            </a:r>
            <a:r>
              <a:rPr lang="en-US" dirty="0" smtClean="0">
                <a:solidFill>
                  <a:schemeClr val="bg1">
                    <a:lumMod val="50000"/>
                  </a:schemeClr>
                </a:solidFill>
              </a:rPr>
              <a:t>&lt;</a:t>
            </a:r>
            <a:r>
              <a:rPr lang="en-US" dirty="0" err="1" smtClean="0">
                <a:solidFill>
                  <a:schemeClr val="bg1">
                    <a:lumMod val="50000"/>
                  </a:schemeClr>
                </a:solidFill>
              </a:rPr>
              <a:t>Child.BirthDate.Year</a:t>
            </a:r>
            <a:r>
              <a:rPr lang="en-US" dirty="0" smtClean="0">
                <a:solidFill>
                  <a:schemeClr val="bg1">
                    <a:lumMod val="50000"/>
                  </a:schemeClr>
                </a:solidFill>
              </a:rPr>
              <a:t>&gt;</a:t>
            </a:r>
            <a:r>
              <a:rPr lang="en-US" dirty="0" smtClean="0">
                <a:solidFill>
                  <a:schemeClr val="accent6">
                    <a:lumMod val="75000"/>
                  </a:schemeClr>
                </a:solidFill>
              </a:rPr>
              <a:t>1797</a:t>
            </a:r>
            <a:r>
              <a:rPr lang="en-US" dirty="0" smtClean="0">
                <a:solidFill>
                  <a:schemeClr val="bg1">
                    <a:lumMod val="50000"/>
                  </a:schemeClr>
                </a:solidFill>
              </a:rPr>
              <a:t>&lt;/</a:t>
            </a:r>
            <a:r>
              <a:rPr lang="en-US" dirty="0" err="1" smtClean="0">
                <a:solidFill>
                  <a:schemeClr val="bg1">
                    <a:lumMod val="50000"/>
                  </a:schemeClr>
                </a:solidFill>
              </a:rPr>
              <a:t>Child.BirthDate.Year</a:t>
            </a:r>
            <a:r>
              <a:rPr lang="en-US" dirty="0" smtClean="0">
                <a:solidFill>
                  <a:schemeClr val="bg1">
                    <a:lumMod val="50000"/>
                  </a:schemeClr>
                </a:solidFill>
              </a:rPr>
              <a:t>&gt;</a:t>
            </a:r>
            <a:r>
              <a:rPr lang="en-US" dirty="0" smtClean="0">
                <a:solidFill>
                  <a:schemeClr val="accent6">
                    <a:lumMod val="75000"/>
                  </a:schemeClr>
                </a:solidFill>
              </a:rPr>
              <a:t>.</a:t>
            </a:r>
          </a:p>
        </p:txBody>
      </p:sp>
      <p:grpSp>
        <p:nvGrpSpPr>
          <p:cNvPr id="10" name="Group 69"/>
          <p:cNvGrpSpPr/>
          <p:nvPr/>
        </p:nvGrpSpPr>
        <p:grpSpPr>
          <a:xfrm>
            <a:off x="533400" y="3420070"/>
            <a:ext cx="3505200" cy="923330"/>
            <a:chOff x="533400" y="3276600"/>
            <a:chExt cx="3505200" cy="923330"/>
          </a:xfrm>
        </p:grpSpPr>
        <p:sp>
          <p:nvSpPr>
            <p:cNvPr id="69" name="TextBox 68"/>
            <p:cNvSpPr txBox="1"/>
            <p:nvPr/>
          </p:nvSpPr>
          <p:spPr>
            <a:xfrm>
              <a:off x="533400" y="3276600"/>
              <a:ext cx="3505200" cy="923330"/>
            </a:xfrm>
            <a:prstGeom prst="rect">
              <a:avLst/>
            </a:prstGeom>
            <a:solidFill>
              <a:schemeClr val="bg1"/>
            </a:solidFill>
          </p:spPr>
          <p:txBody>
            <a:bodyPr wrap="square" rtlCol="0">
              <a:spAutoFit/>
            </a:bodyPr>
            <a:lstStyle/>
            <a:p>
              <a:r>
                <a:rPr lang="fi-FI" dirty="0" smtClean="0"/>
                <a:t>1. Sarah, b. 1797.</a:t>
              </a:r>
            </a:p>
            <a:p>
              <a:r>
                <a:rPr lang="fi-FI" dirty="0" smtClean="0"/>
                <a:t>2. Amy, h. 1799, d. i800.</a:t>
              </a:r>
            </a:p>
            <a:p>
              <a:r>
                <a:rPr lang="fi-FI" dirty="0" smtClean="0"/>
                <a:t>3. John Erastus, b. 1836, d. 1876.</a:t>
              </a:r>
              <a:endParaRPr lang="en-US" dirty="0" smtClean="0"/>
            </a:p>
          </p:txBody>
        </p:sp>
        <p:sp>
          <p:nvSpPr>
            <p:cNvPr id="17" name="Rectangle 16"/>
            <p:cNvSpPr/>
            <p:nvPr/>
          </p:nvSpPr>
          <p:spPr>
            <a:xfrm>
              <a:off x="642937" y="3373705"/>
              <a:ext cx="86533" cy="19631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7312" y="3373219"/>
              <a:ext cx="543732" cy="187272"/>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03764" y="3380081"/>
              <a:ext cx="448886" cy="175648"/>
            </a:xfrm>
            <a:prstGeom prst="rect">
              <a:avLst/>
            </a:prstGeom>
            <a:solidFill>
              <a:schemeClr val="accent6">
                <a:lumMod val="75000"/>
                <a:alpha val="41000"/>
              </a:schemeClr>
            </a:solidFill>
            <a:ln>
              <a:solidFill>
                <a:schemeClr val="accent6">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19"/>
          <p:cNvSpPr/>
          <p:nvPr/>
        </p:nvSpPr>
        <p:spPr>
          <a:xfrm>
            <a:off x="762000" y="4648200"/>
            <a:ext cx="16002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Child.ChildNumber</a:t>
            </a:r>
            <a:endParaRPr lang="en-US" sz="1400" dirty="0">
              <a:solidFill>
                <a:schemeClr val="tx1"/>
              </a:solidFill>
            </a:endParaRPr>
          </a:p>
        </p:txBody>
      </p:sp>
      <p:sp>
        <p:nvSpPr>
          <p:cNvPr id="22" name="Rounded Rectangle 21"/>
          <p:cNvSpPr/>
          <p:nvPr/>
        </p:nvSpPr>
        <p:spPr>
          <a:xfrm>
            <a:off x="2590800" y="4648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3" name="Rounded Rectangle 22"/>
          <p:cNvSpPr/>
          <p:nvPr/>
        </p:nvSpPr>
        <p:spPr>
          <a:xfrm>
            <a:off x="2971800" y="4648200"/>
            <a:ext cx="19812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Child.Name.GivenName</a:t>
            </a:r>
            <a:endParaRPr lang="en-US" sz="1400" dirty="0">
              <a:solidFill>
                <a:schemeClr val="tx1"/>
              </a:solidFill>
            </a:endParaRPr>
          </a:p>
        </p:txBody>
      </p:sp>
      <p:sp>
        <p:nvSpPr>
          <p:cNvPr id="24" name="Rounded Rectangle 23"/>
          <p:cNvSpPr/>
          <p:nvPr/>
        </p:nvSpPr>
        <p:spPr>
          <a:xfrm>
            <a:off x="6279396" y="4648200"/>
            <a:ext cx="1676400" cy="304800"/>
          </a:xfrm>
          <a:prstGeom prst="roundRect">
            <a:avLst/>
          </a:prstGeom>
          <a:solidFill>
            <a:schemeClr val="accent6">
              <a:lumMod val="75000"/>
              <a:alpha val="20000"/>
            </a:schemeClr>
          </a:solidFill>
          <a:ln>
            <a:solidFill>
              <a:schemeClr val="accent6">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tx1"/>
                </a:solidFill>
              </a:rPr>
              <a:t>Child.BirthDate.Year</a:t>
            </a:r>
            <a:endParaRPr lang="en-US" sz="1400" dirty="0">
              <a:solidFill>
                <a:schemeClr val="tx1"/>
              </a:solidFill>
            </a:endParaRPr>
          </a:p>
        </p:txBody>
      </p:sp>
      <p:sp>
        <p:nvSpPr>
          <p:cNvPr id="25" name="Rounded Rectangle 24"/>
          <p:cNvSpPr/>
          <p:nvPr/>
        </p:nvSpPr>
        <p:spPr>
          <a:xfrm>
            <a:off x="5181600" y="4648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6" name="Rounded Rectangle 25"/>
          <p:cNvSpPr/>
          <p:nvPr/>
        </p:nvSpPr>
        <p:spPr>
          <a:xfrm>
            <a:off x="8153400" y="4648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7" name="Rounded Rectangle 26"/>
          <p:cNvSpPr/>
          <p:nvPr/>
        </p:nvSpPr>
        <p:spPr>
          <a:xfrm>
            <a:off x="5943600" y="4648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t>
            </a:r>
            <a:endParaRPr lang="en-US" sz="1400" dirty="0">
              <a:solidFill>
                <a:schemeClr val="tx1"/>
              </a:solidFill>
            </a:endParaRPr>
          </a:p>
        </p:txBody>
      </p:sp>
      <p:sp>
        <p:nvSpPr>
          <p:cNvPr id="28" name="Rounded Rectangle 27"/>
          <p:cNvSpPr/>
          <p:nvPr/>
        </p:nvSpPr>
        <p:spPr>
          <a:xfrm>
            <a:off x="5562600" y="4648200"/>
            <a:ext cx="1524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t>
            </a:r>
            <a:endParaRPr lang="en-US" sz="1400" dirty="0">
              <a:solidFill>
                <a:schemeClr val="tx1"/>
              </a:solidFill>
            </a:endParaRPr>
          </a:p>
        </p:txBody>
      </p:sp>
      <p:sp>
        <p:nvSpPr>
          <p:cNvPr id="29" name="Rounded Rectangle 28"/>
          <p:cNvSpPr/>
          <p:nvPr/>
        </p:nvSpPr>
        <p:spPr>
          <a:xfrm>
            <a:off x="152400" y="46482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sp>
        <p:nvSpPr>
          <p:cNvPr id="30" name="Rounded Rectangle 29"/>
          <p:cNvSpPr/>
          <p:nvPr/>
        </p:nvSpPr>
        <p:spPr>
          <a:xfrm>
            <a:off x="8534400" y="4648200"/>
            <a:ext cx="381000" cy="304800"/>
          </a:xfrm>
          <a:prstGeom prst="roundRect">
            <a:avLst/>
          </a:prstGeom>
          <a:solidFill>
            <a:schemeClr val="accent1">
              <a:alpha val="20000"/>
            </a:schemeClr>
          </a:solidFill>
          <a:ln>
            <a:solidFill>
              <a:schemeClr val="accent1">
                <a:shade val="50000"/>
                <a:alpha val="6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a:t>
            </a:r>
            <a:endParaRPr lang="en-US" sz="1400" dirty="0">
              <a:solidFill>
                <a:schemeClr val="tx1"/>
              </a:solidFill>
            </a:endParaRPr>
          </a:p>
        </p:txBody>
      </p:sp>
      <p:cxnSp>
        <p:nvCxnSpPr>
          <p:cNvPr id="32" name="Straight Arrow Connector 31"/>
          <p:cNvCxnSpPr/>
          <p:nvPr/>
        </p:nvCxnSpPr>
        <p:spPr>
          <a:xfrm>
            <a:off x="5334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7432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9530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53340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7150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096000" y="4800600"/>
            <a:ext cx="183396"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955796" y="4800600"/>
            <a:ext cx="197604"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83058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362200" y="4800600"/>
            <a:ext cx="2286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41" name="Picture 3" descr="C:\My Dropbox\Projects\School\Presentations\2012.12 Dissertation Proposal\Pictures\ListReader\Child List, Simple, Ontology.png"/>
          <p:cNvPicPr>
            <a:picLocks noChangeAspect="1" noChangeArrowheads="1"/>
          </p:cNvPicPr>
          <p:nvPr/>
        </p:nvPicPr>
        <p:blipFill>
          <a:blip r:embed="rId3" cstate="print"/>
          <a:stretch>
            <a:fillRect/>
          </a:stretch>
        </p:blipFill>
        <p:spPr bwMode="auto">
          <a:xfrm>
            <a:off x="593036" y="1636973"/>
            <a:ext cx="3445564" cy="1487227"/>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Letter Gothic" pitchFamily="49" charset="0"/>
              </a:rPr>
              <a:t>Agenda (90 minutes)</a:t>
            </a:r>
            <a:endParaRPr lang="en-US" dirty="0">
              <a:solidFill>
                <a:schemeClr val="accent6">
                  <a:lumMod val="50000"/>
                </a:schemeClr>
              </a:solidFill>
              <a:latin typeface="Letter Gothic" pitchFamily="49" charset="0"/>
            </a:endParaRPr>
          </a:p>
        </p:txBody>
      </p:sp>
      <p:sp>
        <p:nvSpPr>
          <p:cNvPr id="3" name="Content Placeholder 2"/>
          <p:cNvSpPr>
            <a:spLocks noGrp="1"/>
          </p:cNvSpPr>
          <p:nvPr>
            <p:ph idx="1"/>
          </p:nvPr>
        </p:nvSpPr>
        <p:spPr/>
        <p:txBody>
          <a:bodyPr/>
          <a:lstStyle/>
          <a:p>
            <a:r>
              <a:rPr lang="en-US" dirty="0" smtClean="0"/>
              <a:t>Research Area + Questions  (35 minutes)</a:t>
            </a:r>
          </a:p>
          <a:p>
            <a:r>
              <a:rPr lang="en-US" dirty="0" smtClean="0"/>
              <a:t>Research Problem + Questions  (55 minutes)</a:t>
            </a:r>
          </a:p>
          <a:p>
            <a:r>
              <a:rPr lang="en-US" dirty="0" smtClean="0"/>
              <a:t>Committee Deliberation  ()</a:t>
            </a:r>
          </a:p>
          <a:p>
            <a:endParaRPr lang="en-US" dirty="0" smtClean="0"/>
          </a:p>
          <a:p>
            <a:r>
              <a:rPr lang="en-US" dirty="0" smtClean="0"/>
              <a:t>Please ask questions along the way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solidFill>
                  <a:schemeClr val="accent6">
                    <a:lumMod val="50000"/>
                  </a:schemeClr>
                </a:solidFill>
                <a:latin typeface="Letter Gothic" pitchFamily="49" charset="0"/>
              </a:rPr>
              <a:t>Research Area</a:t>
            </a:r>
            <a:endParaRPr lang="en-US" sz="7200" dirty="0">
              <a:solidFill>
                <a:schemeClr val="accent6">
                  <a:lumMod val="50000"/>
                </a:schemeClr>
              </a:solidFill>
              <a:latin typeface="Letter Gothic" pitchFamily="49" charset="0"/>
            </a:endParaRPr>
          </a:p>
        </p:txBody>
      </p:sp>
      <p:sp>
        <p:nvSpPr>
          <p:cNvPr id="3" name="Subtitle 2"/>
          <p:cNvSpPr>
            <a:spLocks noGrp="1"/>
          </p:cNvSpPr>
          <p:nvPr>
            <p:ph type="subTitle" idx="1"/>
          </p:nvPr>
        </p:nvSpPr>
        <p:spPr/>
        <p:txBody>
          <a:bodyPr>
            <a:normAutofit/>
          </a:bodyPr>
          <a:lstStyle/>
          <a:p>
            <a:r>
              <a:rPr lang="en-US" dirty="0" smtClean="0">
                <a:solidFill>
                  <a:schemeClr val="tx2">
                    <a:lumMod val="75000"/>
                  </a:schemeClr>
                </a:solidFill>
                <a:latin typeface="Letter Gothic" pitchFamily="49" charset="0"/>
              </a:rPr>
              <a:t>35 minutes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229600" cy="1470025"/>
          </a:xfrm>
        </p:spPr>
        <p:txBody>
          <a:bodyPr>
            <a:noAutofit/>
          </a:bodyPr>
          <a:lstStyle/>
          <a:p>
            <a:r>
              <a:rPr lang="en-US" sz="7200" dirty="0" smtClean="0">
                <a:solidFill>
                  <a:schemeClr val="accent6">
                    <a:lumMod val="50000"/>
                  </a:schemeClr>
                </a:solidFill>
                <a:latin typeface="Letter Gothic" pitchFamily="49" charset="0"/>
              </a:rPr>
              <a:t>Research Problem</a:t>
            </a:r>
            <a:endParaRPr lang="en-US" sz="7200" dirty="0">
              <a:solidFill>
                <a:schemeClr val="accent6">
                  <a:lumMod val="50000"/>
                </a:schemeClr>
              </a:solidFill>
              <a:latin typeface="Letter Gothic" pitchFamily="49" charset="0"/>
            </a:endParaRPr>
          </a:p>
        </p:txBody>
      </p:sp>
      <p:sp>
        <p:nvSpPr>
          <p:cNvPr id="3" name="Subtitle 2"/>
          <p:cNvSpPr>
            <a:spLocks noGrp="1"/>
          </p:cNvSpPr>
          <p:nvPr>
            <p:ph type="subTitle" idx="1"/>
          </p:nvPr>
        </p:nvSpPr>
        <p:spPr/>
        <p:txBody>
          <a:bodyPr>
            <a:normAutofit/>
          </a:bodyPr>
          <a:lstStyle/>
          <a:p>
            <a:r>
              <a:rPr lang="en-US" dirty="0" smtClean="0">
                <a:solidFill>
                  <a:schemeClr val="tx2">
                    <a:lumMod val="75000"/>
                  </a:schemeClr>
                </a:solidFill>
                <a:latin typeface="Letter Gothic" pitchFamily="49" charset="0"/>
              </a:rPr>
              <a:t>55 minutes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grpSp>
        <p:nvGrpSpPr>
          <p:cNvPr id="10" name="Group 9"/>
          <p:cNvGrpSpPr/>
          <p:nvPr/>
        </p:nvGrpSpPr>
        <p:grpSpPr>
          <a:xfrm>
            <a:off x="1828800" y="6400800"/>
            <a:ext cx="5486400" cy="228600"/>
            <a:chOff x="1143000" y="6400800"/>
            <a:chExt cx="7162800" cy="228600"/>
          </a:xfrm>
        </p:grpSpPr>
        <p:sp>
          <p:nvSpPr>
            <p:cNvPr id="5" name="Rectangle 4"/>
            <p:cNvSpPr/>
            <p:nvPr/>
          </p:nvSpPr>
          <p:spPr>
            <a:xfrm>
              <a:off x="2514600" y="64008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962400" y="64008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5943600" y="64008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8" name="Rectangle 7"/>
            <p:cNvSpPr/>
            <p:nvPr/>
          </p:nvSpPr>
          <p:spPr>
            <a:xfrm>
              <a:off x="1143000" y="6400800"/>
              <a:ext cx="13716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sp>
          <p:nvSpPr>
            <p:cNvPr id="9" name="Rectangle 8"/>
            <p:cNvSpPr/>
            <p:nvPr/>
          </p:nvSpPr>
          <p:spPr>
            <a:xfrm>
              <a:off x="7086600" y="64008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00200"/>
            <a:ext cx="8229600" cy="4525963"/>
          </a:xfrm>
        </p:spPr>
        <p:txBody>
          <a:bodyPr>
            <a:normAutofit/>
          </a:bodyPr>
          <a:lstStyle/>
          <a:p>
            <a:r>
              <a:rPr lang="en-US" dirty="0" smtClean="0"/>
              <a:t>Annotate records</a:t>
            </a:r>
          </a:p>
          <a:p>
            <a:pPr lvl="1"/>
            <a:r>
              <a:rPr lang="en-US" dirty="0" smtClean="0"/>
              <a:t>125,000 volunteers at FamilySearch.org</a:t>
            </a:r>
          </a:p>
          <a:p>
            <a:r>
              <a:rPr lang="en-US" dirty="0" smtClean="0"/>
              <a:t>Family trees</a:t>
            </a:r>
          </a:p>
          <a:p>
            <a:pPr lvl="1"/>
            <a:r>
              <a:rPr lang="en-US" dirty="0" smtClean="0"/>
              <a:t>26M at Ancestry.com</a:t>
            </a:r>
          </a:p>
          <a:p>
            <a:pPr lvl="1"/>
            <a:r>
              <a:rPr lang="en-US" dirty="0" smtClean="0"/>
              <a:t>More at other sites</a:t>
            </a:r>
          </a:p>
        </p:txBody>
      </p:sp>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Willing to Work?</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grpSp>
        <p:nvGrpSpPr>
          <p:cNvPr id="3" name="Group 9"/>
          <p:cNvGrpSpPr/>
          <p:nvPr/>
        </p:nvGrpSpPr>
        <p:grpSpPr>
          <a:xfrm>
            <a:off x="1828800" y="6400800"/>
            <a:ext cx="5486400" cy="228600"/>
            <a:chOff x="1066800" y="6324600"/>
            <a:chExt cx="7162800" cy="228600"/>
          </a:xfrm>
        </p:grpSpPr>
        <p:sp>
          <p:nvSpPr>
            <p:cNvPr id="5" name="Rectangle 4"/>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8" name="Rectangle 7"/>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1066800" y="6324600"/>
              <a:ext cx="13716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grpSp>
      <p:pic>
        <p:nvPicPr>
          <p:cNvPr id="11" name="Picture 1" descr="C:\My Dropbox\Projects\School\Presentations\2012.12 Dissertation Proposal\Pictures\Motivation\FamilyTree.png"/>
          <p:cNvPicPr>
            <a:picLocks noChangeAspect="1" noChangeArrowheads="1"/>
          </p:cNvPicPr>
          <p:nvPr/>
        </p:nvPicPr>
        <p:blipFill>
          <a:blip r:embed="rId3" cstate="print"/>
          <a:stretch>
            <a:fillRect/>
          </a:stretch>
        </p:blipFill>
        <p:spPr bwMode="auto">
          <a:xfrm>
            <a:off x="5867400" y="3048000"/>
            <a:ext cx="2338387" cy="2899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00200"/>
            <a:ext cx="5334000" cy="4525963"/>
          </a:xfrm>
        </p:spPr>
        <p:txBody>
          <a:bodyPr>
            <a:normAutofit/>
          </a:bodyPr>
          <a:lstStyle/>
          <a:p>
            <a:r>
              <a:rPr lang="en-US" dirty="0" smtClean="0"/>
              <a:t>Manual</a:t>
            </a:r>
          </a:p>
          <a:p>
            <a:r>
              <a:rPr lang="en-US" dirty="0" smtClean="0"/>
              <a:t>Automation</a:t>
            </a:r>
          </a:p>
          <a:p>
            <a:pPr lvl="1"/>
            <a:r>
              <a:rPr lang="en-US" dirty="0" smtClean="0"/>
              <a:t>OCR </a:t>
            </a:r>
            <a:r>
              <a:rPr lang="en-US" dirty="0" smtClean="0">
                <a:sym typeface="Wingdings" pitchFamily="2" charset="2"/>
              </a:rPr>
              <a:t> keyword search only</a:t>
            </a:r>
            <a:endParaRPr lang="en-US" dirty="0" smtClean="0"/>
          </a:p>
          <a:p>
            <a:pPr lvl="1"/>
            <a:r>
              <a:rPr lang="en-US" dirty="0" smtClean="0"/>
              <a:t>Extract rich data </a:t>
            </a:r>
            <a:r>
              <a:rPr lang="en-US" dirty="0" smtClean="0">
                <a:sym typeface="Wingdings" pitchFamily="2" charset="2"/>
              </a:rPr>
              <a:t> querying, </a:t>
            </a:r>
            <a:r>
              <a:rPr lang="en-US" dirty="0" smtClean="0"/>
              <a:t>record linkage, question answering</a:t>
            </a:r>
          </a:p>
        </p:txBody>
      </p:sp>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How Do we Do it?</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grpSp>
        <p:nvGrpSpPr>
          <p:cNvPr id="3" name="Group 9"/>
          <p:cNvGrpSpPr/>
          <p:nvPr/>
        </p:nvGrpSpPr>
        <p:grpSpPr>
          <a:xfrm>
            <a:off x="1828800" y="6400800"/>
            <a:ext cx="5486400" cy="228600"/>
            <a:chOff x="1066800" y="6324600"/>
            <a:chExt cx="7162800" cy="228600"/>
          </a:xfrm>
        </p:grpSpPr>
        <p:sp>
          <p:nvSpPr>
            <p:cNvPr id="5" name="Rectangle 4"/>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8" name="Rectangle 7"/>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1066800" y="6324600"/>
              <a:ext cx="13716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grpSp>
      <p:pic>
        <p:nvPicPr>
          <p:cNvPr id="11" name="Picture 1" descr="C:\My Dropbox\Projects\School\Presentations\2012.12 Dissertation Proposal\Pictures\Motivation\FamilyTree.png"/>
          <p:cNvPicPr>
            <a:picLocks noChangeAspect="1" noChangeArrowheads="1"/>
          </p:cNvPicPr>
          <p:nvPr/>
        </p:nvPicPr>
        <p:blipFill>
          <a:blip r:embed="rId3" cstate="print"/>
          <a:stretch>
            <a:fillRect/>
          </a:stretch>
        </p:blipFill>
        <p:spPr bwMode="auto">
          <a:xfrm>
            <a:off x="5867400" y="3048000"/>
            <a:ext cx="2338387" cy="2899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00200"/>
            <a:ext cx="4267200" cy="4525963"/>
          </a:xfrm>
        </p:spPr>
        <p:txBody>
          <a:bodyPr>
            <a:normAutofit fontScale="62500" lnSpcReduction="20000"/>
          </a:bodyPr>
          <a:lstStyle/>
          <a:p>
            <a:r>
              <a:rPr lang="en-US" dirty="0" smtClean="0"/>
              <a:t>Source records</a:t>
            </a:r>
            <a:endParaRPr lang="en-US" i="1" dirty="0" smtClean="0"/>
          </a:p>
          <a:p>
            <a:pPr lvl="1"/>
            <a:r>
              <a:rPr lang="en-US" dirty="0" smtClean="0"/>
              <a:t>Hand written</a:t>
            </a:r>
          </a:p>
          <a:p>
            <a:pPr lvl="1"/>
            <a:r>
              <a:rPr lang="en-US" dirty="0" smtClean="0"/>
              <a:t>Machine printed</a:t>
            </a:r>
          </a:p>
          <a:p>
            <a:r>
              <a:rPr lang="en-US" dirty="0" smtClean="0"/>
              <a:t>Lists</a:t>
            </a:r>
          </a:p>
          <a:p>
            <a:pPr lvl="1"/>
            <a:r>
              <a:rPr lang="en-US" dirty="0" smtClean="0"/>
              <a:t>Rich and dense</a:t>
            </a:r>
          </a:p>
          <a:p>
            <a:pPr lvl="1"/>
            <a:r>
              <a:rPr lang="en-US" dirty="0" smtClean="0"/>
              <a:t>Variable and underutilized</a:t>
            </a:r>
          </a:p>
          <a:p>
            <a:r>
              <a:rPr lang="en-US" dirty="0" smtClean="0"/>
              <a:t>Documents</a:t>
            </a:r>
          </a:p>
          <a:p>
            <a:pPr lvl="1"/>
            <a:r>
              <a:rPr lang="en-US" dirty="0" smtClean="0"/>
              <a:t>Family history books</a:t>
            </a:r>
          </a:p>
          <a:p>
            <a:pPr lvl="1"/>
            <a:r>
              <a:rPr lang="en-US" dirty="0" smtClean="0"/>
              <a:t>City directories</a:t>
            </a:r>
          </a:p>
          <a:p>
            <a:pPr lvl="1"/>
            <a:r>
              <a:rPr lang="en-US" dirty="0" smtClean="0"/>
              <a:t>Birth, marriage, death records</a:t>
            </a:r>
          </a:p>
          <a:p>
            <a:pPr lvl="1"/>
            <a:r>
              <a:rPr lang="en-US" dirty="0" smtClean="0"/>
              <a:t>School yearbooks</a:t>
            </a:r>
          </a:p>
          <a:p>
            <a:pPr lvl="1"/>
            <a:r>
              <a:rPr lang="en-US" dirty="0" smtClean="0"/>
              <a:t>Church yearbooks</a:t>
            </a:r>
          </a:p>
          <a:p>
            <a:pPr lvl="1"/>
            <a:r>
              <a:rPr lang="en-US" dirty="0" smtClean="0"/>
              <a:t>Newspapers</a:t>
            </a:r>
          </a:p>
          <a:p>
            <a:pPr lvl="1"/>
            <a:r>
              <a:rPr lang="en-US" dirty="0" smtClean="0"/>
              <a:t>Local history books</a:t>
            </a:r>
          </a:p>
          <a:p>
            <a:pPr lvl="1"/>
            <a:r>
              <a:rPr lang="en-US" dirty="0" smtClean="0"/>
              <a:t>Navy cruise books</a:t>
            </a:r>
          </a:p>
          <a:p>
            <a:pPr lvl="1"/>
            <a:endParaRPr lang="en-US" dirty="0" smtClean="0"/>
          </a:p>
          <a:p>
            <a:pPr lvl="1"/>
            <a:endParaRPr lang="en-US" dirty="0" smtClean="0"/>
          </a:p>
        </p:txBody>
      </p:sp>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What Records?</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grpSp>
        <p:nvGrpSpPr>
          <p:cNvPr id="3" name="Group 9"/>
          <p:cNvGrpSpPr/>
          <p:nvPr/>
        </p:nvGrpSpPr>
        <p:grpSpPr>
          <a:xfrm>
            <a:off x="1828800" y="6400800"/>
            <a:ext cx="5486400" cy="228600"/>
            <a:chOff x="1066800" y="6324600"/>
            <a:chExt cx="7162800" cy="228600"/>
          </a:xfrm>
        </p:grpSpPr>
        <p:sp>
          <p:nvSpPr>
            <p:cNvPr id="5" name="Rectangle 4"/>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8" name="Rectangle 7"/>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1066800" y="6324600"/>
              <a:ext cx="13716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grpSp>
      <p:pic>
        <p:nvPicPr>
          <p:cNvPr id="1026" name="Picture 2" descr="C:\My Dropbox\Projects\School\Presentations\2012.12 Dissertation Proposal\Pictures\Motivation\Lists.png"/>
          <p:cNvPicPr>
            <a:picLocks noChangeAspect="1" noChangeArrowheads="1"/>
          </p:cNvPicPr>
          <p:nvPr/>
        </p:nvPicPr>
        <p:blipFill>
          <a:blip r:embed="rId3" cstate="print"/>
          <a:srcRect/>
          <a:stretch>
            <a:fillRect/>
          </a:stretch>
        </p:blipFill>
        <p:spPr bwMode="auto">
          <a:xfrm>
            <a:off x="4724400" y="1530175"/>
            <a:ext cx="3886200" cy="46420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00200"/>
            <a:ext cx="4038600" cy="4525963"/>
          </a:xfrm>
        </p:spPr>
        <p:txBody>
          <a:bodyPr>
            <a:normAutofit/>
          </a:bodyPr>
          <a:lstStyle/>
          <a:p>
            <a:r>
              <a:rPr lang="en-US" dirty="0" smtClean="0"/>
              <a:t>Contiguous sequence of records</a:t>
            </a:r>
          </a:p>
          <a:p>
            <a:r>
              <a:rPr lang="en-US" dirty="0" smtClean="0"/>
              <a:t>Records contain fields and delimiters in a regular language</a:t>
            </a:r>
          </a:p>
          <a:p>
            <a:r>
              <a:rPr lang="en-US" dirty="0" smtClean="0"/>
              <a:t>Fields may be nested lists</a:t>
            </a:r>
          </a:p>
        </p:txBody>
      </p:sp>
      <p:sp>
        <p:nvSpPr>
          <p:cNvPr id="2" name="Title 1"/>
          <p:cNvSpPr>
            <a:spLocks noGrp="1"/>
          </p:cNvSpPr>
          <p:nvPr>
            <p:ph type="title"/>
          </p:nvPr>
        </p:nvSpPr>
        <p:spPr/>
        <p:txBody>
          <a:bodyPr>
            <a:normAutofit/>
          </a:bodyPr>
          <a:lstStyle/>
          <a:p>
            <a:r>
              <a:rPr lang="en-US" dirty="0" smtClean="0">
                <a:solidFill>
                  <a:schemeClr val="accent6">
                    <a:lumMod val="50000"/>
                  </a:schemeClr>
                </a:solidFill>
                <a:latin typeface="Letter Gothic" pitchFamily="49" charset="0"/>
              </a:rPr>
              <a:t>What is a List?</a:t>
            </a:r>
            <a:endParaRPr lang="en-US" dirty="0">
              <a:solidFill>
                <a:schemeClr val="accent6">
                  <a:lumMod val="50000"/>
                </a:schemeClr>
              </a:solidFill>
              <a:latin typeface="Letter Gothic" pitchFamily="49"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grpSp>
        <p:nvGrpSpPr>
          <p:cNvPr id="3" name="Group 9"/>
          <p:cNvGrpSpPr/>
          <p:nvPr/>
        </p:nvGrpSpPr>
        <p:grpSpPr>
          <a:xfrm>
            <a:off x="1828800" y="6400800"/>
            <a:ext cx="5486400" cy="228600"/>
            <a:chOff x="1066800" y="6324600"/>
            <a:chExt cx="7162800" cy="228600"/>
          </a:xfrm>
        </p:grpSpPr>
        <p:sp>
          <p:nvSpPr>
            <p:cNvPr id="5" name="Rectangle 4"/>
            <p:cNvSpPr/>
            <p:nvPr/>
          </p:nvSpPr>
          <p:spPr>
            <a:xfrm>
              <a:off x="2438400" y="6324600"/>
              <a:ext cx="14478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Related Work</a:t>
              </a:r>
              <a:endParaRPr lang="en-US" sz="1200" dirty="0">
                <a:latin typeface="Centaur" pitchFamily="18" charset="0"/>
              </a:endParaRPr>
            </a:p>
          </p:txBody>
        </p:sp>
        <p:sp>
          <p:nvSpPr>
            <p:cNvPr id="6" name="Rectangle 5"/>
            <p:cNvSpPr/>
            <p:nvPr/>
          </p:nvSpPr>
          <p:spPr>
            <a:xfrm>
              <a:off x="3886200" y="6324600"/>
              <a:ext cx="1981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Project Description</a:t>
              </a:r>
              <a:endParaRPr lang="en-US" sz="1200" dirty="0">
                <a:latin typeface="Centaur" pitchFamily="18" charset="0"/>
              </a:endParaRPr>
            </a:p>
          </p:txBody>
        </p:sp>
        <p:sp>
          <p:nvSpPr>
            <p:cNvPr id="7" name="Rectangle 6"/>
            <p:cNvSpPr/>
            <p:nvPr/>
          </p:nvSpPr>
          <p:spPr>
            <a:xfrm>
              <a:off x="5867400" y="6324600"/>
              <a:ext cx="11430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Validation</a:t>
              </a:r>
              <a:endParaRPr lang="en-US" sz="1200" dirty="0">
                <a:latin typeface="Centaur" pitchFamily="18" charset="0"/>
              </a:endParaRPr>
            </a:p>
          </p:txBody>
        </p:sp>
        <p:sp>
          <p:nvSpPr>
            <p:cNvPr id="8" name="Rectangle 7"/>
            <p:cNvSpPr/>
            <p:nvPr/>
          </p:nvSpPr>
          <p:spPr>
            <a:xfrm>
              <a:off x="7010400" y="6324600"/>
              <a:ext cx="1219200" cy="228600"/>
            </a:xfrm>
            <a:prstGeom prst="rect">
              <a:avLst/>
            </a:prstGeom>
            <a:solidFill>
              <a:schemeClr val="tx1">
                <a:alpha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Conclusion</a:t>
              </a:r>
              <a:endParaRPr lang="en-US" sz="1200" dirty="0">
                <a:latin typeface="Centaur" pitchFamily="18" charset="0"/>
              </a:endParaRPr>
            </a:p>
          </p:txBody>
        </p:sp>
        <p:sp>
          <p:nvSpPr>
            <p:cNvPr id="9" name="Rectangle 8"/>
            <p:cNvSpPr/>
            <p:nvPr/>
          </p:nvSpPr>
          <p:spPr>
            <a:xfrm>
              <a:off x="1066800" y="6324600"/>
              <a:ext cx="1371600" cy="228600"/>
            </a:xfrm>
            <a:prstGeom prst="rect">
              <a:avLst/>
            </a:prstGeom>
            <a:solidFill>
              <a:schemeClr val="tx1">
                <a:lumMod val="50000"/>
                <a:lumOff val="50000"/>
                <a:alpha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Centaur" pitchFamily="18" charset="0"/>
                </a:rPr>
                <a:t>Motivation</a:t>
              </a:r>
              <a:endParaRPr lang="en-US" sz="1200" dirty="0">
                <a:latin typeface="Centaur" pitchFamily="18" charset="0"/>
              </a:endParaRPr>
            </a:p>
          </p:txBody>
        </p:sp>
      </p:grpSp>
      <p:pic>
        <p:nvPicPr>
          <p:cNvPr id="11" name="Picture 2" descr="C:\My Dropbox\Projects\School\Presentations\2012.12 Dissertation Proposal\Pictures\Motivation\Lists.png"/>
          <p:cNvPicPr>
            <a:picLocks noChangeAspect="1" noChangeArrowheads="1"/>
          </p:cNvPicPr>
          <p:nvPr/>
        </p:nvPicPr>
        <p:blipFill>
          <a:blip r:embed="rId3" cstate="print"/>
          <a:srcRect/>
          <a:stretch>
            <a:fillRect/>
          </a:stretch>
        </p:blipFill>
        <p:spPr bwMode="auto">
          <a:xfrm>
            <a:off x="4724400" y="1530175"/>
            <a:ext cx="3886200" cy="464202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6510</TotalTime>
  <Words>3808</Words>
  <Application>Microsoft Office PowerPoint</Application>
  <PresentationFormat>On-screen Show (4:3)</PresentationFormat>
  <Paragraphs>1031</Paragraphs>
  <Slides>55</Slides>
  <Notes>46</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Populating Ontologies by Semi-automatically Inducing Information Extraction Wrappers for Lists in OCRed Documents</vt:lpstr>
      <vt:lpstr>Research Area as a Prezi presentation: http://prezi.com/vg8dyhx11kq0/dissertation-proposal-list-reading/?kw=view-vg8dyhx11kq0&amp;rc=ref-4464709 </vt:lpstr>
      <vt:lpstr>Family History</vt:lpstr>
      <vt:lpstr>Anyone Like Family History?</vt:lpstr>
      <vt:lpstr>What is Family  History Research?</vt:lpstr>
      <vt:lpstr>Willing to Work?</vt:lpstr>
      <vt:lpstr>How Do we Do it?</vt:lpstr>
      <vt:lpstr>What Records?</vt:lpstr>
      <vt:lpstr>What is a List?</vt:lpstr>
      <vt:lpstr>Other Applications?</vt:lpstr>
      <vt:lpstr>Research Project</vt:lpstr>
      <vt:lpstr>Wrapper Induction</vt:lpstr>
      <vt:lpstr>Wrapper Induction  for Printed Text</vt:lpstr>
      <vt:lpstr>Typical Ontology Population</vt:lpstr>
      <vt:lpstr>Expressive Ontology Population</vt:lpstr>
      <vt:lpstr>Why not Apply Web Wrapper Induction to OCR Text?</vt:lpstr>
      <vt:lpstr>Solution: ListReader</vt:lpstr>
      <vt:lpstr>Semi-supervised  Wrapper Induction</vt:lpstr>
      <vt:lpstr>Construct Form,  Label First Record</vt:lpstr>
      <vt:lpstr>Wrapper Generalization</vt:lpstr>
      <vt:lpstr>Wrapper Generalization</vt:lpstr>
      <vt:lpstr>Wrapper Generalization  as Beam Search</vt:lpstr>
      <vt:lpstr>Mapping Sequential Labels  to Predicates</vt:lpstr>
      <vt:lpstr>Weakly Supervised  Wrapper Induction</vt:lpstr>
      <vt:lpstr>Knowledge from  Previously Wrapped Lists</vt:lpstr>
      <vt:lpstr>List Spotting</vt:lpstr>
      <vt:lpstr>Select Ontology Fragments and Label the Starting Record</vt:lpstr>
      <vt:lpstr>Merge Ontology and  Wrapper Fragments</vt:lpstr>
      <vt:lpstr>Generalize Wrapper, &amp; Learn New Fields without User</vt:lpstr>
      <vt:lpstr>Thesis Statement</vt:lpstr>
      <vt:lpstr>Four Hypotheses</vt:lpstr>
      <vt:lpstr>Hypothesis 1</vt:lpstr>
      <vt:lpstr>Hypothesis 2</vt:lpstr>
      <vt:lpstr>Hypothesis 3</vt:lpstr>
      <vt:lpstr>Hypothesis 4</vt:lpstr>
      <vt:lpstr>Evaluation Metrics</vt:lpstr>
      <vt:lpstr>Corpus</vt:lpstr>
      <vt:lpstr>Research Schedule</vt:lpstr>
      <vt:lpstr>Work and Results Thus Far</vt:lpstr>
      <vt:lpstr>Expected Contributions</vt:lpstr>
      <vt:lpstr>Questions &amp; Answers</vt:lpstr>
      <vt:lpstr>What Does that Mean?</vt:lpstr>
      <vt:lpstr>Who Cares?</vt:lpstr>
      <vt:lpstr>Related Work</vt:lpstr>
      <vt:lpstr>Related Work</vt:lpstr>
      <vt:lpstr>List Reading</vt:lpstr>
      <vt:lpstr>Why not Use Left-Right Context?</vt:lpstr>
      <vt:lpstr>Why not Use XPaths?</vt:lpstr>
      <vt:lpstr>Why not Use (Gupta’s) CRFs?</vt:lpstr>
      <vt:lpstr>Page Grammars</vt:lpstr>
      <vt:lpstr>Reading Steps</vt:lpstr>
      <vt:lpstr>Special Labels  Resolve Ambiguity</vt:lpstr>
      <vt:lpstr>Agenda (90 minutes)</vt:lpstr>
      <vt:lpstr>Research Area</vt:lpstr>
      <vt:lpstr>Research Problem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Wrapper Induction for Lists in OCRed Documents</dc:title>
  <dc:creator/>
  <cp:lastModifiedBy>Thomas L. Packer</cp:lastModifiedBy>
  <cp:revision>1510</cp:revision>
  <dcterms:created xsi:type="dcterms:W3CDTF">2006-08-16T00:00:00Z</dcterms:created>
  <dcterms:modified xsi:type="dcterms:W3CDTF">2012-12-06T19:12:07Z</dcterms:modified>
</cp:coreProperties>
</file>